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29CE14-9C56-4935-A218-AE3D7A807348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D5F13B-ECDB-4C5E-B87D-843A6F8B7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101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1758F-A27E-4461-9B7A-011146F1B50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6AE9-9FD4-41AD-BA51-DC8901A7AC6E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14E7B-9498-4948-8F8E-54928350D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25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FEED-ECA3-4B8F-B254-E071E5832275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9D155-4C18-4B19-8546-1EA113608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198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6EFC-B696-45F7-8E60-30DB216DB14F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0CFE-D611-44F8-8590-BC9E81E1D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78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76A1-DA7E-4515-B3CA-935328209CBE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6F5A-3A75-4DA5-9A48-64E6F4D78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092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F53C-353C-462D-8705-CAB8EB3E3AFC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1E33-E8ED-47D3-8D60-1E24F59C8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0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40CD7-099C-4E67-88DF-07A30BCF8EE9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0081-4436-46D8-BA03-112C03847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502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2CBEF-B974-4389-A9B7-E8B5E18BF888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C24B-DBE6-4FD1-8F18-56170C0EF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17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8B38-E1EA-4A56-B8F2-1CBB2D537504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9C73B-0127-4418-9CBC-16AAD112C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12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912E-4191-4EA2-90B5-772250E25E79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7F2F-8271-4C48-860D-A53644F18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817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79CE-7225-4EB5-93BC-08B5220ADB1F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998-3C3E-42E4-9A2B-70E598310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41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6757-B6F9-44CB-AD1E-2F04C862BDFC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3BE3C-610D-464D-8AA0-11E269584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99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2449EA-B356-40A7-800D-C12F82A7AC55}" type="datetimeFigureOut">
              <a:rPr lang="ru-RU"/>
              <a:pPr>
                <a:defRPr/>
              </a:pPr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7DBE4E-4865-45B4-B142-4E30BDF03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500063" y="1357313"/>
            <a:ext cx="8358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3" y="857232"/>
            <a:ext cx="8929718" cy="4214842"/>
          </a:xfrm>
          <a:prstGeom prst="rect">
            <a:avLst/>
          </a:prstGeom>
          <a:noFill/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Друзья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Мойдодыра!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04800" y="928688"/>
            <a:ext cx="8431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400"/>
              <a:t>Иллюстрации  взяты  из книги  К.Чуковского «Мойдодыр»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мойдодыр1.bmp"/>
          <p:cNvPicPr>
            <a:picLocks noChangeAspect="1"/>
          </p:cNvPicPr>
          <p:nvPr/>
        </p:nvPicPr>
        <p:blipFill>
          <a:blip r:embed="rId2" cstate="print">
            <a:lum contras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075" y="0"/>
            <a:ext cx="4860925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лок-схема: перфолента 2"/>
          <p:cNvSpPr/>
          <p:nvPr/>
        </p:nvSpPr>
        <p:spPr>
          <a:xfrm>
            <a:off x="0" y="-428625"/>
            <a:ext cx="4929188" cy="7572375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rgbClr val="800080"/>
                </a:solidFill>
                <a:cs typeface="Times New Roman" pitchFamily="18" charset="0"/>
              </a:rPr>
              <a:t>       </a:t>
            </a: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Здравствуйте, ребята!</a:t>
            </a:r>
            <a:endParaRPr lang="ru-RU" sz="34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    Все Чуковского читали?</a:t>
            </a:r>
            <a:endParaRPr lang="ru-RU" sz="34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    И меня же вы узнали: Я – Великий Умывальник,</a:t>
            </a:r>
            <a:endParaRPr lang="ru-RU" sz="34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  Знаменитый Мойдодыр.</a:t>
            </a:r>
            <a:endParaRPr lang="ru-RU" sz="34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    Умывальников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    начальник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3400" dirty="0">
                <a:solidFill>
                  <a:schemeClr val="tx2"/>
                </a:solidFill>
                <a:cs typeface="Times New Roman" pitchFamily="18" charset="0"/>
              </a:rPr>
              <a:t>    и   мочалок командир!</a:t>
            </a:r>
            <a:endParaRPr lang="ru-RU" sz="3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286000" y="285750"/>
            <a:ext cx="4222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C00000"/>
                </a:solidFill>
                <a:latin typeface="Calibri" pitchFamily="34" charset="0"/>
              </a:rPr>
              <a:t>Правило №1</a:t>
            </a:r>
          </a:p>
        </p:txBody>
      </p:sp>
      <p:sp>
        <p:nvSpPr>
          <p:cNvPr id="3" name="Волна 2"/>
          <p:cNvSpPr/>
          <p:nvPr/>
        </p:nvSpPr>
        <p:spPr>
          <a:xfrm>
            <a:off x="428596" y="714356"/>
            <a:ext cx="8143904" cy="314325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7">
              <a:tabLst>
                <a:tab pos="457200" algn="l"/>
                <a:tab pos="3944938" algn="l"/>
              </a:tabLst>
              <a:defRPr/>
            </a:pPr>
            <a:r>
              <a:rPr lang="ru-RU" dirty="0"/>
              <a:t>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25" y="1928813"/>
            <a:ext cx="7559675" cy="1077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Ежедневно вставай в одно и то же время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и делай зарядку.</a:t>
            </a:r>
          </a:p>
        </p:txBody>
      </p:sp>
      <p:sp>
        <p:nvSpPr>
          <p:cNvPr id="5" name="Волна 4"/>
          <p:cNvSpPr/>
          <p:nvPr/>
        </p:nvSpPr>
        <p:spPr>
          <a:xfrm>
            <a:off x="285750" y="4286250"/>
            <a:ext cx="8286750" cy="257175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00125" y="5143500"/>
            <a:ext cx="7637463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</a:rPr>
              <a:t>Утром надо умываться, чистить зубы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latin typeface="+mn-lt"/>
              </a:rPr>
              <a:t> мыть уши и шею.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3250" y="3714750"/>
            <a:ext cx="328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>
                <a:latin typeface="Calibri" pitchFamily="34" charset="0"/>
              </a:rPr>
              <a:t>Правило №2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Грязнулька.bmp"/>
          <p:cNvPicPr>
            <a:picLocks noChangeAspect="1"/>
          </p:cNvPicPr>
          <p:nvPr/>
        </p:nvPicPr>
        <p:blipFill>
          <a:blip r:embed="rId2" cstate="print">
            <a:lum contras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038" y="0"/>
            <a:ext cx="51609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Блок-схема: процесс 2"/>
          <p:cNvSpPr/>
          <p:nvPr/>
        </p:nvSpPr>
        <p:spPr>
          <a:xfrm>
            <a:off x="0" y="0"/>
            <a:ext cx="4214813" cy="6858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Ах – </a:t>
            </a:r>
            <a:r>
              <a:rPr lang="ru-RU" sz="2800" dirty="0" err="1">
                <a:cs typeface="Times New Roman" pitchFamily="18" charset="0"/>
              </a:rPr>
              <a:t>ах</a:t>
            </a:r>
            <a:r>
              <a:rPr lang="ru-RU" sz="2800" dirty="0">
                <a:cs typeface="Times New Roman" pitchFamily="18" charset="0"/>
              </a:rPr>
              <a:t> – </a:t>
            </a:r>
            <a:r>
              <a:rPr lang="ru-RU" sz="2800" dirty="0" err="1">
                <a:cs typeface="Times New Roman" pitchFamily="18" charset="0"/>
              </a:rPr>
              <a:t>ах</a:t>
            </a:r>
            <a:r>
              <a:rPr lang="ru-RU" sz="2800" dirty="0">
                <a:cs typeface="Times New Roman" pitchFamily="18" charset="0"/>
              </a:rPr>
              <a:t>! Какое платье!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Да ведь не на что смотреть!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Я б такое не надел.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У меня – другое дело!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От борща пятно большое,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Вот сметана, вот жаркое, 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Вот мороженое ел.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Это в луже посидел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Это клей, а здесь чернила.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Согласитесь, очень мило.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Я наряд свой обожаю,</a:t>
            </a:r>
            <a:endParaRPr lang="ru-RU" sz="2800" dirty="0"/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r>
              <a:rPr lang="ru-RU" sz="2800" dirty="0">
                <a:cs typeface="Times New Roman" pitchFamily="18" charset="0"/>
              </a:rPr>
              <a:t> На другой не променяю.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714375" y="142875"/>
            <a:ext cx="3429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C00000"/>
                </a:solidFill>
                <a:latin typeface="Calibri" pitchFamily="34" charset="0"/>
              </a:rPr>
              <a:t>Правило №3;4</a:t>
            </a:r>
          </a:p>
        </p:txBody>
      </p:sp>
      <p:sp>
        <p:nvSpPr>
          <p:cNvPr id="2" name="Блок-схема: перфолента 1"/>
          <p:cNvSpPr/>
          <p:nvPr/>
        </p:nvSpPr>
        <p:spPr>
          <a:xfrm>
            <a:off x="357188" y="0"/>
            <a:ext cx="7858125" cy="5000625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endParaRPr lang="ru-RU" sz="3600" dirty="0"/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571625" y="1428750"/>
            <a:ext cx="56435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Всегда мой руки перед едой, после работы, после посещения туалета и после игры с животными. 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714375" y="4143375"/>
            <a:ext cx="7429500" cy="2428875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944938" algn="l"/>
              </a:tabLst>
              <a:defRPr/>
            </a:pPr>
            <a:endParaRPr lang="ru-RU" sz="4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4857750"/>
            <a:ext cx="5500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Ухаживай за ногтями.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148" grpId="0"/>
      <p:bldP spid="3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14313" y="0"/>
            <a:ext cx="8643937" cy="4643438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  <a:tab pos="3944938" algn="l"/>
              </a:tabLst>
              <a:defRPr/>
            </a:pPr>
            <a:endParaRPr lang="ru-RU" sz="4000" dirty="0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357188" y="3071813"/>
            <a:ext cx="8429625" cy="3786187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457200" algn="l"/>
                <a:tab pos="3455988" algn="ctr"/>
                <a:tab pos="3944938" algn="l"/>
              </a:tabLst>
              <a:defRPr/>
            </a:pPr>
            <a:endParaRPr lang="ru-RU" sz="4400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57250" y="285750"/>
            <a:ext cx="35004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C00000"/>
                </a:solidFill>
                <a:latin typeface="Calibri" pitchFamily="34" charset="0"/>
              </a:rPr>
              <a:t>Правило №5;6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571500" y="1500188"/>
            <a:ext cx="73850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Перед сном нужно проветрить комнату,</a:t>
            </a:r>
          </a:p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 умыться, почистить зубы.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4214813"/>
            <a:ext cx="68484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Пользуйся носовым платком, </a:t>
            </a:r>
          </a:p>
          <a:p>
            <a:pPr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</a:rPr>
              <a:t>следи, чтобы нос был всегда чистым.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17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428625" y="0"/>
            <a:ext cx="8358188" cy="4429125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057400" lvl="4" indent="-228600" algn="ctr">
              <a:buFontTx/>
              <a:buChar char="•"/>
              <a:tabLst>
                <a:tab pos="457200" algn="l"/>
                <a:tab pos="3455988" algn="ctr"/>
                <a:tab pos="3944938" algn="l"/>
              </a:tabLst>
              <a:defRPr/>
            </a:pPr>
            <a:endParaRPr lang="ru-RU" sz="4400">
              <a:solidFill>
                <a:srgbClr val="FFFFFF"/>
              </a:solidFill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214313" y="4000500"/>
            <a:ext cx="8643937" cy="28575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•"/>
              <a:tabLst>
                <a:tab pos="457200" algn="l"/>
                <a:tab pos="3455988" algn="ctr"/>
                <a:tab pos="3944938" algn="l"/>
              </a:tabLst>
              <a:defRPr/>
            </a:pPr>
            <a:endParaRPr lang="ru-RU" sz="4000" dirty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42938" y="1357313"/>
            <a:ext cx="77866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Содержи в порядке волосы.</a:t>
            </a:r>
          </a:p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Они должны быть аккуратно </a:t>
            </a:r>
          </a:p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подстрижены или заплетены в косу.</a:t>
            </a:r>
            <a:endParaRPr lang="ru-RU" sz="3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4857750"/>
            <a:ext cx="7000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3455988" algn="ctr"/>
                <a:tab pos="394493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При кашле и чихании отворачивайся,</a:t>
            </a:r>
          </a:p>
          <a:p>
            <a:pPr algn="just" eaLnBrk="1" hangingPunct="1"/>
            <a:r>
              <a:rPr lang="ru-RU" sz="3200" b="1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прикрывая рот.</a:t>
            </a:r>
            <a:endParaRPr lang="ru-RU" sz="32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1071563" y="0"/>
            <a:ext cx="3929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>
                <a:solidFill>
                  <a:srgbClr val="C00000"/>
                </a:solidFill>
                <a:latin typeface="Calibri" pitchFamily="34" charset="0"/>
              </a:rPr>
              <a:t>Правило №7;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19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1265238"/>
            <a:ext cx="5286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Я увидел свой портрет.</a:t>
            </a:r>
            <a:endParaRPr lang="ru-RU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Отошёл – портрета нет.   </a:t>
            </a:r>
            <a:endParaRPr lang="ru-RU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tabLst>
                <a:tab pos="3455988" algn="ctr"/>
                <a:tab pos="3944938" algn="l"/>
              </a:tabLst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714625" y="2151063"/>
            <a:ext cx="5929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3455988" algn="ctr"/>
                <a:tab pos="3944938" algn="l"/>
              </a:tabLst>
            </a:pPr>
            <a:endParaRPr lang="ru-RU" sz="1000">
              <a:latin typeface="Calibri" pitchFamily="34" charset="0"/>
            </a:endParaRPr>
          </a:p>
          <a:p>
            <a:pPr algn="just" eaLnBrk="0" hangingPunct="0">
              <a:tabLst>
                <a:tab pos="3455988" algn="ctr"/>
                <a:tab pos="3944938" algn="l"/>
              </a:tabLst>
            </a:pPr>
            <a:endParaRPr lang="ru-RU">
              <a:latin typeface="Calibri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14688" y="2714625"/>
            <a:ext cx="52149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Лёг карман и караулю</a:t>
            </a:r>
            <a:endParaRPr lang="ru-RU" sz="2800">
              <a:solidFill>
                <a:srgbClr val="17375E"/>
              </a:solidFill>
              <a:latin typeface="Calibri" pitchFamily="34" charset="0"/>
            </a:endParaRP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Рёву, плаксу и грязнулю.</a:t>
            </a:r>
            <a:endParaRPr lang="ru-RU" sz="2800">
              <a:solidFill>
                <a:srgbClr val="17375E"/>
              </a:solidFill>
              <a:latin typeface="Calibri" pitchFamily="34" charset="0"/>
            </a:endParaRP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Им утру потоки слёз,</a:t>
            </a: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rgbClr val="17375E"/>
                </a:solidFill>
                <a:latin typeface="Calibri" pitchFamily="34" charset="0"/>
                <a:cs typeface="Times New Roman" pitchFamily="18" charset="0"/>
              </a:rPr>
              <a:t>Не забуду и про нос.</a:t>
            </a:r>
            <a:endParaRPr lang="ru-RU" sz="280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5750" y="4572000"/>
            <a:ext cx="5572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Целых 25 зубков</a:t>
            </a:r>
            <a:endParaRPr lang="ru-RU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Для кудрей и хохолков.</a:t>
            </a:r>
            <a:endParaRPr lang="ru-RU" sz="2800">
              <a:solidFill>
                <a:schemeClr val="tx2"/>
              </a:solidFill>
              <a:latin typeface="Calibri" pitchFamily="34" charset="0"/>
            </a:endParaRP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И под каждым под зубком</a:t>
            </a:r>
          </a:p>
          <a:p>
            <a:pPr eaLnBrk="0" hangingPunct="0">
              <a:tabLst>
                <a:tab pos="3455988" algn="ctr"/>
                <a:tab pos="3944938" algn="l"/>
              </a:tabLst>
            </a:pPr>
            <a:r>
              <a:rPr lang="ru-RU" sz="28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Лягут волосы рядком.  </a:t>
            </a:r>
            <a:endParaRPr lang="ru-RU" sz="28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500" y="428625"/>
            <a:ext cx="42862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Загадки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3500" y="5143500"/>
            <a:ext cx="32861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Зеркало</a:t>
            </a:r>
          </a:p>
          <a:p>
            <a:pPr eaLnBrk="1" hangingPunct="1"/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Носовой платок</a:t>
            </a:r>
          </a:p>
          <a:p>
            <a:pPr eaLnBrk="1" hangingPunct="1"/>
            <a:r>
              <a:rPr lang="ru-RU" sz="2800">
                <a:solidFill>
                  <a:srgbClr val="C00000"/>
                </a:solidFill>
                <a:latin typeface="Calibri" pitchFamily="34" charset="0"/>
              </a:rPr>
              <a:t>Расчёска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85945E-7 L -0.04722 -0.45076 " pathEditMode="relative" ptsTypes="AA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604 -0.19903 " pathEditMode="relative" ptsTypes="AA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  0.075 -0.08255  0.125 -0.08255  C 0.175 -0.08255  0.22 -0.0506  0.25 0  C 0.22 0.0506  0.175 0.08255  0.125 0.08255  C 0.075 0.08255  0.03 0.0506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Чистый типа.bmp"/>
          <p:cNvPicPr>
            <a:picLocks noChangeAspect="1"/>
          </p:cNvPicPr>
          <p:nvPr/>
        </p:nvPicPr>
        <p:blipFill>
          <a:blip r:embed="rId2" cstate="print">
            <a:lum contrast="2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06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ертикальный свиток 2"/>
          <p:cNvSpPr/>
          <p:nvPr/>
        </p:nvSpPr>
        <p:spPr>
          <a:xfrm>
            <a:off x="3143250" y="0"/>
            <a:ext cx="7000875" cy="68580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           </a:t>
            </a: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Да здравствует мыло душистое,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и полотенце пушистое.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И зубной порошок, и густой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гребешок.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 Давайте же мыться, плескаться,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 Купаться, нырять, кувыркаться.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              В ушате, корыте, лохани,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              В реке, ручейке, океане.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              И в ванне, и в бане,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sz="2600" dirty="0">
                <a:solidFill>
                  <a:schemeClr val="tx2"/>
                </a:solidFill>
                <a:cs typeface="Times New Roman" pitchFamily="18" charset="0"/>
              </a:rPr>
              <a:t>                      Всегда и везде – </a:t>
            </a:r>
            <a:endParaRPr lang="ru-RU" sz="2600" dirty="0">
              <a:solidFill>
                <a:schemeClr val="tx2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tabLst>
                <a:tab pos="3455988" algn="ctr"/>
                <a:tab pos="3944938" algn="l"/>
              </a:tabLst>
              <a:defRPr/>
            </a:pPr>
            <a:r>
              <a:rPr lang="ru-RU" dirty="0">
                <a:solidFill>
                  <a:schemeClr val="tx2"/>
                </a:solidFill>
                <a:cs typeface="Times New Roman" pitchFamily="18" charset="0"/>
              </a:rPr>
              <a:t>                      </a:t>
            </a:r>
            <a:r>
              <a:rPr lang="ru-RU" sz="3200" dirty="0">
                <a:solidFill>
                  <a:srgbClr val="FF0000"/>
                </a:solidFill>
                <a:cs typeface="Times New Roman" pitchFamily="18" charset="0"/>
              </a:rPr>
              <a:t>Вечная слава воде!!!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363</Words>
  <Application>Microsoft Office PowerPoint</Application>
  <PresentationFormat>Экран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19</cp:revision>
  <dcterms:modified xsi:type="dcterms:W3CDTF">2014-10-13T16:04:58Z</dcterms:modified>
</cp:coreProperties>
</file>