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6" r:id="rId9"/>
    <p:sldId id="264" r:id="rId10"/>
    <p:sldId id="265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5A6B2-A9A2-4018-8A13-9D4DE80A7FB6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3A450-8BE7-4DF8-B4BE-350C09EF1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042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3A450-8BE7-4DF8-B4BE-350C09EF158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0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781F063-D11E-4099-B8AA-E5ACB3889EB1}" type="datetimeFigureOut">
              <a:rPr lang="ru-RU" smtClean="0">
                <a:solidFill>
                  <a:srgbClr val="575F6D"/>
                </a:solidFill>
              </a:rPr>
              <a:pPr/>
              <a:t>26.04.2015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A1E52B0-70AD-48A0-AE0C-9A5B02C27D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511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7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F063-D11E-4099-B8AA-E5ACB3889EB1}" type="datetimeFigureOut">
              <a:rPr lang="ru-RU" smtClean="0">
                <a:solidFill>
                  <a:srgbClr val="575F6D"/>
                </a:solidFill>
              </a:rPr>
              <a:pPr/>
              <a:t>26.04.2015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52B0-70AD-48A0-AE0C-9A5B02C27D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532984"/>
      </p:ext>
    </p:extLst>
  </p:cSld>
  <p:clrMapOvr>
    <a:masterClrMapping/>
  </p:clrMapOvr>
  <p:transition spd="slow" advClick="0" advTm="7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F063-D11E-4099-B8AA-E5ACB3889EB1}" type="datetimeFigureOut">
              <a:rPr lang="ru-RU" smtClean="0">
                <a:solidFill>
                  <a:srgbClr val="575F6D"/>
                </a:solidFill>
              </a:rPr>
              <a:pPr/>
              <a:t>26.04.2015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52B0-70AD-48A0-AE0C-9A5B02C27D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363491"/>
      </p:ext>
    </p:extLst>
  </p:cSld>
  <p:clrMapOvr>
    <a:masterClrMapping/>
  </p:clrMapOvr>
  <p:transition spd="slow" advClick="0" advTm="7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81F063-D11E-4099-B8AA-E5ACB3889EB1}" type="datetimeFigureOut">
              <a:rPr lang="ru-RU" smtClean="0">
                <a:solidFill>
                  <a:srgbClr val="575F6D"/>
                </a:solidFill>
              </a:rPr>
              <a:pPr/>
              <a:t>26.04.2015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1E52B0-70AD-48A0-AE0C-9A5B02C27D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6044"/>
      </p:ext>
    </p:extLst>
  </p:cSld>
  <p:clrMapOvr>
    <a:masterClrMapping/>
  </p:clrMapOvr>
  <p:transition spd="slow" advClick="0" advTm="7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781F063-D11E-4099-B8AA-E5ACB3889EB1}" type="datetimeFigureOut">
              <a:rPr lang="ru-RU" smtClean="0">
                <a:solidFill>
                  <a:srgbClr val="FFF39D"/>
                </a:solidFill>
              </a:rPr>
              <a:pPr/>
              <a:t>26.04.2015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A1E52B0-70AD-48A0-AE0C-9A5B02C27D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284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7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F063-D11E-4099-B8AA-E5ACB3889EB1}" type="datetimeFigureOut">
              <a:rPr lang="ru-RU" smtClean="0">
                <a:solidFill>
                  <a:srgbClr val="575F6D"/>
                </a:solidFill>
              </a:rPr>
              <a:pPr/>
              <a:t>26.04.2015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52B0-70AD-48A0-AE0C-9A5B02C27D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55741461"/>
      </p:ext>
    </p:extLst>
  </p:cSld>
  <p:clrMapOvr>
    <a:masterClrMapping/>
  </p:clrMapOvr>
  <p:transition spd="slow" advClick="0" advTm="7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F063-D11E-4099-B8AA-E5ACB3889EB1}" type="datetimeFigureOut">
              <a:rPr lang="ru-RU" smtClean="0">
                <a:solidFill>
                  <a:srgbClr val="575F6D"/>
                </a:solidFill>
              </a:rPr>
              <a:pPr/>
              <a:t>26.04.2015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52B0-70AD-48A0-AE0C-9A5B02C27D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55260567"/>
      </p:ext>
    </p:extLst>
  </p:cSld>
  <p:clrMapOvr>
    <a:masterClrMapping/>
  </p:clrMapOvr>
  <p:transition spd="slow" advClick="0" advTm="7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81F063-D11E-4099-B8AA-E5ACB3889EB1}" type="datetimeFigureOut">
              <a:rPr lang="ru-RU" smtClean="0">
                <a:solidFill>
                  <a:srgbClr val="575F6D"/>
                </a:solidFill>
              </a:rPr>
              <a:pPr/>
              <a:t>26.04.2015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1E52B0-70AD-48A0-AE0C-9A5B02C27D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77870"/>
      </p:ext>
    </p:extLst>
  </p:cSld>
  <p:clrMapOvr>
    <a:masterClrMapping/>
  </p:clrMapOvr>
  <p:transition spd="slow" advClick="0" advTm="7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F063-D11E-4099-B8AA-E5ACB3889EB1}" type="datetimeFigureOut">
              <a:rPr lang="ru-RU" smtClean="0">
                <a:solidFill>
                  <a:srgbClr val="575F6D"/>
                </a:solidFill>
              </a:rPr>
              <a:pPr/>
              <a:t>26.04.2015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52B0-70AD-48A0-AE0C-9A5B02C27D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71601"/>
      </p:ext>
    </p:extLst>
  </p:cSld>
  <p:clrMapOvr>
    <a:masterClrMapping/>
  </p:clrMapOvr>
  <p:transition spd="slow" advClick="0" advTm="7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81F063-D11E-4099-B8AA-E5ACB3889EB1}" type="datetimeFigureOut">
              <a:rPr lang="ru-RU" smtClean="0">
                <a:solidFill>
                  <a:srgbClr val="575F6D"/>
                </a:solidFill>
              </a:rPr>
              <a:pPr/>
              <a:t>26.04.2015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1E52B0-70AD-48A0-AE0C-9A5B02C27D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55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7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81F063-D11E-4099-B8AA-E5ACB3889EB1}" type="datetimeFigureOut">
              <a:rPr lang="ru-RU" smtClean="0">
                <a:solidFill>
                  <a:srgbClr val="575F6D"/>
                </a:solidFill>
              </a:rPr>
              <a:pPr/>
              <a:t>26.04.2015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1E52B0-70AD-48A0-AE0C-9A5B02C27D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32213"/>
      </p:ext>
    </p:extLst>
  </p:cSld>
  <p:clrMapOvr>
    <a:masterClrMapping/>
  </p:clrMapOvr>
  <p:transition spd="slow" advClick="0" advTm="7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781F063-D11E-4099-B8AA-E5ACB3889EB1}" type="datetimeFigureOut">
              <a:rPr lang="ru-RU" smtClean="0">
                <a:solidFill>
                  <a:srgbClr val="575F6D"/>
                </a:solidFill>
              </a:rPr>
              <a:pPr/>
              <a:t>26.04.2015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1E52B0-70AD-48A0-AE0C-9A5B02C27D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90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7000">
    <p:wedg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phototalents.ru/wp-content/uploads/2013/03/11806911-md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hyperlink" Target="http://lukoshko.net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kartinki24.ru/uploads/gallery/main/77/kartinki24_animals_dogs_0056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571480"/>
            <a:ext cx="5072098" cy="2714644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C00000"/>
                </a:solidFill>
              </a:rPr>
              <a:t>СБОРНИК МАЛЫХ ЖАНРОВ</a:t>
            </a:r>
            <a:endParaRPr lang="ru-RU" sz="480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4857760"/>
            <a:ext cx="4143404" cy="1357322"/>
          </a:xfrm>
        </p:spPr>
        <p:txBody>
          <a:bodyPr>
            <a:normAutofit/>
          </a:bodyPr>
          <a:lstStyle/>
          <a:p>
            <a:r>
              <a:rPr lang="ru-RU" sz="1500" dirty="0" smtClean="0">
                <a:solidFill>
                  <a:schemeClr val="tx1"/>
                </a:solidFill>
              </a:rPr>
              <a:t>ПОДГОТОВИЛА СТУДЕНТКА 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ВУНШ ГАЛИНА СЕРГЕЕВНА 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ГР.№127</a:t>
            </a:r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23985"/>
      </p:ext>
    </p:extLst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Поддёвки , жеребьёвки и дразнилки.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Дразнилки — это короткие насмешливые стишки, высмеивающие то или иное качество, а иногда и просто </a:t>
            </a:r>
            <a:r>
              <a:rPr lang="ru-RU" dirty="0" smtClean="0"/>
              <a:t>привязанные </a:t>
            </a:r>
            <a:r>
              <a:rPr lang="ru-RU" dirty="0"/>
              <a:t>к </a:t>
            </a:r>
            <a:r>
              <a:rPr lang="ru-RU" dirty="0" smtClean="0"/>
              <a:t>имени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42802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/>
              </a:rPr>
              <a:t>Вредина-вредина!</a:t>
            </a:r>
          </a:p>
          <a:p>
            <a:r>
              <a:rPr lang="ru-RU" dirty="0" smtClean="0">
                <a:effectLst/>
              </a:rPr>
              <a:t>До дырки проедена,</a:t>
            </a:r>
          </a:p>
          <a:p>
            <a:r>
              <a:rPr lang="ru-RU" dirty="0" smtClean="0">
                <a:effectLst/>
              </a:rPr>
              <a:t>Кое-как одета,</a:t>
            </a:r>
          </a:p>
          <a:p>
            <a:r>
              <a:rPr lang="ru-RU" dirty="0" smtClean="0">
                <a:effectLst/>
              </a:rPr>
              <a:t>Твоя песня спета!</a:t>
            </a:r>
            <a:endParaRPr lang="ru-RU" dirty="0">
              <a:effectLst/>
            </a:endParaRPr>
          </a:p>
        </p:txBody>
      </p:sp>
      <p:pic>
        <p:nvPicPr>
          <p:cNvPr id="7170" name="Picture 2" descr="Дразнил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324036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356909"/>
      </p:ext>
    </p:extLst>
  </p:cSld>
  <p:clrMapOvr>
    <a:masterClrMapping/>
  </p:clrMapOvr>
  <p:transition spd="slow" advClick="0" advTm="7000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6248" y="126286"/>
            <a:ext cx="7467600" cy="638418"/>
          </a:xfrm>
        </p:spPr>
        <p:txBody>
          <a:bodyPr/>
          <a:lstStyle/>
          <a:p>
            <a:r>
              <a:rPr lang="ru-RU" dirty="0" smtClean="0"/>
              <a:t>ЖЕРЕБЬЁВКА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8160" y="2636912"/>
            <a:ext cx="7467600" cy="37730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Жеребьевки</a:t>
            </a:r>
            <a:r>
              <a:rPr lang="ru-RU" dirty="0"/>
              <a:t> (или "сговоры") определяют деление играющих на две команды, устанавливают порядок в игре.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/>
              <a:t>лаконичные произведения, иногда </a:t>
            </a:r>
            <a:r>
              <a:rPr lang="ru-RU" dirty="0" smtClean="0"/>
              <a:t>рифмованные</a:t>
            </a:r>
          </a:p>
          <a:p>
            <a:pPr marL="0" indent="0">
              <a:buNone/>
            </a:pPr>
            <a:r>
              <a:rPr lang="ru-RU" dirty="0" smtClean="0"/>
              <a:t>Собственно </a:t>
            </a:r>
            <a:r>
              <a:rPr lang="ru-RU" dirty="0"/>
              <a:t>жеребьёвки представляют собой загадку. Но загадку обязательно двучленную, в которой образы совпадают или противопоставляются.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Она </a:t>
            </a:r>
            <a:r>
              <a:rPr lang="ru-RU" dirty="0"/>
              <a:t>обычно рифмованная. Иногда рифма содержится в обращении, чаще не имело поэтической организации или вообще исчезло. Они полны остроумия и здорового юмора. 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на рыбал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362"/>
            <a:ext cx="3096344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101014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Наливное яблочко</a:t>
            </a:r>
            <a:br>
              <a:rPr lang="ru-RU" dirty="0"/>
            </a:br>
            <a:r>
              <a:rPr lang="ru-RU" dirty="0"/>
              <a:t>Или золотое блюдечко?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1690688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Лисицу в цветах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Или медведя в штанах?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79926"/>
      </p:ext>
    </p:extLst>
  </p:cSld>
  <p:clrMapOvr>
    <a:masterClrMapping/>
  </p:clrMapOvr>
  <p:transition spd="slow" advClick="0" advTm="7000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ПОДДЁВКИ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082635"/>
            <a:ext cx="316390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small" dirty="0" smtClean="0">
                <a:ea typeface="+mj-ea"/>
                <a:cs typeface="+mj-cs"/>
              </a:rPr>
              <a:t>Скажи: </a:t>
            </a:r>
            <a:r>
              <a:rPr lang="ru-RU" sz="1400" cap="small" dirty="0">
                <a:ea typeface="+mj-ea"/>
                <a:cs typeface="+mj-cs"/>
              </a:rPr>
              <a:t>"Лес"!</a:t>
            </a:r>
            <a:br>
              <a:rPr lang="ru-RU" sz="1400" cap="small" dirty="0">
                <a:ea typeface="+mj-ea"/>
                <a:cs typeface="+mj-cs"/>
              </a:rPr>
            </a:br>
            <a:r>
              <a:rPr lang="ru-RU" sz="1400" cap="small" dirty="0">
                <a:ea typeface="+mj-ea"/>
                <a:cs typeface="+mj-cs"/>
              </a:rPr>
              <a:t>Лес!</a:t>
            </a:r>
            <a:br>
              <a:rPr lang="ru-RU" sz="1400" cap="small" dirty="0">
                <a:ea typeface="+mj-ea"/>
                <a:cs typeface="+mj-cs"/>
              </a:rPr>
            </a:br>
            <a:r>
              <a:rPr lang="ru-RU" sz="1400" cap="small" dirty="0">
                <a:ea typeface="+mj-ea"/>
                <a:cs typeface="+mj-cs"/>
              </a:rPr>
              <a:t>Твой брат балбес!</a:t>
            </a:r>
            <a:br>
              <a:rPr lang="ru-RU" sz="1400" cap="small" dirty="0">
                <a:ea typeface="+mj-ea"/>
                <a:cs typeface="+mj-cs"/>
              </a:rPr>
            </a:br>
            <a:r>
              <a:rPr lang="ru-RU" sz="1400" cap="small" dirty="0">
                <a:ea typeface="+mj-ea"/>
                <a:cs typeface="+mj-cs"/>
              </a:rPr>
              <a:t>* * *</a:t>
            </a:r>
            <a:br>
              <a:rPr lang="ru-RU" sz="1400" cap="small" dirty="0">
                <a:ea typeface="+mj-ea"/>
                <a:cs typeface="+mj-cs"/>
              </a:rPr>
            </a:br>
            <a:r>
              <a:rPr lang="ru-RU" sz="1400" cap="small" dirty="0">
                <a:ea typeface="+mj-ea"/>
                <a:cs typeface="+mj-cs"/>
              </a:rPr>
              <a:t>Скажи: "Ой"!</a:t>
            </a:r>
            <a:br>
              <a:rPr lang="ru-RU" sz="1400" cap="small" dirty="0">
                <a:ea typeface="+mj-ea"/>
                <a:cs typeface="+mj-cs"/>
              </a:rPr>
            </a:br>
            <a:r>
              <a:rPr lang="ru-RU" sz="1400" cap="small" dirty="0">
                <a:ea typeface="+mj-ea"/>
                <a:cs typeface="+mj-cs"/>
              </a:rPr>
              <a:t>Ой!</a:t>
            </a:r>
            <a:br>
              <a:rPr lang="ru-RU" sz="1400" cap="small" dirty="0">
                <a:ea typeface="+mj-ea"/>
                <a:cs typeface="+mj-cs"/>
              </a:rPr>
            </a:br>
            <a:r>
              <a:rPr lang="ru-RU" sz="1400" cap="small" dirty="0">
                <a:ea typeface="+mj-ea"/>
                <a:cs typeface="+mj-cs"/>
              </a:rPr>
              <a:t>Твоя сестра с бородой!</a:t>
            </a:r>
            <a:br>
              <a:rPr lang="ru-RU" sz="1400" cap="small" dirty="0">
                <a:ea typeface="+mj-ea"/>
                <a:cs typeface="+mj-cs"/>
              </a:rPr>
            </a:br>
            <a:r>
              <a:rPr lang="ru-RU" sz="1400" cap="small" dirty="0">
                <a:ea typeface="+mj-ea"/>
                <a:cs typeface="+mj-cs"/>
              </a:rPr>
              <a:t>* * *</a:t>
            </a:r>
            <a:br>
              <a:rPr lang="ru-RU" sz="1400" cap="small" dirty="0">
                <a:ea typeface="+mj-ea"/>
                <a:cs typeface="+mj-cs"/>
              </a:rPr>
            </a:br>
            <a:r>
              <a:rPr lang="ru-RU" sz="1400" cap="small" dirty="0">
                <a:ea typeface="+mj-ea"/>
                <a:cs typeface="+mj-cs"/>
              </a:rPr>
              <a:t>Скажи: "Три"!</a:t>
            </a:r>
            <a:br>
              <a:rPr lang="ru-RU" sz="1400" cap="small" dirty="0">
                <a:ea typeface="+mj-ea"/>
                <a:cs typeface="+mj-cs"/>
              </a:rPr>
            </a:br>
            <a:r>
              <a:rPr lang="ru-RU" sz="1400" cap="small" dirty="0">
                <a:ea typeface="+mj-ea"/>
                <a:cs typeface="+mj-cs"/>
              </a:rPr>
              <a:t>Три!</a:t>
            </a:r>
            <a:br>
              <a:rPr lang="ru-RU" sz="1400" cap="small" dirty="0">
                <a:ea typeface="+mj-ea"/>
                <a:cs typeface="+mj-cs"/>
              </a:rPr>
            </a:br>
            <a:r>
              <a:rPr lang="ru-RU" sz="1400" cap="small" dirty="0">
                <a:ea typeface="+mj-ea"/>
                <a:cs typeface="+mj-cs"/>
              </a:rPr>
              <a:t>Нос подотри!</a:t>
            </a:r>
            <a:endParaRPr lang="ru-RU" sz="1400" dirty="0"/>
          </a:p>
        </p:txBody>
      </p:sp>
      <p:sp>
        <p:nvSpPr>
          <p:cNvPr id="4" name="AutoShape 2" descr="Страница 9 из 13"/>
          <p:cNvSpPr>
            <a:spLocks noChangeAspect="1" noChangeArrowheads="1"/>
          </p:cNvSpPr>
          <p:nvPr/>
        </p:nvSpPr>
        <p:spPr bwMode="auto">
          <a:xfrm>
            <a:off x="63500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196752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Поддёвка –  малый фольклорный жанр юмористического содержания, основанного на игре слов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4300" y="3198723"/>
            <a:ext cx="375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ru-RU" dirty="0" smtClean="0">
                <a:solidFill>
                  <a:prstClr val="black"/>
                </a:solidFill>
              </a:rPr>
              <a:t>        </a:t>
            </a:r>
          </a:p>
          <a:p>
            <a:pPr lvl="2" algn="ctr"/>
            <a:endParaRPr lang="ru-RU" dirty="0">
              <a:solidFill>
                <a:prstClr val="black"/>
              </a:solidFill>
            </a:endParaRPr>
          </a:p>
          <a:p>
            <a:pPr lvl="2" algn="ctr"/>
            <a:r>
              <a:rPr lang="ru-RU" dirty="0" smtClean="0">
                <a:solidFill>
                  <a:prstClr val="black"/>
                </a:solidFill>
              </a:rPr>
              <a:t>Скажи двести.</a:t>
            </a:r>
          </a:p>
          <a:p>
            <a:pPr lvl="2" algn="ctr"/>
            <a:r>
              <a:rPr lang="ru-RU" dirty="0" smtClean="0">
                <a:solidFill>
                  <a:prstClr val="black"/>
                </a:solidFill>
              </a:rPr>
              <a:t>Двести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               Голова </a:t>
            </a:r>
            <a:r>
              <a:rPr lang="ru-RU" dirty="0">
                <a:solidFill>
                  <a:prstClr val="black"/>
                </a:solidFill>
              </a:rPr>
              <a:t>в тесте!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86396"/>
      </p:ext>
    </p:extLst>
  </p:cSld>
  <p:clrMapOvr>
    <a:masterClrMapping/>
  </p:clrMapOvr>
  <p:transition spd="slow" advClick="0" advTm="7000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Колыбельные песни</a:t>
            </a:r>
            <a:r>
              <a:rPr lang="ru-RU" sz="1400" dirty="0">
                <a:solidFill>
                  <a:srgbClr val="000000"/>
                </a:solidFill>
              </a:rPr>
              <a:t>— песни, исполняемые матерью или нянькой при укачивании ребенка. Назначение их — размеренным ритмом и монотонным мотивом успокаивать и усыплять ребенка, а также регулировать движение колыбели.</a:t>
            </a:r>
            <a:br>
              <a:rPr lang="ru-RU" sz="1400" dirty="0">
                <a:solidFill>
                  <a:srgbClr val="000000"/>
                </a:solidFill>
              </a:rPr>
            </a:br>
            <a:r>
              <a:rPr lang="ru-RU" sz="1400" dirty="0">
                <a:solidFill>
                  <a:srgbClr val="000000"/>
                </a:solidFill>
              </a:rPr>
              <a:t>Колыбельная песня является одним из древнейших жанров фольклора, на что указывает тот факт, что в нём сохранились элементы заговора-оберега.</a:t>
            </a:r>
            <a:endParaRPr lang="ru-RU" sz="1400" dirty="0">
              <a:solidFill>
                <a:srgbClr val="000000"/>
              </a:solidFill>
              <a:effectLst/>
            </a:endParaRPr>
          </a:p>
        </p:txBody>
      </p:sp>
      <p:pic>
        <p:nvPicPr>
          <p:cNvPr id="8194" name="Picture 2" descr="детский фольклор колыбе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3962400" cy="43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2" y="332566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Баю-баю-</a:t>
            </a:r>
            <a:r>
              <a:rPr lang="ru-RU" dirty="0" err="1" smtClean="0"/>
              <a:t>баюшки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Да прискакали </a:t>
            </a:r>
            <a:r>
              <a:rPr lang="ru-RU" dirty="0" err="1" smtClean="0"/>
              <a:t>заюшки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Люли-люли-</a:t>
            </a:r>
            <a:r>
              <a:rPr lang="ru-RU" dirty="0" err="1" smtClean="0"/>
              <a:t>люлюшки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Да прилетели </a:t>
            </a:r>
            <a:r>
              <a:rPr lang="ru-RU" dirty="0" err="1" smtClean="0"/>
              <a:t>гулюшки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Стали гули </a:t>
            </a:r>
            <a:r>
              <a:rPr lang="ru-RU" dirty="0" err="1" smtClean="0"/>
              <a:t>гулевать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Да стал мой милый засыпать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685992"/>
      </p:ext>
    </p:extLst>
  </p:cSld>
  <p:clrMapOvr>
    <a:masterClrMapping/>
  </p:clrMapOvr>
  <p:transition spd="slow" advClick="0" advTm="7000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467600" cy="208823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chemeClr val="tx1"/>
                </a:solidFill>
              </a:rPr>
              <a:t>Скороговорки</a:t>
            </a:r>
            <a:r>
              <a:rPr lang="ru-RU" sz="1800" b="1" dirty="0">
                <a:solidFill>
                  <a:schemeClr val="tx1"/>
                </a:solidFill>
              </a:rPr>
              <a:t/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Фраза, построенная на сочетании звуков, которая затрудняет произношение слов. Скороговорки еще называют </a:t>
            </a:r>
            <a:r>
              <a:rPr lang="ru-RU" sz="1800" dirty="0" err="1">
                <a:solidFill>
                  <a:schemeClr val="tx1"/>
                </a:solidFill>
              </a:rPr>
              <a:t>чистоговорками</a:t>
            </a:r>
            <a:r>
              <a:rPr lang="ru-RU" sz="1800" dirty="0">
                <a:solidFill>
                  <a:schemeClr val="tx1"/>
                </a:solidFill>
              </a:rPr>
              <a:t>. Очень часто их используют для развития дикции и речи. Скороговорки бывают рифмованными и не рифмованными.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«От </a:t>
            </a:r>
            <a:r>
              <a:rPr lang="ru-RU" sz="2400" dirty="0">
                <a:solidFill>
                  <a:srgbClr val="FF0000"/>
                </a:solidFill>
              </a:rPr>
              <a:t>топота копыт пыль по полю летит</a:t>
            </a:r>
            <a:r>
              <a:rPr lang="ru-RU" sz="2400" dirty="0" smtClean="0">
                <a:solidFill>
                  <a:srgbClr val="FF0000"/>
                </a:solidFill>
              </a:rPr>
              <a:t>.»</a:t>
            </a:r>
            <a:endParaRPr lang="ru-RU" sz="2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3076" name="Picture 4" descr="Очень красивая лошадь фото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1008"/>
            <a:ext cx="4032448" cy="30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069615"/>
      </p:ext>
    </p:extLst>
  </p:cSld>
  <p:clrMapOvr>
    <a:masterClrMapping/>
  </p:clrMapOvr>
  <p:transition spd="slow" advClick="0" advTm="7000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804" y="908720"/>
            <a:ext cx="7467600" cy="1143000"/>
          </a:xfrm>
        </p:spPr>
        <p:txBody>
          <a:bodyPr>
            <a:noAutofit/>
          </a:bodyPr>
          <a:lstStyle/>
          <a:p>
            <a:r>
              <a:rPr lang="ru-RU" sz="1400" b="1" dirty="0"/>
              <a:t>Пословицы</a:t>
            </a:r>
            <a:r>
              <a:rPr lang="ru-RU" sz="1400" dirty="0"/>
              <a:t> — малые формы народного поэтического творчества, облаченные в краткие изречения, несущие обобщенную мысль, вывод, иносказание с дидактическим уклоном.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3493457"/>
            <a:ext cx="228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1400" cap="small" dirty="0">
                <a:solidFill>
                  <a:srgbClr val="575F6D"/>
                </a:solidFill>
                <a:ea typeface="+mj-ea"/>
                <a:cs typeface="+mj-cs"/>
              </a:rPr>
              <a:t>Хлеб-всему голова.</a:t>
            </a:r>
            <a:br>
              <a:rPr lang="ru-RU" sz="1400" cap="small" dirty="0">
                <a:solidFill>
                  <a:srgbClr val="575F6D"/>
                </a:solidFill>
                <a:ea typeface="+mj-ea"/>
                <a:cs typeface="+mj-cs"/>
              </a:rPr>
            </a:br>
            <a:r>
              <a:rPr lang="ru-RU" sz="1400" cap="small" dirty="0">
                <a:solidFill>
                  <a:srgbClr val="575F6D"/>
                </a:solidFill>
                <a:ea typeface="+mj-ea"/>
                <a:cs typeface="+mj-cs"/>
              </a:rPr>
              <a:t>Без труда не вытащишь и рыбку из пруда.</a:t>
            </a:r>
            <a:br>
              <a:rPr lang="ru-RU" sz="1400" cap="small" dirty="0">
                <a:solidFill>
                  <a:srgbClr val="575F6D"/>
                </a:solidFill>
                <a:ea typeface="+mj-ea"/>
                <a:cs typeface="+mj-cs"/>
              </a:rPr>
            </a:br>
            <a:r>
              <a:rPr lang="ru-RU" sz="1400" cap="small" dirty="0">
                <a:solidFill>
                  <a:srgbClr val="575F6D"/>
                </a:solidFill>
                <a:ea typeface="+mj-ea"/>
                <a:cs typeface="+mj-cs"/>
              </a:rPr>
              <a:t>Семеро одного не ждут.</a:t>
            </a:r>
            <a:br>
              <a:rPr lang="ru-RU" sz="1400" cap="small" dirty="0">
                <a:solidFill>
                  <a:srgbClr val="575F6D"/>
                </a:solidFill>
                <a:ea typeface="+mj-ea"/>
                <a:cs typeface="+mj-cs"/>
              </a:rPr>
            </a:br>
            <a:r>
              <a:rPr lang="ru-RU" sz="1400" cap="small" dirty="0">
                <a:solidFill>
                  <a:srgbClr val="575F6D"/>
                </a:solidFill>
                <a:ea typeface="+mj-ea"/>
                <a:cs typeface="+mj-cs"/>
              </a:rPr>
              <a:t>Сытый голодному не товарищ.</a:t>
            </a:r>
            <a:br>
              <a:rPr lang="ru-RU" sz="1400" cap="small" dirty="0">
                <a:solidFill>
                  <a:srgbClr val="575F6D"/>
                </a:solidFill>
                <a:ea typeface="+mj-ea"/>
                <a:cs typeface="+mj-cs"/>
              </a:rPr>
            </a:br>
            <a:endParaRPr lang="ru-RU" sz="1400" cap="small" dirty="0">
              <a:solidFill>
                <a:srgbClr val="575F6D"/>
              </a:solidFill>
              <a:ea typeface="+mj-ea"/>
              <a:cs typeface="+mj-cs"/>
            </a:endParaRPr>
          </a:p>
        </p:txBody>
      </p:sp>
      <p:pic>
        <p:nvPicPr>
          <p:cNvPr id="2050" name="Picture 2" descr="C:\Users\User\Documents\материал (дс)\наглядное пособие1\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4" t="12718" r="-7592" b="60696"/>
          <a:stretch/>
        </p:blipFill>
        <p:spPr bwMode="auto">
          <a:xfrm>
            <a:off x="1907704" y="2492896"/>
            <a:ext cx="3240360" cy="225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541942"/>
      </p:ext>
    </p:extLst>
  </p:cSld>
  <p:clrMapOvr>
    <a:masterClrMapping/>
  </p:clrMapOvr>
  <p:transition spd="slow" advClick="0" advTm="7000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39952" y="83671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Игровые приговорки и припевки</a:t>
            </a:r>
            <a:r>
              <a:rPr lang="ru-RU" dirty="0"/>
              <a:t> были включены в игровое действие и способствовали его организации. Содержание этих произведений определяла сама игра. В играх дети изображали семейный быт и трудовые занятия деревни, что готовило их к взрослой жизни. Приговорки произносились также перед нырянием в реку; для того, чтобы избавиться от воды, попавшей в ухо во время купания. В своей приговорке дети могли обратиться с просьбой к христианским святым. 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1169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 медведя на бору</a:t>
            </a:r>
            <a:br>
              <a:rPr lang="ru-RU" dirty="0"/>
            </a:br>
            <a:r>
              <a:rPr lang="ru-RU" dirty="0"/>
              <a:t>Грибы, ягоды беру!</a:t>
            </a:r>
            <a:br>
              <a:rPr lang="ru-RU" dirty="0"/>
            </a:br>
            <a:r>
              <a:rPr lang="ru-RU" dirty="0"/>
              <a:t>Медведь постыл</a:t>
            </a:r>
            <a:br>
              <a:rPr lang="ru-RU" dirty="0"/>
            </a:br>
            <a:r>
              <a:rPr lang="ru-RU" dirty="0"/>
              <a:t>На печи застыл!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8450" y="45811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Селезень </a:t>
            </a:r>
            <a:r>
              <a:rPr lang="ru-RU" dirty="0"/>
              <a:t>ловил утку,</a:t>
            </a:r>
            <a:br>
              <a:rPr lang="ru-RU" dirty="0"/>
            </a:br>
            <a:r>
              <a:rPr lang="ru-RU" dirty="0"/>
              <a:t>Молодой ловил серую!</a:t>
            </a:r>
            <a:br>
              <a:rPr lang="ru-RU" dirty="0"/>
            </a:br>
            <a:r>
              <a:rPr lang="ru-RU" dirty="0"/>
              <a:t>— Поди, утица, домой,</a:t>
            </a:r>
            <a:br>
              <a:rPr lang="ru-RU" dirty="0"/>
            </a:br>
            <a:r>
              <a:rPr lang="ru-RU" dirty="0"/>
              <a:t>Поди, серая, домой!</a:t>
            </a:r>
            <a:br>
              <a:rPr lang="ru-RU" dirty="0"/>
            </a:br>
            <a:r>
              <a:rPr lang="ru-RU" dirty="0"/>
              <a:t>У тебя семеро детей,</a:t>
            </a:r>
            <a:br>
              <a:rPr lang="ru-RU" dirty="0"/>
            </a:br>
            <a:r>
              <a:rPr lang="ru-RU" dirty="0"/>
              <a:t>Восьмой селезень!</a:t>
            </a:r>
          </a:p>
        </p:txBody>
      </p:sp>
      <p:pic>
        <p:nvPicPr>
          <p:cNvPr id="4098" name="Picture 2" descr="Фото Медведь расположился около дере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50" y="1988840"/>
            <a:ext cx="3240360" cy="214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647027"/>
      </p:ext>
    </p:extLst>
  </p:cSld>
  <p:clrMapOvr>
    <a:masterClrMapping/>
  </p:clrMapOvr>
  <p:transition spd="slow" advClick="0" advTm="7000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8967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Своеобразными словесными упражнениями были </a:t>
            </a:r>
            <a:r>
              <a:rPr lang="ru-RU" b="1" dirty="0"/>
              <a:t>молчанки</a:t>
            </a:r>
            <a:r>
              <a:rPr lang="ru-RU" dirty="0"/>
              <a:t> - стихотворный уговор молчать, а также </a:t>
            </a:r>
            <a:r>
              <a:rPr lang="ru-RU" b="1" dirty="0" err="1"/>
              <a:t>голосянки</a:t>
            </a:r>
            <a:r>
              <a:rPr lang="ru-RU" dirty="0"/>
              <a:t> (вариант: "волосянки") - соревнование в вытягивании на одном дыхании гласного звука в конце стишка. К словесным играм детей можно отнести исполнявшиеся в их среде сказки, загадки.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933056"/>
            <a:ext cx="2952328" cy="203132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Летели три утки, </a:t>
            </a:r>
          </a:p>
          <a:p>
            <a:r>
              <a:rPr lang="ru-RU" dirty="0"/>
              <a:t>Молчи три минутки! </a:t>
            </a:r>
          </a:p>
          <a:p>
            <a:r>
              <a:rPr lang="ru-RU" dirty="0"/>
              <a:t>* * </a:t>
            </a:r>
            <a:r>
              <a:rPr lang="ru-RU" dirty="0">
                <a:solidFill>
                  <a:schemeClr val="accent2"/>
                </a:solidFill>
              </a:rPr>
              <a:t>*</a:t>
            </a:r>
          </a:p>
          <a:p>
            <a:r>
              <a:rPr lang="ru-RU" dirty="0" err="1"/>
              <a:t>Говорилка</a:t>
            </a:r>
            <a:r>
              <a:rPr lang="ru-RU" dirty="0"/>
              <a:t>, говори, </a:t>
            </a:r>
          </a:p>
          <a:p>
            <a:r>
              <a:rPr lang="ru-RU" dirty="0"/>
              <a:t>Язычок не оторви! </a:t>
            </a:r>
          </a:p>
          <a:p>
            <a:r>
              <a:rPr lang="ru-RU" dirty="0"/>
              <a:t>Прижми язычок, </a:t>
            </a:r>
          </a:p>
          <a:p>
            <a:r>
              <a:rPr lang="ru-RU" dirty="0"/>
              <a:t>Рот закрой на крючок! </a:t>
            </a:r>
            <a:endParaRPr lang="ru-RU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2925128"/>
            <a:ext cx="4176464" cy="36933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Голосянки</a:t>
            </a:r>
            <a:r>
              <a:rPr lang="ru-RU" dirty="0"/>
              <a:t>, </a:t>
            </a:r>
            <a:r>
              <a:rPr lang="ru-RU" dirty="0" err="1"/>
              <a:t>голосяночки</a:t>
            </a:r>
            <a:r>
              <a:rPr lang="ru-RU" dirty="0"/>
              <a:t>,</a:t>
            </a:r>
          </a:p>
          <a:p>
            <a:r>
              <a:rPr lang="ru-RU" dirty="0"/>
              <a:t>Голосим за прянички,</a:t>
            </a:r>
          </a:p>
          <a:p>
            <a:r>
              <a:rPr lang="ru-RU" dirty="0"/>
              <a:t>За </a:t>
            </a:r>
            <a:r>
              <a:rPr lang="ru-RU" dirty="0" err="1"/>
              <a:t>бублички</a:t>
            </a:r>
            <a:r>
              <a:rPr lang="ru-RU" dirty="0"/>
              <a:t>!</a:t>
            </a:r>
          </a:p>
          <a:p>
            <a:r>
              <a:rPr lang="ru-RU" dirty="0"/>
              <a:t>Тянем-тянем до черты,</a:t>
            </a:r>
          </a:p>
          <a:p>
            <a:r>
              <a:rPr lang="ru-RU" dirty="0"/>
              <a:t>У того, кто не дотянет,</a:t>
            </a:r>
          </a:p>
          <a:p>
            <a:r>
              <a:rPr lang="ru-RU" dirty="0"/>
              <a:t>Животы будут пусты-ы-ы-ы-ы-ы-ы!.</a:t>
            </a:r>
          </a:p>
          <a:p>
            <a:r>
              <a:rPr lang="ru-RU" dirty="0"/>
              <a:t>* * *</a:t>
            </a:r>
          </a:p>
          <a:p>
            <a:r>
              <a:rPr lang="ru-RU" dirty="0"/>
              <a:t>Дождик, лей, лей, лей,</a:t>
            </a:r>
          </a:p>
          <a:p>
            <a:r>
              <a:rPr lang="ru-RU" dirty="0"/>
              <a:t>Ты водицы не жалей,</a:t>
            </a:r>
          </a:p>
          <a:p>
            <a:r>
              <a:rPr lang="ru-RU" dirty="0"/>
              <a:t>Землю нашу поливай,</a:t>
            </a:r>
          </a:p>
          <a:p>
            <a:r>
              <a:rPr lang="ru-RU" dirty="0"/>
              <a:t>Будет славным урожай!</a:t>
            </a:r>
          </a:p>
          <a:p>
            <a:r>
              <a:rPr lang="ru-RU" dirty="0"/>
              <a:t>Не боимся хрипоты,</a:t>
            </a:r>
          </a:p>
          <a:p>
            <a:r>
              <a:rPr lang="ru-RU" dirty="0"/>
              <a:t>Голосим и я, и ты-ы-ы-ы-ы-ы-ы!..</a:t>
            </a:r>
            <a:endParaRPr lang="ru-RU" dirty="0">
              <a:effectLst/>
            </a:endParaRPr>
          </a:p>
        </p:txBody>
      </p:sp>
      <p:pic>
        <p:nvPicPr>
          <p:cNvPr id="5124" name="Picture 4" descr="https://im0-tub-ru.yandex.net/i?id=b2cbea805445f086d09ffa0fc0357f37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520" y="2875002"/>
            <a:ext cx="1674440" cy="139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0-tub-ru.yandex.net/i?id=5099b0faf4579ac16e19beeffec31595&amp;n=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90" y="635445"/>
            <a:ext cx="338437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344746"/>
      </p:ext>
    </p:extLst>
  </p:cSld>
  <p:clrMapOvr>
    <a:masterClrMapping/>
  </p:clrMapOvr>
  <p:transition spd="slow" advClick="0" advTm="7000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300192" y="1397993"/>
            <a:ext cx="215068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Жил-был старик, у старика был колодец,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cs typeface="Arial" pitchFamily="34" charset="0"/>
              </a:rPr>
              <a:t>а в колодце-то елец, тут и сказке конец.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14729"/>
            <a:ext cx="828520" cy="58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17032" y="664214"/>
            <a:ext cx="228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Докучные сказки</a:t>
            </a:r>
            <a:endParaRPr lang="ru-RU" sz="32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856" y="980728"/>
            <a:ext cx="238316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500" dirty="0" smtClean="0">
                <a:solidFill>
                  <a:prstClr val="black"/>
                </a:solidFill>
                <a:latin typeface="Verdana" pitchFamily="34" charset="0"/>
                <a:cs typeface="Arial" pitchFamily="34" charset="0"/>
              </a:rPr>
              <a:t> </a:t>
            </a: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  <a:cs typeface="Arial" pitchFamily="34" charset="0"/>
              </a:rPr>
              <a:t>      </a:t>
            </a:r>
            <a:r>
              <a:rPr lang="ru-RU" sz="2000" dirty="0" smtClean="0">
                <a:solidFill>
                  <a:prstClr val="black"/>
                </a:solidFill>
                <a:latin typeface="Verdana" pitchFamily="34" charset="0"/>
                <a:cs typeface="Arial" pitchFamily="34" charset="0"/>
              </a:rPr>
              <a:t>или-были </a:t>
            </a:r>
            <a:r>
              <a:rPr lang="ru-RU" sz="2000" dirty="0">
                <a:solidFill>
                  <a:prstClr val="black"/>
                </a:solidFill>
                <a:latin typeface="Verdana" pitchFamily="34" charset="0"/>
                <a:cs typeface="Arial" pitchFamily="34" charset="0"/>
              </a:rPr>
              <a:t>два братца, </a:t>
            </a:r>
            <a:r>
              <a:rPr lang="ru-RU" sz="2000" dirty="0" smtClean="0">
                <a:solidFill>
                  <a:prstClr val="black"/>
                </a:solidFill>
                <a:latin typeface="Verdana" pitchFamily="34" charset="0"/>
                <a:cs typeface="Arial" pitchFamily="34" charset="0"/>
              </a:rPr>
              <a:t>два братца </a:t>
            </a:r>
            <a:r>
              <a:rPr lang="ru-RU" sz="2000" dirty="0">
                <a:solidFill>
                  <a:prstClr val="black"/>
                </a:solidFill>
                <a:latin typeface="Verdana" pitchFamily="34" charset="0"/>
                <a:cs typeface="Arial" pitchFamily="34" charset="0"/>
              </a:rPr>
              <a:t>- кулик да журавль. Накосили они стожок сенца, поставили среди </a:t>
            </a:r>
            <a:r>
              <a:rPr lang="ru-RU" sz="2000" dirty="0" err="1">
                <a:solidFill>
                  <a:prstClr val="black"/>
                </a:solidFill>
                <a:latin typeface="Verdana" pitchFamily="34" charset="0"/>
                <a:cs typeface="Arial" pitchFamily="34" charset="0"/>
              </a:rPr>
              <a:t>польца</a:t>
            </a:r>
            <a:r>
              <a:rPr lang="ru-RU" sz="2000" dirty="0">
                <a:solidFill>
                  <a:prstClr val="black"/>
                </a:solidFill>
                <a:latin typeface="Verdana" pitchFamily="34" charset="0"/>
                <a:cs typeface="Arial" pitchFamily="34" charset="0"/>
              </a:rPr>
              <a:t>. Не сказать ли сказку опять с конца?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8" name="Picture 14" descr="Лукошко сказок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-617538"/>
            <a:ext cx="16097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Лукошко сказок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4469"/>
            <a:ext cx="1609725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761890" y="2724815"/>
            <a:ext cx="337889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— Рассказать ли тебе докучную сказочку?</a:t>
            </a:r>
            <a:br>
              <a:rPr lang="ru-RU" b="1" dirty="0"/>
            </a:br>
            <a:r>
              <a:rPr lang="ru-RU" b="1" dirty="0"/>
              <a:t>— Расскажи.</a:t>
            </a:r>
            <a:br>
              <a:rPr lang="ru-RU" b="1" dirty="0"/>
            </a:br>
            <a:r>
              <a:rPr lang="ru-RU" b="1" dirty="0"/>
              <a:t>— Ты говоришь: расскажи, я говорю: расскажи; рассказать ли тебе докучную сказочку?</a:t>
            </a:r>
            <a:br>
              <a:rPr lang="ru-RU" b="1" dirty="0"/>
            </a:br>
            <a:r>
              <a:rPr lang="ru-RU" b="1" dirty="0"/>
              <a:t>— Не надо.</a:t>
            </a:r>
            <a:br>
              <a:rPr lang="ru-RU" b="1" dirty="0"/>
            </a:br>
            <a:r>
              <a:rPr lang="ru-RU" b="1" dirty="0"/>
              <a:t>— Ты говоришь: не надо, я говорю: не надо; рассказать ли тебе докучную сказочку?.. и т.д.</a:t>
            </a:r>
          </a:p>
        </p:txBody>
      </p:sp>
      <p:pic>
        <p:nvPicPr>
          <p:cNvPr id="1042" name="Picture 18" descr="http://im0-tub-ru.yandex.net/i?id=75552aa85e2516b4028dfd420adbe820&amp;n=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10" y="3644762"/>
            <a:ext cx="1809938" cy="172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im2-tub-ru.yandex.net/i?id=de7d84f08ae855c2d033a630ca1fb0af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28" y="4461559"/>
            <a:ext cx="1208428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im2-tub-ru.yandex.net/i?id=93e5d213933ab6bf01f700fe26ced8e3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621" y="4461559"/>
            <a:ext cx="13239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200836"/>
      </p:ext>
    </p:extLst>
  </p:cSld>
  <p:clrMapOvr>
    <a:masterClrMapping/>
  </p:clrMapOvr>
  <p:transition spd="slow" advClick="0" advTm="7000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7467600" cy="1143000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скороговорки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словесные упражнения на быстрое произнесение фонетически сложных фраз. В скороговорке сочетаются однокоренные или похожие по звучанию слова, что затрудняет ее произнесение и делает ее незаменимым упражнением для развития речи. Как правило, скороговорка обыгрывает один или несколько звуков, она целиком построена на аллитерации, так рождается ее неповторимый звуковой облик.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285293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Мышка сушек насушила,</a:t>
            </a:r>
            <a:endParaRPr lang="ru-RU" dirty="0"/>
          </a:p>
          <a:p>
            <a:r>
              <a:rPr lang="ru-RU" b="1" dirty="0"/>
              <a:t>Мышка мышек пригласила,</a:t>
            </a:r>
            <a:endParaRPr lang="ru-RU" dirty="0"/>
          </a:p>
          <a:p>
            <a:r>
              <a:rPr lang="ru-RU" b="1" dirty="0"/>
              <a:t>Мышки сушки кушать стали -</a:t>
            </a:r>
            <a:endParaRPr lang="ru-RU" dirty="0"/>
          </a:p>
          <a:p>
            <a:r>
              <a:rPr lang="ru-RU" b="1" dirty="0"/>
              <a:t>Зубы сразу же сломали</a:t>
            </a:r>
            <a:r>
              <a:rPr lang="ru-RU" b="1" dirty="0" smtClean="0"/>
              <a:t>!</a:t>
            </a:r>
          </a:p>
          <a:p>
            <a:endParaRPr lang="ru-RU" b="1" dirty="0"/>
          </a:p>
          <a:p>
            <a:endParaRPr lang="ru-RU" b="1" dirty="0" smtClean="0"/>
          </a:p>
          <a:p>
            <a:pPr marL="1714500" lvl="3" indent="-342900">
              <a:buFont typeface="Wingdings" pitchFamily="2" charset="2"/>
              <a:buChar char="v"/>
            </a:pPr>
            <a:r>
              <a:rPr lang="ru-RU" b="1" dirty="0"/>
              <a:t> </a:t>
            </a:r>
            <a:r>
              <a:rPr lang="ru-RU" b="1" dirty="0" smtClean="0"/>
              <a:t>       </a:t>
            </a:r>
            <a:endParaRPr lang="ru-R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103688" y="936625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103688" y="936625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103688" y="936625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103688" y="936625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7" name="Picture 3" descr="http://cdn5.imgbb.ru/user/72/727079/201502/8ac1ff0b07d531e677deb26e2960b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4320480" cy="294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932040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Мышонку шепчет мышь:</a:t>
            </a:r>
            <a:endParaRPr lang="ru-RU" dirty="0"/>
          </a:p>
          <a:p>
            <a:r>
              <a:rPr lang="ru-RU" b="1" dirty="0"/>
              <a:t>Ты все еще шуршишь?</a:t>
            </a:r>
            <a:endParaRPr lang="ru-RU" dirty="0"/>
          </a:p>
          <a:p>
            <a:r>
              <a:rPr lang="ru-RU" b="1" dirty="0"/>
              <a:t>Мышонок шепчет мыши:</a:t>
            </a:r>
            <a:endParaRPr lang="ru-RU" dirty="0"/>
          </a:p>
          <a:p>
            <a:r>
              <a:rPr lang="ru-RU" b="1" dirty="0"/>
              <a:t>Шуршать я буду тише.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921629"/>
      </p:ext>
    </p:extLst>
  </p:cSld>
  <p:clrMapOvr>
    <a:masterClrMapping/>
  </p:clrMapOvr>
  <p:transition spd="slow" advClick="0" advTm="7000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4005064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0000"/>
                </a:solidFill>
              </a:rPr>
              <a:t/>
            </a:r>
            <a:br>
              <a:rPr lang="ru-RU" sz="1800" b="1" dirty="0">
                <a:solidFill>
                  <a:srgbClr val="000000"/>
                </a:solidFill>
              </a:rPr>
            </a:br>
            <a:r>
              <a:rPr lang="ru-RU" sz="1800" b="1" dirty="0">
                <a:solidFill>
                  <a:srgbClr val="000000"/>
                </a:solidFill>
              </a:rPr>
              <a:t>Малые жанры фольклора</a:t>
            </a:r>
            <a:r>
              <a:rPr lang="ru-RU" sz="1400" dirty="0">
                <a:solidFill>
                  <a:srgbClr val="000000"/>
                </a:solidFill>
              </a:rPr>
              <a:t>— это небольшие по объёму фольклорные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>произведения .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>                        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>Знакомство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детей с фольклорными жанрами происходит с ранних лет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b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> -     Это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колыбельные песни матери, игры - забавы с маленькими детьми ("Сорока", "Ладушки", "Коза" и другие), </a:t>
            </a:r>
            <a:r>
              <a:rPr lang="ru-RU" sz="1400" b="1" dirty="0" err="1">
                <a:solidFill>
                  <a:schemeClr val="tx1"/>
                </a:solidFill>
                <a:latin typeface="Calibri" pitchFamily="34" charset="0"/>
              </a:rPr>
              <a:t>потешки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, загадки, сказки.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>      -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>Фольклор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интересен своей яркой, доступной, понятной детям формой. Дети с интересом, восхищением пытаются подражать педагогу,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>взрослому ,повторять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его действие. Повторяя вместе со взрослым стихи, </a:t>
            </a:r>
            <a:r>
              <a:rPr lang="ru-RU" sz="1400" b="1" dirty="0" err="1">
                <a:solidFill>
                  <a:schemeClr val="tx1"/>
                </a:solidFill>
                <a:latin typeface="Calibri" pitchFamily="34" charset="0"/>
              </a:rPr>
              <a:t>потешки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ru-RU" sz="1400" b="1" dirty="0" err="1">
                <a:solidFill>
                  <a:schemeClr val="tx1"/>
                </a:solidFill>
                <a:latin typeface="Calibri" pitchFamily="34" charset="0"/>
              </a:rPr>
              <a:t>чистоговорки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 у детей развивается воображения, обогащается речь, эмоции.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</a:rPr>
              <a:t>Упражняются органы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артикуляции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. Жизненные процессы, такие как одевание, купание, сопровождающиеся словами очень помогают малышу.</a:t>
            </a:r>
            <a:br>
              <a:rPr lang="ru-RU" sz="14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</a:rPr>
              <a:t/>
            </a:r>
            <a:br>
              <a:rPr lang="ru-RU" sz="1400" dirty="0" smtClean="0">
                <a:solidFill>
                  <a:srgbClr val="000000"/>
                </a:solidFill>
              </a:rPr>
            </a:br>
            <a:endParaRPr lang="ru-RU" sz="1400" dirty="0">
              <a:solidFill>
                <a:srgbClr val="00000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4077072"/>
            <a:ext cx="515282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Детский фольклор – это и фольклор для детей, исполняемый взрослыми, и фольклор детский, который сочиняют, поют, наговаривают сами дети. Произведения детского фольклора сопровождают ребенка на протяжении всего детства.</a:t>
            </a:r>
          </a:p>
        </p:txBody>
      </p:sp>
    </p:spTree>
    <p:extLst>
      <p:ext uri="{BB962C8B-B14F-4D97-AF65-F5344CB8AC3E}">
        <p14:creationId xmlns:p14="http://schemas.microsoft.com/office/powerpoint/2010/main" val="1579509770"/>
      </p:ext>
    </p:extLst>
  </p:cSld>
  <p:clrMapOvr>
    <a:masterClrMapping/>
  </p:clrMapOvr>
  <p:transition spd="slow" advClick="0" advTm="7000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im2-tub-ru.yandex.net/i?id=82bb3b216d4bfbb0aaba4349fd536055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237626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3-tub-ru.yandex.net/i?id=eac3a1cfd32f44300121f50640d8d95f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05064"/>
            <a:ext cx="3888432" cy="229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0248" y="1556792"/>
            <a:ext cx="5544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ИТАК: Детский </a:t>
            </a:r>
            <a:r>
              <a:rPr lang="ru-RU" dirty="0"/>
              <a:t>фольклор должен стать ценным средством воспитания подрастающего поколения, гармонически сочетающего в себе духовное богатство, моральную чистоту и физическое </a:t>
            </a:r>
            <a:r>
              <a:rPr lang="ru-RU" dirty="0" smtClean="0"/>
              <a:t>совершенство.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26129"/>
      </p:ext>
    </p:extLst>
  </p:cSld>
  <p:clrMapOvr>
    <a:masterClrMapping/>
  </p:clrMapOvr>
  <p:transition spd="slow" advClick="0" advTm="7000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16832"/>
            <a:ext cx="6390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ln w="10541" cmpd="sng">
                  <a:solidFill>
                    <a:srgbClr val="FE863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E8637">
                        <a:tint val="40000"/>
                        <a:satMod val="250000"/>
                      </a:srgbClr>
                    </a:gs>
                    <a:gs pos="9000">
                      <a:srgbClr val="FE8637">
                        <a:tint val="52000"/>
                        <a:satMod val="300000"/>
                      </a:srgbClr>
                    </a:gs>
                    <a:gs pos="50000">
                      <a:srgbClr val="FE8637">
                        <a:shade val="20000"/>
                        <a:satMod val="300000"/>
                      </a:srgbClr>
                    </a:gs>
                    <a:gs pos="79000">
                      <a:srgbClr val="FE8637">
                        <a:tint val="52000"/>
                        <a:satMod val="300000"/>
                      </a:srgbClr>
                    </a:gs>
                    <a:gs pos="100000">
                      <a:srgbClr val="FE863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j-ea"/>
                <a:cs typeface="+mj-cs"/>
              </a:rPr>
              <a:t>СПАСИБО ЗА ВНИМАНИЕ !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49080"/>
            <a:ext cx="3600400" cy="225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926147"/>
      </p:ext>
    </p:extLst>
  </p:cSld>
  <p:clrMapOvr>
    <a:masterClrMapping/>
  </p:clrMapOvr>
  <p:transition spd="slow" advClick="0" advTm="7000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628800"/>
            <a:ext cx="4572000" cy="42627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err="1" smtClean="0">
                <a:solidFill>
                  <a:srgbClr val="000000"/>
                </a:solidFill>
                <a:effectLst/>
              </a:rPr>
              <a:t>Потешки</a:t>
            </a:r>
            <a:r>
              <a:rPr lang="ru-RU" sz="1400" dirty="0" smtClean="0">
                <a:solidFill>
                  <a:srgbClr val="000000"/>
                </a:solidFill>
                <a:effectLst/>
              </a:rPr>
              <a:t>— короткие стишки (реже песенки), предназначенные для развлечения детей младенческого возраста и сопровождающиеся элементарными игровыми движениями: во время проговаривания или </a:t>
            </a:r>
            <a:r>
              <a:rPr lang="ru-RU" sz="1400" dirty="0" err="1" smtClean="0">
                <a:solidFill>
                  <a:srgbClr val="000000"/>
                </a:solidFill>
                <a:effectLst/>
              </a:rPr>
              <a:t>пропевания</a:t>
            </a:r>
            <a:r>
              <a:rPr lang="ru-RU" sz="140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  <a:effectLst/>
              </a:rPr>
              <a:t>потешек</a:t>
            </a:r>
            <a:r>
              <a:rPr lang="ru-RU" sz="1400" dirty="0" smtClean="0">
                <a:solidFill>
                  <a:srgbClr val="000000"/>
                </a:solidFill>
                <a:effectLst/>
              </a:rPr>
              <a:t>, их содержание разыгрывалось с помощью пальцев, рук, мимики, при этом сами дети вовлекались в игру.</a:t>
            </a:r>
          </a:p>
          <a:p>
            <a:r>
              <a:rPr lang="ru-RU" sz="1400" dirty="0" smtClean="0">
                <a:solidFill>
                  <a:srgbClr val="000000"/>
                </a:solidFill>
                <a:effectLst/>
              </a:rPr>
              <a:t> </a:t>
            </a:r>
            <a:endParaRPr lang="ru-RU" sz="1400" dirty="0" smtClean="0">
              <a:solidFill>
                <a:srgbClr val="000000"/>
              </a:solidFill>
            </a:endParaRPr>
          </a:p>
          <a:p>
            <a:pPr lvl="0" algn="ct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1500" b="1" dirty="0" err="1">
                <a:solidFill>
                  <a:prstClr val="black"/>
                </a:solidFill>
              </a:rPr>
              <a:t>Потешки</a:t>
            </a:r>
            <a:r>
              <a:rPr lang="ru-RU" sz="1500" b="1" dirty="0">
                <a:solidFill>
                  <a:prstClr val="black"/>
                </a:solidFill>
              </a:rPr>
              <a:t>, считалки</a:t>
            </a:r>
            <a:r>
              <a:rPr lang="ru-RU" sz="1500" dirty="0">
                <a:solidFill>
                  <a:prstClr val="black"/>
                </a:solidFill>
              </a:rPr>
              <a:t>, </a:t>
            </a:r>
            <a:r>
              <a:rPr lang="ru-RU" sz="1500" b="1" dirty="0" err="1">
                <a:solidFill>
                  <a:prstClr val="black"/>
                </a:solidFill>
              </a:rPr>
              <a:t>заклички</a:t>
            </a:r>
            <a:r>
              <a:rPr lang="ru-RU" sz="1500" dirty="0">
                <a:solidFill>
                  <a:prstClr val="black"/>
                </a:solidFill>
              </a:rPr>
              <a:t>  являются   богатейшим материалом для </a:t>
            </a:r>
            <a:r>
              <a:rPr lang="ru-RU" sz="1500" b="1" dirty="0">
                <a:solidFill>
                  <a:prstClr val="black"/>
                </a:solidFill>
              </a:rPr>
              <a:t>развития звуковой культуры речи.</a:t>
            </a:r>
            <a:r>
              <a:rPr lang="ru-RU" sz="1500" dirty="0">
                <a:solidFill>
                  <a:prstClr val="black"/>
                </a:solidFill>
              </a:rPr>
              <a:t> Развивая чувство ритма и рифмы, мы готовим ребенка к дальнейшему восприятию поэтической речи и формируем у него интонационную выразительность.  </a:t>
            </a:r>
            <a:r>
              <a:rPr lang="ru-RU" sz="2200" dirty="0">
                <a:solidFill>
                  <a:prstClr val="black"/>
                </a:solidFill>
              </a:rPr>
              <a:t> </a:t>
            </a:r>
            <a:endParaRPr lang="ru-RU" sz="2200" b="1" dirty="0">
              <a:solidFill>
                <a:srgbClr val="000000"/>
              </a:solidFill>
            </a:endParaRPr>
          </a:p>
          <a:p>
            <a:endParaRPr lang="ru-RU" sz="1400" dirty="0">
              <a:solidFill>
                <a:srgbClr val="000000"/>
              </a:solidFill>
            </a:endParaRPr>
          </a:p>
          <a:p>
            <a:endParaRPr lang="ru-RU" sz="1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35724" y="3471976"/>
            <a:ext cx="2520280" cy="292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48" tIns="53958" rIns="158700" bIns="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Сорока-               ворона,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 (</a:t>
            </a: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водя пальчиком по ладошке)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 Сорока-ворона,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 Деткам отдала.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 (загибают пальчики)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 Этому дала,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 Этому дала,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 Этому дала,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 Этому дала,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 А этому не дала: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 — Зачем дров не пилил?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  — Зачем воду не носил</a:t>
            </a:r>
            <a:r>
              <a:rPr kumimoji="0" lang="ru-RU" sz="80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 descr="http://www.openclass.ru/sites/default/files/ckeditor/548594/images/поте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188640"/>
            <a:ext cx="3744416" cy="328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22534"/>
      </p:ext>
    </p:extLst>
  </p:cSld>
  <p:clrMapOvr>
    <a:masterClrMapping/>
  </p:clrMapOvr>
  <p:transition spd="slow" advClick="0" advTm="7000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733256"/>
            <a:ext cx="6309360" cy="457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Ехал </a:t>
            </a:r>
            <a:r>
              <a:rPr lang="ru-RU" sz="2400" dirty="0" err="1" smtClean="0">
                <a:solidFill>
                  <a:schemeClr val="tx1"/>
                </a:solidFill>
              </a:rPr>
              <a:t>лунтик</a:t>
            </a:r>
            <a:r>
              <a:rPr lang="ru-RU" sz="2400" dirty="0" smtClean="0">
                <a:solidFill>
                  <a:schemeClr val="tx1"/>
                </a:solidFill>
              </a:rPr>
              <a:t> на тележке раздавал он всем орешки кому два ,кому три, а </a:t>
            </a:r>
            <a:r>
              <a:rPr lang="ru-RU" sz="2400" dirty="0" err="1" smtClean="0">
                <a:solidFill>
                  <a:schemeClr val="tx1"/>
                </a:solidFill>
              </a:rPr>
              <a:t>голить</a:t>
            </a:r>
            <a:r>
              <a:rPr lang="ru-RU" sz="2400" dirty="0" smtClean="0">
                <a:solidFill>
                  <a:schemeClr val="tx1"/>
                </a:solidFill>
              </a:rPr>
              <a:t> то будешь ты!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588224" y="836712"/>
            <a:ext cx="1773582" cy="4956048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СЧИТА</a:t>
            </a:r>
            <a:r>
              <a:rPr lang="ru-RU" sz="1600" b="1" dirty="0"/>
              <a:t>ЛКА-</a:t>
            </a:r>
          </a:p>
          <a:p>
            <a:r>
              <a:rPr lang="ru-RU" sz="1600" dirty="0" smtClean="0"/>
              <a:t>это </a:t>
            </a:r>
            <a:r>
              <a:rPr lang="ru-RU" sz="1600" dirty="0"/>
              <a:t>фольклорный жанр, который помогает ребятам вести честную игру, и, прежде всего выбрать водящего. </a:t>
            </a:r>
          </a:p>
        </p:txBody>
      </p:sp>
      <p:pic>
        <p:nvPicPr>
          <p:cNvPr id="2050" name="Picture 2" descr="http://im0-tub-ru.yandex.net/i?id=029d07aa4bdf21f6dc5df11a6e89d92d&amp;n=2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" r="480"/>
          <a:stretch>
            <a:fillRect/>
          </a:stretch>
        </p:blipFill>
        <p:spPr bwMode="auto">
          <a:xfrm>
            <a:off x="683568" y="1268760"/>
            <a:ext cx="4823321" cy="2952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777822"/>
      </p:ext>
    </p:extLst>
  </p:cSld>
  <p:clrMapOvr>
    <a:masterClrMapping/>
  </p:clrMapOvr>
  <p:transition spd="slow" advClick="0" advTm="7000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60229" y="2468781"/>
            <a:ext cx="4248472" cy="268841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18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ru-RU" sz="1800" b="1" dirty="0" err="1" smtClean="0">
                <a:solidFill>
                  <a:srgbClr val="000000"/>
                </a:solidFill>
              </a:rPr>
              <a:t>Заклички</a:t>
            </a:r>
            <a:r>
              <a:rPr lang="ru-RU" sz="1800" dirty="0">
                <a:solidFill>
                  <a:srgbClr val="000000"/>
                </a:solidFill>
              </a:rPr>
              <a:t>— один из видов </a:t>
            </a:r>
            <a:r>
              <a:rPr lang="ru-RU" sz="1800" dirty="0" err="1">
                <a:solidFill>
                  <a:srgbClr val="000000"/>
                </a:solidFill>
              </a:rPr>
              <a:t>закликательных</a:t>
            </a:r>
            <a:r>
              <a:rPr lang="ru-RU" sz="1800" dirty="0">
                <a:solidFill>
                  <a:srgbClr val="000000"/>
                </a:solidFill>
              </a:rPr>
              <a:t> песен языческого </a:t>
            </a:r>
            <a:r>
              <a:rPr lang="ru-RU" sz="1800" dirty="0" smtClean="0">
                <a:solidFill>
                  <a:srgbClr val="000000"/>
                </a:solidFill>
              </a:rPr>
              <a:t>происхождения. Они отражают интересы и представления крестьян о хозяйстве и семье. </a:t>
            </a:r>
          </a:p>
          <a:p>
            <a:pPr marL="0" indent="0"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074" name="Picture 2" descr="https://im2-tub-ru.yandex.net/i?id=06c85504a652bf4f83e33a54847a8db8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3888432" cy="31683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9992" y="3861048"/>
            <a:ext cx="388843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Пример:«Радуга-дуга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пришли нам дождя».</a:t>
            </a:r>
          </a:p>
          <a:p>
            <a:pPr lvl="0" algn="ct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Когда дождь идет долго и дети не могут выйти на улицу, они призывают солнышко.</a:t>
            </a:r>
          </a:p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949592"/>
      </p:ext>
    </p:extLst>
  </p:cSld>
  <p:clrMapOvr>
    <a:masterClrMapping/>
  </p:clrMapOvr>
  <p:transition spd="slow" advClick="0" advTm="7000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188640"/>
            <a:ext cx="7673975" cy="1571625"/>
          </a:xfrm>
        </p:spPr>
        <p:txBody>
          <a:bodyPr>
            <a:normAutofit/>
          </a:bodyPr>
          <a:lstStyle/>
          <a:p>
            <a:r>
              <a:rPr lang="ru-RU" sz="1400" b="1" dirty="0" err="1">
                <a:solidFill>
                  <a:srgbClr val="000000"/>
                </a:solidFill>
              </a:rPr>
              <a:t>Пестушка</a:t>
            </a:r>
            <a:r>
              <a:rPr lang="ru-RU" sz="1400" b="1" dirty="0">
                <a:solidFill>
                  <a:srgbClr val="000000"/>
                </a:solidFill>
              </a:rPr>
              <a:t> (</a:t>
            </a:r>
            <a:r>
              <a:rPr lang="ru-RU" sz="1400" dirty="0">
                <a:solidFill>
                  <a:srgbClr val="000000"/>
                </a:solidFill>
              </a:rPr>
              <a:t>от слова пестовать, то есть нянчить, холить) — короткий стихотворный напев нянюшек и матерей, которые пестуют младенца. </a:t>
            </a:r>
            <a:r>
              <a:rPr lang="ru-RU" sz="1400" dirty="0" err="1">
                <a:solidFill>
                  <a:srgbClr val="000000"/>
                </a:solidFill>
              </a:rPr>
              <a:t>Пестушкой</a:t>
            </a:r>
            <a:r>
              <a:rPr lang="ru-RU" sz="1400" dirty="0">
                <a:solidFill>
                  <a:srgbClr val="000000"/>
                </a:solidFill>
              </a:rPr>
              <a:t> сопровождают действия ребёнка, которые он совершает в самом начале своей жизни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95524" y="43651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err="1" smtClean="0"/>
              <a:t>Потягуни-потягушечки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От носочков до </a:t>
            </a:r>
            <a:r>
              <a:rPr lang="ru-RU" i="1" dirty="0" err="1" smtClean="0"/>
              <a:t>макушечки</a:t>
            </a:r>
            <a:r>
              <a:rPr lang="ru-RU" i="1" dirty="0" smtClean="0"/>
              <a:t>,</a:t>
            </a:r>
            <a:br>
              <a:rPr lang="ru-RU" i="1" dirty="0" smtClean="0"/>
            </a:br>
            <a:r>
              <a:rPr lang="ru-RU" i="1" dirty="0" smtClean="0"/>
              <a:t>Мы потянемся-потянемся,</a:t>
            </a:r>
            <a:br>
              <a:rPr lang="ru-RU" i="1" dirty="0" smtClean="0"/>
            </a:br>
            <a:r>
              <a:rPr lang="ru-RU" i="1" dirty="0" smtClean="0"/>
              <a:t>Маленькими не останемся.</a:t>
            </a:r>
            <a:br>
              <a:rPr lang="ru-RU" i="1" dirty="0" smtClean="0"/>
            </a:br>
            <a:r>
              <a:rPr lang="ru-RU" i="1" dirty="0" smtClean="0"/>
              <a:t>Вот уже растем, растем, растем!</a:t>
            </a:r>
            <a:endParaRPr lang="ru-RU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37" y="1988840"/>
            <a:ext cx="338437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98578583"/>
      </p:ext>
    </p:extLst>
  </p:cSld>
  <p:clrMapOvr>
    <a:masterClrMapping/>
  </p:clrMapOvr>
  <p:transition spd="slow" advClick="0" advTm="7000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000000"/>
                </a:solidFill>
              </a:rPr>
              <a:t>Прибаутка</a:t>
            </a:r>
            <a:r>
              <a:rPr lang="ru-RU" sz="2000" dirty="0">
                <a:solidFill>
                  <a:srgbClr val="000000"/>
                </a:solidFill>
              </a:rPr>
              <a:t>   (от баять, то есть рассказывать) — стихотворная короткая весёлая история, которую рассказывает мама своему </a:t>
            </a:r>
            <a:r>
              <a:rPr lang="ru-RU" sz="2000" dirty="0" smtClean="0">
                <a:solidFill>
                  <a:srgbClr val="000000"/>
                </a:solidFill>
              </a:rPr>
              <a:t>ребёнку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564904"/>
            <a:ext cx="4186808" cy="390904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Куд</a:t>
            </a:r>
            <a:r>
              <a:rPr lang="ru-RU" dirty="0"/>
              <a:t>-куда, </a:t>
            </a:r>
            <a:r>
              <a:rPr lang="ru-RU" dirty="0" err="1"/>
              <a:t>куд</a:t>
            </a:r>
            <a:r>
              <a:rPr lang="ru-RU" dirty="0"/>
              <a:t>-куда,</a:t>
            </a:r>
          </a:p>
          <a:p>
            <a:pPr marL="0" indent="0">
              <a:buNone/>
            </a:pPr>
            <a:r>
              <a:rPr lang="ru-RU" dirty="0"/>
              <a:t>Кричат курочки: "Беда!</a:t>
            </a:r>
          </a:p>
          <a:p>
            <a:pPr marL="0" indent="0">
              <a:buNone/>
            </a:pPr>
            <a:r>
              <a:rPr lang="ru-RU" dirty="0"/>
              <a:t>Петушок упал,</a:t>
            </a:r>
          </a:p>
          <a:p>
            <a:pPr marL="0" indent="0">
              <a:buNone/>
            </a:pPr>
            <a:r>
              <a:rPr lang="ru-RU" dirty="0"/>
              <a:t>Ножку-крылышко сломал!</a:t>
            </a:r>
          </a:p>
          <a:p>
            <a:pPr marL="0" indent="0">
              <a:buNone/>
            </a:pPr>
            <a:r>
              <a:rPr lang="ru-RU" dirty="0"/>
              <a:t>Помогите, помогите,</a:t>
            </a:r>
          </a:p>
          <a:p>
            <a:pPr marL="0" indent="0">
              <a:buNone/>
            </a:pPr>
            <a:r>
              <a:rPr lang="ru-RU" dirty="0"/>
              <a:t>Больно Пете, полечите!"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http://im0-tub-ru.yandex.net/i?id=70633bda51ce16848b67fa5aece26be6&amp;n=2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032448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74328"/>
      </p:ext>
    </p:extLst>
  </p:cSld>
  <p:clrMapOvr>
    <a:masterClrMapping/>
  </p:clrMapOvr>
  <p:transition spd="slow" advClick="0" advTm="7000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707904" y="116633"/>
            <a:ext cx="4691063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/>
              <a:t>Загадка – жанр народного творчества,</a:t>
            </a:r>
            <a:r>
              <a:rPr lang="ru-RU" sz="1600" dirty="0"/>
              <a:t> который, как пословицы и поговорки, также относится к малым фольклорным формам. </a:t>
            </a:r>
            <a:br>
              <a:rPr lang="ru-RU" sz="1600" dirty="0"/>
            </a:br>
            <a:r>
              <a:rPr lang="ru-RU" sz="1600" dirty="0"/>
              <a:t>         </a:t>
            </a:r>
            <a:r>
              <a:rPr lang="ru-RU" sz="1600" b="1" dirty="0"/>
              <a:t>Загадка – одна из малых форм устного народного творчества, в которой в предельно сжатой, образной форме даются наиболее яркие, характерные признаки предметов или явлений.</a:t>
            </a:r>
            <a:r>
              <a:rPr lang="ru-RU" sz="1600" dirty="0"/>
              <a:t> </a:t>
            </a:r>
            <a:br>
              <a:rPr lang="ru-RU" sz="1600" dirty="0"/>
            </a:br>
            <a:r>
              <a:rPr lang="ru-RU" sz="1600" dirty="0"/>
              <a:t>         Разгадывание загадок </a:t>
            </a:r>
            <a:r>
              <a:rPr lang="ru-RU" sz="1600" b="1" dirty="0"/>
              <a:t>развивает способность к анализу, обобщению, формирует умение самостоятельно делать выводы,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         Ценность загадок состоит в их </a:t>
            </a:r>
            <a:r>
              <a:rPr lang="ru-RU" sz="1600" b="1" dirty="0"/>
              <a:t>образности, художественности и поэтичности.</a:t>
            </a:r>
            <a:endParaRPr lang="ru-RU" sz="16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429000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Висит груша - нельзя скушать (лампочка, люстра, светильник).</a:t>
            </a:r>
          </a:p>
          <a:p>
            <a:r>
              <a:rPr lang="ru-RU" dirty="0" smtClean="0"/>
              <a:t>Охраняет дом, не пускает посторонних (собака).</a:t>
            </a:r>
          </a:p>
          <a:p>
            <a:r>
              <a:rPr lang="ru-RU" dirty="0" smtClean="0"/>
              <a:t>Как у нашего дружка коготки–царапки, кто же он? (котенок)</a:t>
            </a:r>
            <a:endParaRPr lang="ru-RU" dirty="0"/>
          </a:p>
        </p:txBody>
      </p:sp>
      <p:pic>
        <p:nvPicPr>
          <p:cNvPr id="6146" name="Picture 2" descr="Собака и котенок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69172"/>
            <a:ext cx="299026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0-tub-ru.yandex.net/i?id=24236b635f219ba6986b5d59b7e40d6f&amp;n=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39" y="620688"/>
            <a:ext cx="1907059" cy="177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124921"/>
      </p:ext>
    </p:extLst>
  </p:cSld>
  <p:clrMapOvr>
    <a:masterClrMapping/>
  </p:clrMapOvr>
  <p:transition spd="slow" advClick="0" advTm="7000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48680"/>
            <a:ext cx="7467600" cy="2376264"/>
          </a:xfrm>
        </p:spPr>
        <p:txBody>
          <a:bodyPr>
            <a:normAutofit/>
          </a:bodyPr>
          <a:lstStyle/>
          <a:p>
            <a:r>
              <a:rPr lang="ru-RU" sz="2000" b="1" dirty="0"/>
              <a:t>небылицы-перевертыши</a:t>
            </a:r>
            <a:r>
              <a:rPr lang="ru-RU" sz="2000" dirty="0"/>
              <a:t> — песенки или стишки, в которых реальные связи предметов и явлений нарочно смещены, нарушены.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393305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Между небом и землей</a:t>
            </a:r>
          </a:p>
          <a:p>
            <a:r>
              <a:rPr lang="ru-RU" sz="2800" dirty="0" smtClean="0"/>
              <a:t>Поросенок рылся</a:t>
            </a:r>
          </a:p>
          <a:p>
            <a:r>
              <a:rPr lang="ru-RU" sz="2800" dirty="0" smtClean="0"/>
              <a:t>И нечаянно хвостом</a:t>
            </a:r>
          </a:p>
          <a:p>
            <a:r>
              <a:rPr lang="ru-RU" sz="2800" dirty="0" smtClean="0"/>
              <a:t>К небу прицепился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449340"/>
      </p:ext>
    </p:extLst>
  </p:cSld>
  <p:clrMapOvr>
    <a:masterClrMapping/>
  </p:clrMapOvr>
  <p:transition spd="slow" advClick="0" advTm="7000"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4228</TotalTime>
  <Words>831</Words>
  <Application>Microsoft Office PowerPoint</Application>
  <PresentationFormat>Экран (4:3)</PresentationFormat>
  <Paragraphs>118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СБОРНИК МАЛЫХ ЖАНРОВ</vt:lpstr>
      <vt:lpstr> Малые жанры фольклора— это небольшие по объёму фольклорные произведения .                            Знакомство детей с фольклорными жанрами происходит с ранних лет.   -     Это колыбельные песни матери, игры - забавы с маленькими детьми ("Сорока", "Ладушки", "Коза" и другие), потешки, загадки, сказки.         -Фольклор интересен своей яркой, доступной, понятной детям формой. Дети с интересом, восхищением пытаются подражать педагогу, взрослому ,повторять его действие. Повторяя вместе со взрослым стихи, потешки, чистоговорки у детей развивается воображения, обогащается речь, эмоции.  Упражняются органы артикуляции. Жизненные процессы, такие как одевание, купание, сопровождающиеся словами очень помогают малышу.   </vt:lpstr>
      <vt:lpstr>Презентация PowerPoint</vt:lpstr>
      <vt:lpstr>Ехал лунтик на тележке раздавал он всем орешки кому два ,кому три, а голить то будешь ты!</vt:lpstr>
      <vt:lpstr>Презентация PowerPoint</vt:lpstr>
      <vt:lpstr>Пестушка (от слова пестовать, то есть нянчить, холить) — короткий стихотворный напев нянюшек и матерей, которые пестуют младенца. Пестушкой сопровождают действия ребёнка, которые он совершает в самом начале своей жизни</vt:lpstr>
      <vt:lpstr>Прибаутка   (от баять, то есть рассказывать) — стихотворная короткая весёлая история, которую рассказывает мама своему ребёнку.</vt:lpstr>
      <vt:lpstr>Презентация PowerPoint</vt:lpstr>
      <vt:lpstr>небылицы-перевертыши — песенки или стишки, в которых реальные связи предметов и явлений нарочно смещены, нарушены. </vt:lpstr>
      <vt:lpstr>Поддёвки , жеребьёвки и дразнилки.</vt:lpstr>
      <vt:lpstr>ЖЕРЕБЬЁВКА</vt:lpstr>
      <vt:lpstr> ПОДДЁВКИ </vt:lpstr>
      <vt:lpstr>Колыбельные песни— песни, исполняемые матерью или нянькой при укачивании ребенка. Назначение их — размеренным ритмом и монотонным мотивом успокаивать и усыплять ребенка, а также регулировать движение колыбели. Колыбельная песня является одним из древнейших жанров фольклора, на что указывает тот факт, что в нём сохранились элементы заговора-оберега.</vt:lpstr>
      <vt:lpstr>   Скороговорки Фраза, построенная на сочетании звуков, которая затрудняет произношение слов. Скороговорки еще называют чистоговорками. Очень часто их используют для развития дикции и речи. Скороговорки бывают рифмованными и не рифмованными.     «От топота копыт пыль по полю летит.»</vt:lpstr>
      <vt:lpstr>Пословицы — малые формы народного поэтического творчества, облаченные в краткие изречения, несущие обобщенную мысль, вывод, иносказание с дидактическим уклоном. </vt:lpstr>
      <vt:lpstr>Презентация PowerPoint</vt:lpstr>
      <vt:lpstr>Презентация PowerPoint</vt:lpstr>
      <vt:lpstr>Презентация PowerPoint</vt:lpstr>
      <vt:lpstr>                                        скороговорки — словесные упражнения на быстрое произнесение фонетически сложных фраз. В скороговорке сочетаются однокоренные или похожие по звучанию слова, что затрудняет ее произнесение и делает ее незаменимым упражнением для развития речи. Как правило, скороговорка обыгрывает один или несколько звуков, она целиком построена на аллитерации, так рождается ее неповторимый звуковой облик.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HP</dc:creator>
  <cp:lastModifiedBy>HP</cp:lastModifiedBy>
  <cp:revision>41</cp:revision>
  <dcterms:created xsi:type="dcterms:W3CDTF">2015-04-16T06:09:13Z</dcterms:created>
  <dcterms:modified xsi:type="dcterms:W3CDTF">2015-04-26T17:12:16Z</dcterms:modified>
</cp:coreProperties>
</file>