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B27BB-CD36-40D9-B9CD-579C1F933E45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DD154-0A5B-42A2-B354-75B1B7D34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0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DD154-0A5B-42A2-B354-75B1B7D3496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9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DD154-0A5B-42A2-B354-75B1B7D3496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57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EF4C-9537-43D4-AEF6-10FE88F2A2D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415E-4F26-4844-9481-979C1712BB1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EF4C-9537-43D4-AEF6-10FE88F2A2D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415E-4F26-4844-9481-979C1712BB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EF4C-9537-43D4-AEF6-10FE88F2A2D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415E-4F26-4844-9481-979C1712BB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EF4C-9537-43D4-AEF6-10FE88F2A2D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415E-4F26-4844-9481-979C1712BB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EF4C-9537-43D4-AEF6-10FE88F2A2D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CF0415E-4F26-4844-9481-979C1712BB1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EF4C-9537-43D4-AEF6-10FE88F2A2D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415E-4F26-4844-9481-979C1712BB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EF4C-9537-43D4-AEF6-10FE88F2A2D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415E-4F26-4844-9481-979C1712BB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EF4C-9537-43D4-AEF6-10FE88F2A2D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415E-4F26-4844-9481-979C1712BB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EF4C-9537-43D4-AEF6-10FE88F2A2D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415E-4F26-4844-9481-979C1712BB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EF4C-9537-43D4-AEF6-10FE88F2A2D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415E-4F26-4844-9481-979C1712BB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EF4C-9537-43D4-AEF6-10FE88F2A2D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415E-4F26-4844-9481-979C1712BB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35EF4C-9537-43D4-AEF6-10FE88F2A2D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F0415E-4F26-4844-9481-979C1712BB1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Поощрения и наказания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ребёнка  семье.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Выполнила: Лупика Наталья Геннадьевна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80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же делать?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200" dirty="0" smtClean="0"/>
              <a:t>Прежде всего нужно любить ребёнка, отдавать ему своё сердце, нежность, ласку.</a:t>
            </a:r>
          </a:p>
          <a:p>
            <a:pPr marL="137160" indent="0">
              <a:buNone/>
            </a:pPr>
            <a:r>
              <a:rPr lang="ru-RU" sz="3200" dirty="0" smtClean="0"/>
              <a:t>Доброжелательный тон, внимательный взгляд, дружелюбная улыбка помогут преодолеть «психологическую глухоту».</a:t>
            </a:r>
          </a:p>
          <a:p>
            <a:pPr marL="137160" indent="0">
              <a:buNone/>
            </a:pPr>
            <a:r>
              <a:rPr lang="ru-RU" sz="3200" dirty="0" smtClean="0"/>
              <a:t>Беседовать с ребёнком нужно только в спокойные минуты, а не тогда, когда обстановка накалена, и может вспыхнуть ссора!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044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8397"/>
            <a:ext cx="8424936" cy="484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Главный совет.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1538397"/>
            <a:ext cx="8229600" cy="47091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3600" dirty="0" smtClean="0"/>
              <a:t>Обращайте внимание не только отрицательные, но и положительные стороны поведения ребёнка.</a:t>
            </a:r>
          </a:p>
          <a:p>
            <a:pPr marL="137160" indent="0" algn="just">
              <a:buNone/>
            </a:pPr>
            <a:r>
              <a:rPr lang="ru-RU" sz="3600" dirty="0" smtClean="0"/>
              <a:t>Найдите время хотя бы несколько раз  день сказать ребёнку добрые, ободряющие слова.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6270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" y="404664"/>
            <a:ext cx="8229600" cy="590469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3200" b="1" dirty="0" smtClean="0"/>
              <a:t>      Наука подтвердила давно известную      истину—ребёнку нужна ЛЮБОВЬ!</a:t>
            </a:r>
          </a:p>
          <a:p>
            <a:pPr marL="137160" indent="0" algn="ctr">
              <a:buNone/>
            </a:pPr>
            <a:r>
              <a:rPr lang="ru-RU" sz="3200" b="1" dirty="0" smtClean="0"/>
              <a:t> </a:t>
            </a:r>
          </a:p>
          <a:p>
            <a:pPr marL="137160" indent="0">
              <a:buNone/>
            </a:pPr>
            <a:r>
              <a:rPr lang="ru-RU" sz="3200" b="1" dirty="0" smtClean="0"/>
              <a:t>Любовь взрослого </a:t>
            </a:r>
          </a:p>
          <a:p>
            <a:pPr marL="137160" indent="0">
              <a:buNone/>
            </a:pPr>
            <a:r>
              <a:rPr lang="ru-RU" sz="3200" b="1" dirty="0"/>
              <a:t>н</a:t>
            </a:r>
            <a:r>
              <a:rPr lang="ru-RU" sz="3200" b="1" dirty="0" smtClean="0"/>
              <a:t>ужна, чтобы разви-</a:t>
            </a:r>
          </a:p>
          <a:p>
            <a:pPr marL="137160" indent="0">
              <a:buNone/>
            </a:pPr>
            <a:r>
              <a:rPr lang="ru-RU" sz="3200" b="1" dirty="0"/>
              <a:t>в</a:t>
            </a:r>
            <a:r>
              <a:rPr lang="ru-RU" sz="3200" b="1" dirty="0" smtClean="0"/>
              <a:t>аться и чувствовать </a:t>
            </a:r>
          </a:p>
          <a:p>
            <a:pPr marL="137160" indent="0">
              <a:buNone/>
            </a:pPr>
            <a:r>
              <a:rPr lang="ru-RU" sz="3200" b="1" dirty="0"/>
              <a:t>с</a:t>
            </a:r>
            <a:r>
              <a:rPr lang="ru-RU" sz="3200" b="1" dirty="0" smtClean="0"/>
              <a:t>ебя защищённым,</a:t>
            </a:r>
          </a:p>
          <a:p>
            <a:pPr marL="137160" indent="0">
              <a:buNone/>
            </a:pPr>
            <a:r>
              <a:rPr lang="ru-RU" sz="3200" b="1" dirty="0"/>
              <a:t>ч</a:t>
            </a:r>
            <a:r>
              <a:rPr lang="ru-RU" sz="3200" b="1" dirty="0" smtClean="0"/>
              <a:t>тобы расти и самому</a:t>
            </a:r>
          </a:p>
          <a:p>
            <a:pPr marL="137160" indent="0">
              <a:buNone/>
            </a:pPr>
            <a:r>
              <a:rPr lang="ru-RU" sz="3200" b="1" dirty="0"/>
              <a:t>н</a:t>
            </a:r>
            <a:r>
              <a:rPr lang="ru-RU" sz="3200" b="1" dirty="0" smtClean="0"/>
              <a:t>аучиться, любить </a:t>
            </a:r>
          </a:p>
          <a:p>
            <a:pPr marL="137160" indent="0">
              <a:buNone/>
            </a:pPr>
            <a:r>
              <a:rPr lang="ru-RU" sz="3200" b="1" dirty="0"/>
              <a:t>д</a:t>
            </a:r>
            <a:r>
              <a:rPr lang="ru-RU" sz="3200" b="1" dirty="0" smtClean="0"/>
              <a:t>ругих.</a:t>
            </a:r>
          </a:p>
        </p:txBody>
      </p:sp>
      <p:pic>
        <p:nvPicPr>
          <p:cNvPr id="6146" name="Picture 2" descr="Скачать семья, дети, шарики, природа, праздник, радость, фото, обои, картинка #3929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57191"/>
            <a:ext cx="449999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0247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://im1-tub-ru.yandex.net/i?id=e0c05a342673d11c29f43ced53c5129c-38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0" y="7937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975" y="4581127"/>
            <a:ext cx="4300525" cy="132343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4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522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Антон Семёнович Макаренко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844824"/>
            <a:ext cx="8229600" cy="4709160"/>
          </a:xfrm>
        </p:spPr>
        <p:txBody>
          <a:bodyPr numCol="2"/>
          <a:lstStyle/>
          <a:p>
            <a:pPr marL="137160" indent="0" algn="r">
              <a:buNone/>
            </a:pPr>
            <a:r>
              <a:rPr lang="ru-RU" sz="3000" b="1" dirty="0"/>
              <a:t> </a:t>
            </a:r>
            <a:r>
              <a:rPr lang="ru-RU" sz="3000" b="1" dirty="0" smtClean="0"/>
              <a:t>    Наказание-очень трудная вещь, она            требует от взрослых огромного таланта и осторожности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4" y="1780100"/>
            <a:ext cx="2592288" cy="34944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80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вы думаете что такое наказание?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just">
              <a:buNone/>
            </a:pPr>
            <a:r>
              <a:rPr lang="ru-RU" sz="3200" dirty="0" smtClean="0"/>
              <a:t>Наказание-это средство педагогического воздействия, используемое  в тех случаях, когда ребёнок не выполнил установленных требований, нарушил принятые меры поведения.    </a:t>
            </a:r>
          </a:p>
          <a:p>
            <a:pPr marL="137160" indent="0" algn="just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                      </a:t>
            </a:r>
          </a:p>
          <a:p>
            <a:pPr marL="137160" indent="0" algn="just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                («Толковый словарь», В. Даля.)        </a:t>
            </a:r>
          </a:p>
          <a:p>
            <a:pPr marL="13716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8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470916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 smtClean="0"/>
              <a:t>Вопрос наказания является</a:t>
            </a:r>
          </a:p>
          <a:p>
            <a:pPr marL="137160" indent="0">
              <a:buNone/>
            </a:pPr>
            <a:r>
              <a:rPr lang="ru-RU" dirty="0"/>
              <a:t>с</a:t>
            </a:r>
            <a:r>
              <a:rPr lang="ru-RU" dirty="0" smtClean="0"/>
              <a:t>амым давним у человечества.</a:t>
            </a:r>
          </a:p>
          <a:p>
            <a:pPr marL="137160" indent="0">
              <a:buNone/>
            </a:pPr>
            <a:r>
              <a:rPr lang="ru-RU" dirty="0" smtClean="0"/>
              <a:t>Родители наказывали детей </a:t>
            </a:r>
          </a:p>
          <a:p>
            <a:pPr marL="137160" indent="0">
              <a:buNone/>
            </a:pPr>
            <a:r>
              <a:rPr lang="ru-RU" dirty="0" smtClean="0"/>
              <a:t>тысячи лет назад, наказывают</a:t>
            </a:r>
          </a:p>
          <a:p>
            <a:pPr marL="137160" indent="0">
              <a:buNone/>
            </a:pPr>
            <a:r>
              <a:rPr lang="ru-RU" dirty="0"/>
              <a:t>и</a:t>
            </a:r>
            <a:r>
              <a:rPr lang="ru-RU" dirty="0" smtClean="0"/>
              <a:t> сейчас. </a:t>
            </a:r>
          </a:p>
          <a:p>
            <a:pPr marL="137160" indent="0">
              <a:buNone/>
            </a:pPr>
            <a:r>
              <a:rPr lang="ru-RU" dirty="0" smtClean="0"/>
              <a:t>В древности наказания </a:t>
            </a:r>
          </a:p>
          <a:p>
            <a:pPr marL="137160" indent="0">
              <a:buNone/>
            </a:pPr>
            <a:r>
              <a:rPr lang="ru-RU" dirty="0"/>
              <a:t>п</a:t>
            </a:r>
            <a:r>
              <a:rPr lang="ru-RU" dirty="0" smtClean="0"/>
              <a:t>рименялись для того, чтобы</a:t>
            </a:r>
          </a:p>
          <a:p>
            <a:pPr marL="137160" indent="0">
              <a:buNone/>
            </a:pPr>
            <a:r>
              <a:rPr lang="ru-RU" dirty="0"/>
              <a:t>з</a:t>
            </a:r>
            <a:r>
              <a:rPr lang="ru-RU" dirty="0" smtClean="0"/>
              <a:t>аставить ребёнка бояться; </a:t>
            </a:r>
          </a:p>
          <a:p>
            <a:pPr marL="137160" indent="0">
              <a:buNone/>
            </a:pPr>
            <a:r>
              <a:rPr lang="ru-RU" dirty="0" smtClean="0"/>
              <a:t>не объяснять, а заставить выполнять требования силой, угрозой, боязнью.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0688"/>
            <a:ext cx="2459743" cy="3505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3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вы думаете, кому труднее живётся, взрослым или ребёнку? Почему?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709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25666"/>
            <a:ext cx="8578851" cy="467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771" y="2527802"/>
            <a:ext cx="55446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b="1" dirty="0" smtClean="0">
                <a:solidFill>
                  <a:schemeClr val="bg1"/>
                </a:solidFill>
              </a:rPr>
              <a:t>   Да, ребёнку, его постоянно оценивают, им командуют,  не всегда считаются с его интересами, увлечениями, желаниями.</a:t>
            </a:r>
            <a:endParaRPr lang="ru-RU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1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вы думаете, что необходимо ребёнку  первую очередь от родителей?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Детям нужны ЛЮБОВЬ, ВНИМАНИЕ, ЗАБОТА, ЛАСКА.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28" y="3122387"/>
            <a:ext cx="4714964" cy="31573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02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мы можем выразить и показать ребёнку свою любовь?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Своим прикосновением к нему: погладить, обнять, пожалеть, поцеловать.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Ребёнка необходимо обнимать не менее ЧЕТЕРЁХ раз в день.  </a:t>
            </a:r>
            <a:endParaRPr lang="ru-RU" dirty="0"/>
          </a:p>
        </p:txBody>
      </p:sp>
      <p:pic>
        <p:nvPicPr>
          <p:cNvPr id="2050" name="Picture 2" descr="http://im3-tub-ru.yandex.net/i?id=1a0a51ab374fee6f42c14f85064289c3-90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72" y="3501008"/>
            <a:ext cx="4864951" cy="32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688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Если ребёнок не получает в какой-то мере любовь, внимание, ласку в семье, то как он станет себя вести?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5240" cy="2260847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2000" b="1" dirty="0" smtClean="0"/>
              <a:t>Свой протест он будет выражать непослушанием, неподчинением требованиям взрослых.</a:t>
            </a:r>
          </a:p>
          <a:p>
            <a:pPr marL="137160" indent="0" algn="just">
              <a:buNone/>
            </a:pPr>
            <a:r>
              <a:rPr lang="ru-RU" sz="2000" b="1" dirty="0" smtClean="0"/>
              <a:t>Родительская позиция «сверху» раздражает  детей, лишает их желания следовать сказанному. Ведь и нам, взрослым, не приятны советы других. </a:t>
            </a:r>
            <a:endParaRPr lang="ru-RU" sz="2000" b="1" dirty="0"/>
          </a:p>
          <a:p>
            <a:pPr marL="137160" indent="0" algn="just">
              <a:buNone/>
            </a:pPr>
            <a:r>
              <a:rPr lang="ru-RU" sz="2000" b="1" dirty="0" smtClean="0"/>
              <a:t>Вечное давление на ребёнка способствует тому, что н перестаёт нас слышать и слушать. Возникает «психологическая глухота».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4005808"/>
            <a:ext cx="5184576" cy="2519536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ru-RU" sz="2200" b="1" dirty="0"/>
              <a:t>Сколько раз в день ребёнок слышит от Вас указания и приказания. Десять, пятнадцать, более…Выходит, что ребёнку достаётся огромный багаж указаний и отрицательных эмоций. Чтобы выстоять в подобной ситуации, ребёнок протестует разным способами: плачет, капризничает, не слушается… 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39" y="4160765"/>
            <a:ext cx="326436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70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ru-RU" sz="3200" dirty="0" smtClean="0"/>
          </a:p>
          <a:p>
            <a:pPr marL="137160" indent="0">
              <a:buNone/>
            </a:pPr>
            <a:r>
              <a:rPr lang="ru-RU" sz="4100" b="1" dirty="0" smtClean="0">
                <a:solidFill>
                  <a:srgbClr val="C00000"/>
                </a:solidFill>
              </a:rPr>
              <a:t>Озлобленным ,</a:t>
            </a:r>
          </a:p>
          <a:p>
            <a:pPr marL="137160" indent="0">
              <a:buNone/>
            </a:pPr>
            <a:r>
              <a:rPr lang="ru-RU" sz="4100" b="1" dirty="0" smtClean="0">
                <a:solidFill>
                  <a:srgbClr val="C00000"/>
                </a:solidFill>
              </a:rPr>
              <a:t>мстительным,</a:t>
            </a:r>
          </a:p>
          <a:p>
            <a:pPr marL="137160" indent="0">
              <a:buNone/>
            </a:pPr>
            <a:r>
              <a:rPr lang="ru-RU" sz="4100" b="1" dirty="0">
                <a:solidFill>
                  <a:srgbClr val="C00000"/>
                </a:solidFill>
              </a:rPr>
              <a:t>о</a:t>
            </a:r>
            <a:r>
              <a:rPr lang="ru-RU" sz="4100" b="1" dirty="0" smtClean="0">
                <a:solidFill>
                  <a:srgbClr val="C00000"/>
                </a:solidFill>
              </a:rPr>
              <a:t>бидчивым,</a:t>
            </a:r>
          </a:p>
          <a:p>
            <a:pPr marL="137160" indent="0">
              <a:buNone/>
            </a:pPr>
            <a:r>
              <a:rPr lang="ru-RU" sz="4100" b="1" dirty="0" smtClean="0">
                <a:solidFill>
                  <a:srgbClr val="C00000"/>
                </a:solidFill>
              </a:rPr>
              <a:t>Боязливым.</a:t>
            </a:r>
          </a:p>
          <a:p>
            <a:pPr marL="137160" indent="0">
              <a:buNone/>
            </a:pPr>
            <a:endParaRPr lang="ru-RU" sz="4100" b="1" dirty="0">
              <a:solidFill>
                <a:srgbClr val="C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ребёнка всё время наказывать, то каким он вырастит ?</a:t>
            </a:r>
            <a:endParaRPr lang="ru-RU" dirty="0"/>
          </a:p>
        </p:txBody>
      </p:sp>
      <p:pic>
        <p:nvPicPr>
          <p:cNvPr id="3076" name="Picture 4" descr="http://im0-tub-ru.yandex.net/i?id=a7925ac49cda0d6cbac9c70b61513926-39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816424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5178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205</TotalTime>
  <Words>466</Words>
  <Application>Microsoft Office PowerPoint</Application>
  <PresentationFormat>Экран (4:3)</PresentationFormat>
  <Paragraphs>54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Поощрения и наказания ребёнка  семье.</vt:lpstr>
      <vt:lpstr>Антон Семёнович Макаренко</vt:lpstr>
      <vt:lpstr>Как вы думаете что такое наказание?</vt:lpstr>
      <vt:lpstr>Презентация PowerPoint</vt:lpstr>
      <vt:lpstr>Как вы думаете, кому труднее живётся, взрослым или ребёнку? Почему?</vt:lpstr>
      <vt:lpstr>Как вы думаете, что необходимо ребёнку  первую очередь от родителей?</vt:lpstr>
      <vt:lpstr>Как мы можем выразить и показать ребёнку свою любовь? </vt:lpstr>
      <vt:lpstr>Если ребёнок не получает в какой-то мере любовь, внимание, ласку в семье, то как он станет себя вести?</vt:lpstr>
      <vt:lpstr>Если ребёнка всё время наказывать, то каким он вырастит ?</vt:lpstr>
      <vt:lpstr>Что же делать? </vt:lpstr>
      <vt:lpstr>Главный совет.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Поощрения и наказания ребёнка  семье.</dc:title>
  <dc:creator>Катя</dc:creator>
  <cp:lastModifiedBy>Катя</cp:lastModifiedBy>
  <cp:revision>21</cp:revision>
  <dcterms:created xsi:type="dcterms:W3CDTF">2015-02-22T05:48:42Z</dcterms:created>
  <dcterms:modified xsi:type="dcterms:W3CDTF">2015-03-11T15:36:35Z</dcterms:modified>
</cp:coreProperties>
</file>