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5" r:id="rId6"/>
    <p:sldId id="263" r:id="rId7"/>
    <p:sldId id="262" r:id="rId8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63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CEE6E4C0-0557-4336-A384-057ACAF0E511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  <a:cs typeface="+mn-cs"/>
              </a:defRPr>
            </a:lvl1pPr>
          </a:lstStyle>
          <a:p>
            <a:pPr>
              <a:defRPr/>
            </a:pPr>
            <a:fld id="{E6E12773-7021-4781-8DF6-E22DB20DC95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20483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26F659A-8245-4823-AEFF-053833EC28F2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ru-RU">
              <a:cs typeface="Arial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D742A5-C5CF-4447-B258-511F5D388AE4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7221-C882-4B2C-91EB-904D8B22D73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A5A70D-1E0B-42B5-B1D2-AE82F84D3CF2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24C8B-880C-459B-B076-CB0999CFDC6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CDAED3-E435-479A-ADB0-410ED1D80E6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1124EE-A0C1-4738-8F84-195F95C7BB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A2E23B-CE2E-4AFB-82F7-32E9FCC1D4CF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E52019B-1853-4E8D-8C3A-556DF3EDF6F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205C13-F5F0-42A4-BB1E-416201201A7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90D8C0-6AC5-4C60-9EC8-0322A988E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4229DE-8FCD-4751-B45B-97D5CB4EE3AD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253C41-E993-4642-9041-F32AA967266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869AB0-5D8E-4CC9-ACC8-83EF1EE6027A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303B9C-AE26-4648-B0E7-8A838EEE3DA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10E493-48E5-4DA1-BEEB-51D098F2DC4C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E79354-8557-4416-BC0D-AFF8036143D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207C25-5C05-4F5A-AF66-05A16D3849B7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FE0A8A-5EB5-4B77-A989-FCB5B6C5B1A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167A6FD-1ACE-4C71-A7A1-F242B7D63CC6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F0C5B94-CF92-4056-A530-444958898B9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DFAA23-0F8C-4DEB-A0B8-3D7FE6BE1C55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86BECF-E014-44CD-B64D-6FAE70A0812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>
    <p:wedg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FE20F16-FBC4-43C4-8F27-D77EBA33E2B8}" type="datetimeFigureOut">
              <a:rPr lang="ru-RU"/>
              <a:pPr>
                <a:defRPr/>
              </a:pPr>
              <a:t>09.12.2015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D6E5E676-0CE0-4320-B0A9-78B9E59013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58" r:id="rId2"/>
    <p:sldLayoutId id="2147483657" r:id="rId3"/>
    <p:sldLayoutId id="2147483656" r:id="rId4"/>
    <p:sldLayoutId id="2147483655" r:id="rId5"/>
    <p:sldLayoutId id="2147483654" r:id="rId6"/>
    <p:sldLayoutId id="2147483653" r:id="rId7"/>
    <p:sldLayoutId id="2147483652" r:id="rId8"/>
    <p:sldLayoutId id="2147483651" r:id="rId9"/>
    <p:sldLayoutId id="2147483650" r:id="rId10"/>
    <p:sldLayoutId id="2147483649" r:id="rId11"/>
  </p:sldLayoutIdLst>
  <p:transition>
    <p:wedge/>
  </p:transition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 rtlCol="0">
            <a:norm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ru-RU"/>
          </a:p>
        </p:txBody>
      </p:sp>
      <p:pic>
        <p:nvPicPr>
          <p:cNvPr id="14339" name="Рисунок 3" descr="H:\42e6bed4ee0e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44575" y="-1035050"/>
            <a:ext cx="11811000" cy="865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WordArt 2"/>
          <p:cNvSpPr>
            <a:spLocks noChangeArrowheads="1" noChangeShapeType="1" noTextEdit="1"/>
          </p:cNvSpPr>
          <p:nvPr/>
        </p:nvSpPr>
        <p:spPr bwMode="auto">
          <a:xfrm>
            <a:off x="0" y="1071563"/>
            <a:ext cx="7372350" cy="71437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7139"/>
              </a:avLst>
            </a:prstTxWarp>
          </a:bodyPr>
          <a:lstStyle/>
          <a:p>
            <a:pPr algn="ctr"/>
            <a:r>
              <a:rPr lang="ru-RU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 Black"/>
              </a:rPr>
              <a:t>Дидактическое пособие</a:t>
            </a:r>
          </a:p>
        </p:txBody>
      </p:sp>
      <p:sp>
        <p:nvSpPr>
          <p:cNvPr id="14341" name="WordArt 3"/>
          <p:cNvSpPr>
            <a:spLocks noChangeArrowheads="1" noChangeShapeType="1" noTextEdit="1"/>
          </p:cNvSpPr>
          <p:nvPr/>
        </p:nvSpPr>
        <p:spPr bwMode="auto">
          <a:xfrm>
            <a:off x="357188" y="2500313"/>
            <a:ext cx="6605587" cy="1328737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48509"/>
              </a:avLst>
            </a:prstTxWarp>
          </a:bodyPr>
          <a:lstStyle/>
          <a:p>
            <a:pPr algn="ctr"/>
            <a:r>
              <a:rPr lang="ru-RU" sz="3600" kern="1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"ПРОТЯНИ ДОРОЖКУ"</a:t>
            </a:r>
          </a:p>
        </p:txBody>
      </p:sp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924300" y="4643438"/>
            <a:ext cx="5616575" cy="1800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800" dirty="0">
                <a:latin typeface="Calibri" pitchFamily="34" charset="0"/>
              </a:rPr>
              <a:t>Составила:</a:t>
            </a:r>
          </a:p>
          <a:p>
            <a:r>
              <a:rPr lang="ru-RU" sz="2800" dirty="0" err="1">
                <a:latin typeface="Calibri" pitchFamily="34" charset="0"/>
              </a:rPr>
              <a:t>Зяблова</a:t>
            </a:r>
            <a:r>
              <a:rPr lang="ru-RU" sz="2800" dirty="0">
                <a:latin typeface="Calibri" pitchFamily="34" charset="0"/>
              </a:rPr>
              <a:t> </a:t>
            </a:r>
          </a:p>
          <a:p>
            <a:r>
              <a:rPr lang="ru-RU" sz="2800" dirty="0">
                <a:latin typeface="Calibri" pitchFamily="34" charset="0"/>
              </a:rPr>
              <a:t>Жанна Владимировна</a:t>
            </a:r>
          </a:p>
          <a:p>
            <a:r>
              <a:rPr lang="ru-RU" sz="2800" smtClean="0">
                <a:latin typeface="Calibri" pitchFamily="34" charset="0"/>
              </a:rPr>
              <a:t>МБДОУ №16</a:t>
            </a:r>
            <a:endParaRPr lang="ru-RU" sz="2800">
              <a:latin typeface="Calibri" pitchFamily="34" charset="0"/>
            </a:endParaRPr>
          </a:p>
        </p:txBody>
      </p:sp>
      <p:pic>
        <p:nvPicPr>
          <p:cNvPr id="14343" name="Рисунок 7" descr="H:\image 0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313" y="4114800"/>
            <a:ext cx="1952625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4" name="Прямоугольник 9"/>
          <p:cNvSpPr>
            <a:spLocks noChangeArrowheads="1"/>
          </p:cNvSpPr>
          <p:nvPr/>
        </p:nvSpPr>
        <p:spPr bwMode="auto">
          <a:xfrm>
            <a:off x="2786063" y="3983038"/>
            <a:ext cx="3643312" cy="374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solidFill>
                  <a:srgbClr val="FF0000"/>
                </a:solidFill>
                <a:latin typeface="Arial Black" pitchFamily="34" charset="0"/>
              </a:rPr>
              <a:t>Для детей   от 4 до 7 лет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5362" name="Содержимое 8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5363" name="Picture 7" descr="C:\Users\ДетСад16-6\Desktop\картинки\1943_html_m34846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4" name="Rectangle 9"/>
          <p:cNvSpPr>
            <a:spLocks noChangeArrowheads="1"/>
          </p:cNvSpPr>
          <p:nvPr/>
        </p:nvSpPr>
        <p:spPr bwMode="auto">
          <a:xfrm>
            <a:off x="2143125" y="33338"/>
            <a:ext cx="6643688" cy="6824662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512763" algn="l"/>
              </a:tabLst>
            </a:pPr>
            <a:r>
              <a:rPr lang="ru-RU" sz="2000" b="1">
                <a:solidFill>
                  <a:srgbClr val="FF0000"/>
                </a:solidFill>
                <a:latin typeface="Arial Black" pitchFamily="34" charset="0"/>
                <a:cs typeface="Times New Roman" pitchFamily="18" charset="0"/>
              </a:rPr>
              <a:t>При работе с дидактическим пособием</a:t>
            </a:r>
            <a:r>
              <a:rPr lang="ru-RU" sz="20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у ребенка развивается логическое и образное мышление, память, речевые навыки, внимание, сенсорное и пространственное восприятие, связная речь, формируется культура общения.</a:t>
            </a:r>
          </a:p>
          <a:p>
            <a:pPr>
              <a:tabLst>
                <a:tab pos="512763" algn="l"/>
              </a:tabLst>
            </a:pPr>
            <a:endParaRPr lang="ru-RU" sz="2000"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512763" algn="l"/>
              </a:tabLst>
            </a:pPr>
            <a:r>
              <a:rPr lang="ru-RU" sz="2000" b="1" i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Сенсорные навыки</a:t>
            </a:r>
            <a:r>
              <a:rPr lang="ru-RU" sz="20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(закреплять цвет, форму, величину). Варианты игр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и упражнений: «Найди предмет такого же цвета», «Найди предметы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такой формы», и др.</a:t>
            </a:r>
          </a:p>
          <a:p>
            <a:pPr eaLnBrk="0" hangingPunct="0">
              <a:tabLst>
                <a:tab pos="512763" algn="l"/>
              </a:tabLst>
            </a:pPr>
            <a:endParaRPr lang="ru-RU" sz="2000"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512763" algn="l"/>
              </a:tabLst>
            </a:pPr>
            <a:r>
              <a:rPr lang="ru-RU" sz="2000" b="1" i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Элементарные математические представления</a:t>
            </a:r>
            <a:r>
              <a:rPr lang="ru-RU" sz="20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(количество и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счет, знание цифр, геометрические фигуры, ориентировка в пространстве,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во времени, величина). Варианты игр и упражнений: «Найди столько же», «Подбери по форме», «Когда это бывает?», «Посчитай-ка»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и др.</a:t>
            </a:r>
            <a:endParaRPr lang="ru-RU" sz="2000">
              <a:latin typeface="Arial Black" pitchFamily="34" charset="0"/>
            </a:endParaRP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6386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6387" name="Picture 7" descr="C:\Users\ДетСад16-6\Desktop\картинки\1943_html_m34846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8" name="Прямоугольник 4"/>
          <p:cNvSpPr>
            <a:spLocks noChangeArrowheads="1"/>
          </p:cNvSpPr>
          <p:nvPr/>
        </p:nvSpPr>
        <p:spPr bwMode="auto">
          <a:xfrm>
            <a:off x="2643188" y="1071563"/>
            <a:ext cx="6000750" cy="4062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buFontTx/>
              <a:buChar char="•"/>
              <a:tabLst>
                <a:tab pos="512763" algn="l"/>
              </a:tabLst>
            </a:pPr>
            <a:r>
              <a:rPr lang="ru-RU" sz="2000" b="1" i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Элементарные экологические знания</a:t>
            </a:r>
            <a:r>
              <a:rPr lang="ru-RU" sz="2000" b="1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(о животных, растениях, деятельности человека в природе, умение классифицировать).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Варианты игр и упражнений: «Кто живет в лесу?», «Чей малыш,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чья мама?»,  «Времена года» и т.д.</a:t>
            </a:r>
          </a:p>
          <a:p>
            <a:pPr eaLnBrk="0" hangingPunct="0">
              <a:tabLst>
                <a:tab pos="512763" algn="l"/>
              </a:tabLst>
            </a:pPr>
            <a:endParaRPr lang="ru-RU" sz="2000">
              <a:latin typeface="Arial Black" pitchFamily="34" charset="0"/>
            </a:endParaRPr>
          </a:p>
          <a:p>
            <a:pPr eaLnBrk="0" hangingPunct="0">
              <a:buFontTx/>
              <a:buChar char="•"/>
              <a:tabLst>
                <a:tab pos="512763" algn="l"/>
              </a:tabLst>
            </a:pPr>
            <a:r>
              <a:rPr lang="ru-RU" sz="2000" b="1" i="1">
                <a:solidFill>
                  <a:srgbClr val="0070C0"/>
                </a:solidFill>
                <a:latin typeface="Arial Black" pitchFamily="34" charset="0"/>
                <a:cs typeface="Times New Roman" pitchFamily="18" charset="0"/>
              </a:rPr>
              <a:t>Речь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(обогащение словаря, звуковая культура речи, связная речь,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умение классифицировать, называть обобщающие слова). </a:t>
            </a:r>
            <a:endParaRPr lang="ru-RU" sz="2000">
              <a:latin typeface="Arial Black" pitchFamily="34" charset="0"/>
            </a:endParaRPr>
          </a:p>
          <a:p>
            <a:pPr eaLnBrk="0" hangingPunct="0">
              <a:tabLst>
                <a:tab pos="512763" algn="l"/>
              </a:tabLst>
            </a:pPr>
            <a:endParaRPr lang="ru-RU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7410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Arial" charset="0"/>
              <a:buNone/>
            </a:pPr>
            <a:endParaRPr lang="ru-RU" smtClean="0"/>
          </a:p>
        </p:txBody>
      </p:sp>
      <p:pic>
        <p:nvPicPr>
          <p:cNvPr id="17411" name="Picture 7" descr="C:\Users\ДетСад16-6\Desktop\картинки\1943_html_m34846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2" name="Rectangle 1"/>
          <p:cNvSpPr>
            <a:spLocks noChangeArrowheads="1"/>
          </p:cNvSpPr>
          <p:nvPr/>
        </p:nvSpPr>
        <p:spPr bwMode="auto">
          <a:xfrm>
            <a:off x="5572125" y="2833688"/>
            <a:ext cx="3143250" cy="40163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>
              <a:tabLst>
                <a:tab pos="5581650" algn="l"/>
              </a:tabLst>
            </a:pPr>
            <a:endParaRPr lang="ru-RU" sz="2000">
              <a:latin typeface="Arial Black" pitchFamily="34" charset="0"/>
            </a:endParaRPr>
          </a:p>
        </p:txBody>
      </p:sp>
      <p:sp>
        <p:nvSpPr>
          <p:cNvPr id="17413" name="Прямоугольник 5"/>
          <p:cNvSpPr>
            <a:spLocks noChangeArrowheads="1"/>
          </p:cNvSpPr>
          <p:nvPr/>
        </p:nvSpPr>
        <p:spPr bwMode="auto">
          <a:xfrm>
            <a:off x="428625" y="357188"/>
            <a:ext cx="414337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>
              <a:tabLst>
                <a:tab pos="5581650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Дидактическое пособие представляет наборное полотно из пластика (40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x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35)</a:t>
            </a:r>
            <a:r>
              <a:rPr lang="tt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с прозрачными карманами (12</a:t>
            </a:r>
            <a:r>
              <a:rPr lang="en-US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x</a:t>
            </a: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30) по правой и левой сторогам и с отверстиями </a:t>
            </a:r>
            <a:endParaRPr lang="ru-RU" sz="2000">
              <a:latin typeface="Arial Black" pitchFamily="34" charset="0"/>
            </a:endParaRPr>
          </a:p>
          <a:p>
            <a:pPr algn="just" eaLnBrk="0" hangingPunct="0">
              <a:tabLst>
                <a:tab pos="5581650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для цветных шнуров. </a:t>
            </a:r>
            <a:endParaRPr lang="ru-RU" sz="2000">
              <a:latin typeface="Arial Black" pitchFamily="34" charset="0"/>
            </a:endParaRPr>
          </a:p>
        </p:txBody>
      </p:sp>
      <p:pic>
        <p:nvPicPr>
          <p:cNvPr id="17414" name="Picture 2" descr="C:\Users\ДетСад16-6\Desktop\игра\20150302_20560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3000375"/>
            <a:ext cx="2717800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5" name="Picture 4" descr="C:\Users\ДетСад16-6\Desktop\игра\20150302_20571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928938" y="4000500"/>
            <a:ext cx="2801937" cy="264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6" name="Picture 5" descr="C:\Users\ДетСад16-6\Desktop\игра\20150218_19193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110288" y="3571875"/>
            <a:ext cx="2855912" cy="2571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7" name="Picture 6" descr="C:\Users\ДетСад16-6\Desktop\игра\20150302_20345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643563" y="357188"/>
            <a:ext cx="30003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sp>
        <p:nvSpPr>
          <p:cNvPr id="18434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8435" name="Picture 7" descr="C:\Users\ДетСад16-6\Desktop\картинки\1943_html_m348462a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6" name="Прямоугольник 4"/>
          <p:cNvSpPr>
            <a:spLocks noChangeArrowheads="1"/>
          </p:cNvSpPr>
          <p:nvPr/>
        </p:nvSpPr>
        <p:spPr bwMode="auto">
          <a:xfrm>
            <a:off x="4786313" y="0"/>
            <a:ext cx="3929062" cy="5078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5581650" algn="l"/>
              </a:tabLst>
            </a:pPr>
            <a:endParaRPr lang="ru-RU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5581650" algn="l"/>
              </a:tabLst>
            </a:pPr>
            <a:endParaRPr lang="ru-RU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5581650" algn="l"/>
              </a:tabLst>
            </a:pPr>
            <a:endParaRPr lang="ru-RU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5581650" algn="l"/>
              </a:tabLst>
            </a:pPr>
            <a:endParaRPr lang="ru-RU">
              <a:solidFill>
                <a:srgbClr val="000000"/>
              </a:solidFill>
              <a:latin typeface="Arial Black" pitchFamily="34" charset="0"/>
              <a:cs typeface="Times New Roman" pitchFamily="18" charset="0"/>
            </a:endParaRPr>
          </a:p>
          <a:p>
            <a:pPr algn="just" eaLnBrk="0" hangingPunct="0">
              <a:tabLst>
                <a:tab pos="5581650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Дидактическое пособие является многофункциональным, к нему прилагаются наборы картинок и карточек по темам (цвет, экология, развитие речи</a:t>
            </a:r>
            <a:endParaRPr lang="ru-RU">
              <a:latin typeface="Arial Black" pitchFamily="34" charset="0"/>
            </a:endParaRPr>
          </a:p>
          <a:p>
            <a:pPr algn="just" eaLnBrk="0" hangingPunct="0">
              <a:tabLst>
                <a:tab pos="5581650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 и ознакомление с окружающим, и т.д.). картинки заменяются и варьируются</a:t>
            </a:r>
            <a:r>
              <a:rPr lang="ru-RU">
                <a:latin typeface="Arial Black" pitchFamily="34" charset="0"/>
              </a:rPr>
              <a:t> </a:t>
            </a:r>
            <a:r>
              <a:rPr lang="ru-RU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по усмотрению педагога в соответствии с развивающими целями и задачами, </a:t>
            </a:r>
            <a:endParaRPr lang="ru-RU">
              <a:latin typeface="Arial Black" pitchFamily="34" charset="0"/>
            </a:endParaRPr>
          </a:p>
        </p:txBody>
      </p:sp>
      <p:pic>
        <p:nvPicPr>
          <p:cNvPr id="18437" name="Picture 1" descr="C:\Users\ДетСад16-6\Desktop\игра\20150218_19171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rot="-1314773">
            <a:off x="414338" y="446088"/>
            <a:ext cx="2928937" cy="2786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2" descr="C:\Users\ДетСад16-6\Desktop\игра\20150218_19174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 rot="-1409102">
            <a:off x="931863" y="3259138"/>
            <a:ext cx="3276600" cy="3027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19458" name="Picture 7" descr="C:\Users\ДетСад16-6\Desktop\картинки\1943_html_m348462a.jpg"/>
          <p:cNvPicPr>
            <a:picLocks noGrp="1" noChangeAspect="1" noChangeArrowheads="1"/>
          </p:cNvPicPr>
          <p:nvPr>
            <p:ph idx="1"/>
          </p:nvPr>
        </p:nvPicPr>
        <p:blipFill>
          <a:blip r:embed="rId3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19459" name="Прямоугольник 4"/>
          <p:cNvSpPr>
            <a:spLocks noChangeArrowheads="1"/>
          </p:cNvSpPr>
          <p:nvPr/>
        </p:nvSpPr>
        <p:spPr bwMode="auto">
          <a:xfrm>
            <a:off x="714375" y="785813"/>
            <a:ext cx="2500313" cy="5908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eaLnBrk="0" hangingPunct="0">
              <a:tabLst>
                <a:tab pos="5581650" algn="l"/>
              </a:tabLst>
            </a:pPr>
            <a:r>
              <a:rPr lang="ru-RU">
                <a:solidFill>
                  <a:srgbClr val="000000"/>
                </a:solidFill>
                <a:latin typeface="Arial Black" pitchFamily="34" charset="0"/>
                <a:cs typeface="Times New Roman" pitchFamily="18" charset="0"/>
              </a:rPr>
              <a:t>а значит в пособии заложены большие возможности для вариативного использования. Этот дидактический материал может использоваться на занятии, в свободной деятельности, для индивидуальной работы с ребенком, самостоятельной деятельности дошкольников.</a:t>
            </a:r>
            <a:endParaRPr lang="ru-RU">
              <a:latin typeface="Arial Black" pitchFamily="34" charset="0"/>
            </a:endParaRPr>
          </a:p>
        </p:txBody>
      </p:sp>
      <p:pic>
        <p:nvPicPr>
          <p:cNvPr id="19460" name="Picture 2" descr="C:\Users\ДетСад16-6\Desktop\20150311_150813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13" y="2500313"/>
            <a:ext cx="1370012" cy="2055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1" name="Picture 3" descr="C:\Users\ДетСад16-6\Desktop\20150311_150635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86313" y="357188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2" name="Picture 4" descr="C:\Users\ДетСад16-6\Desktop\20150311_15061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857750" y="4665663"/>
            <a:ext cx="3429000" cy="19288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smtClean="0"/>
          </a:p>
        </p:txBody>
      </p:sp>
      <p:pic>
        <p:nvPicPr>
          <p:cNvPr id="21506" name="Picture 7" descr="C:\Users\ДетСад16-6\Desktop\картинки\1943_html_m348462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0" y="0"/>
            <a:ext cx="9144000" cy="6858000"/>
          </a:xfrm>
        </p:spPr>
      </p:pic>
      <p:sp>
        <p:nvSpPr>
          <p:cNvPr id="5" name="Прямоугольник 4"/>
          <p:cNvSpPr/>
          <p:nvPr/>
        </p:nvSpPr>
        <p:spPr>
          <a:xfrm>
            <a:off x="1428729" y="2714620"/>
            <a:ext cx="7072362" cy="923330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5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+mn-lt"/>
                <a:cs typeface="+mn-cs"/>
              </a:rPr>
              <a:t>Спасибо за внимание!</a:t>
            </a:r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76</TotalTime>
  <Words>310</Words>
  <Application>Microsoft Office PowerPoint</Application>
  <PresentationFormat>Экран (4:3)</PresentationFormat>
  <Paragraphs>34</Paragraphs>
  <Slides>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ДетСад16-6</dc:creator>
  <cp:lastModifiedBy>Пользователь</cp:lastModifiedBy>
  <cp:revision>12</cp:revision>
  <dcterms:created xsi:type="dcterms:W3CDTF">2015-03-10T09:17:55Z</dcterms:created>
  <dcterms:modified xsi:type="dcterms:W3CDTF">2015-12-09T18:58:36Z</dcterms:modified>
</cp:coreProperties>
</file>