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3" r:id="rId9"/>
    <p:sldId id="274" r:id="rId10"/>
    <p:sldId id="264" r:id="rId11"/>
    <p:sldId id="263" r:id="rId12"/>
    <p:sldId id="275" r:id="rId13"/>
    <p:sldId id="279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49DE52-B226-4AF2-9544-AC2E3218019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9844A1-46C7-4017-807B-B0B55C507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s9000.html" TargetMode="External"/><Relationship Id="rId2" Type="http://schemas.openxmlformats.org/officeDocument/2006/relationships/hyperlink" Target="http://tolkslovar.ru/d401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lkslovar.ru/k2493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чтения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Р.н.с « Лиса и журавль»</a:t>
            </a:r>
          </a:p>
          <a:p>
            <a:r>
              <a:rPr lang="ru-RU" dirty="0" smtClean="0"/>
              <a:t>Н. Сладков « Лиса и мышь»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fontScale="92500" lnSpcReduction="20000"/>
          </a:bodyPr>
          <a:lstStyle/>
          <a:p>
            <a:r>
              <a:rPr lang="ru-RU" sz="4200" b="1" dirty="0" err="1" smtClean="0">
                <a:solidFill>
                  <a:srgbClr val="002060"/>
                </a:solidFill>
              </a:rPr>
              <a:t>офи</a:t>
            </a:r>
            <a:r>
              <a:rPr lang="ru-RU" sz="4200" b="1" dirty="0" smtClean="0">
                <a:solidFill>
                  <a:srgbClr val="002060"/>
                </a:solidFill>
              </a:rPr>
              <a:t> – офицер</a:t>
            </a:r>
          </a:p>
          <a:p>
            <a:r>
              <a:rPr lang="ru-RU" sz="4200" b="1" dirty="0" smtClean="0">
                <a:solidFill>
                  <a:srgbClr val="002060"/>
                </a:solidFill>
              </a:rPr>
              <a:t>то – </a:t>
            </a:r>
            <a:r>
              <a:rPr lang="ru-RU" sz="4200" b="1" dirty="0" err="1" smtClean="0">
                <a:solidFill>
                  <a:srgbClr val="002060"/>
                </a:solidFill>
              </a:rPr>
              <a:t>топог</a:t>
            </a:r>
            <a:r>
              <a:rPr lang="ru-RU" sz="4200" b="1" dirty="0" smtClean="0">
                <a:solidFill>
                  <a:srgbClr val="002060"/>
                </a:solidFill>
              </a:rPr>
              <a:t> – топограф </a:t>
            </a:r>
          </a:p>
          <a:p>
            <a:r>
              <a:rPr lang="ru-RU" sz="4200" b="1" dirty="0">
                <a:solidFill>
                  <a:srgbClr val="002060"/>
                </a:solidFill>
              </a:rPr>
              <a:t> </a:t>
            </a:r>
            <a:r>
              <a:rPr lang="ru-RU" sz="4200" b="1" dirty="0" smtClean="0">
                <a:solidFill>
                  <a:srgbClr val="002060"/>
                </a:solidFill>
              </a:rPr>
              <a:t>пи -  </a:t>
            </a:r>
            <a:r>
              <a:rPr lang="ru-RU" sz="4200" b="1" dirty="0" err="1" smtClean="0">
                <a:solidFill>
                  <a:srgbClr val="002060"/>
                </a:solidFill>
              </a:rPr>
              <a:t>писа</a:t>
            </a:r>
            <a:r>
              <a:rPr lang="ru-RU" sz="4200" b="1" dirty="0" smtClean="0">
                <a:solidFill>
                  <a:srgbClr val="002060"/>
                </a:solidFill>
              </a:rPr>
              <a:t> - писатель</a:t>
            </a:r>
            <a:r>
              <a:rPr lang="ru-RU" sz="4200" b="1" dirty="0">
                <a:solidFill>
                  <a:srgbClr val="002060"/>
                </a:solidFill>
              </a:rPr>
              <a:t> 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r>
              <a:rPr lang="ru-RU" sz="4200" b="1" dirty="0" smtClean="0">
                <a:solidFill>
                  <a:srgbClr val="002060"/>
                </a:solidFill>
              </a:rPr>
              <a:t>Ни- </a:t>
            </a:r>
            <a:r>
              <a:rPr lang="ru-RU" sz="4200" b="1" dirty="0" err="1" smtClean="0">
                <a:solidFill>
                  <a:srgbClr val="002060"/>
                </a:solidFill>
              </a:rPr>
              <a:t>Нико</a:t>
            </a:r>
            <a:r>
              <a:rPr lang="ru-RU" sz="4200" b="1" dirty="0" smtClean="0">
                <a:solidFill>
                  <a:srgbClr val="002060"/>
                </a:solidFill>
              </a:rPr>
              <a:t> – Николай</a:t>
            </a:r>
          </a:p>
          <a:p>
            <a:r>
              <a:rPr lang="ru-RU" sz="4200" b="1" dirty="0" smtClean="0">
                <a:solidFill>
                  <a:srgbClr val="002060"/>
                </a:solidFill>
              </a:rPr>
              <a:t>Ива – </a:t>
            </a:r>
            <a:r>
              <a:rPr lang="ru-RU" sz="4200" b="1" dirty="0" err="1" smtClean="0">
                <a:solidFill>
                  <a:srgbClr val="002060"/>
                </a:solidFill>
              </a:rPr>
              <a:t>Ивано</a:t>
            </a:r>
            <a:r>
              <a:rPr lang="ru-RU" sz="4200" b="1" dirty="0" smtClean="0">
                <a:solidFill>
                  <a:srgbClr val="002060"/>
                </a:solidFill>
              </a:rPr>
              <a:t> – Иванович</a:t>
            </a:r>
          </a:p>
          <a:p>
            <a:r>
              <a:rPr lang="ru-RU" sz="4200" b="1" dirty="0" smtClean="0">
                <a:solidFill>
                  <a:srgbClr val="002060"/>
                </a:solidFill>
              </a:rPr>
              <a:t>Слад- Сладков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Топограф</a:t>
            </a:r>
            <a:r>
              <a:rPr lang="ru-RU" dirty="0" smtClean="0"/>
              <a:t>- специалист по топографии</a:t>
            </a:r>
          </a:p>
          <a:p>
            <a:r>
              <a:rPr lang="ru-RU" b="1" dirty="0"/>
              <a:t>Значение слова Топография по Ефремовой: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Топография </a:t>
            </a:r>
            <a:r>
              <a:rPr lang="ru-RU" dirty="0"/>
              <a:t>- 1. Научная </a:t>
            </a:r>
            <a:r>
              <a:rPr lang="ru-RU" dirty="0">
                <a:hlinkClick r:id="rId2" tooltip="Дисциплина - Обязательное для всех членов какого-нибудь коллектива подчинение устан..."/>
              </a:rPr>
              <a:t>дисциплина,</a:t>
            </a:r>
            <a:r>
              <a:rPr lang="ru-RU" dirty="0"/>
              <a:t> изучающая методы изображения географических и геометрических элементов местности и </a:t>
            </a:r>
            <a:r>
              <a:rPr lang="ru-RU" dirty="0">
                <a:hlinkClick r:id="rId3" tooltip="Создание - 1. Процесс действия по знач. глаг.: создать. 2. То, что создано.Челове..."/>
              </a:rPr>
              <a:t>создание</a:t>
            </a:r>
            <a:r>
              <a:rPr lang="ru-RU" dirty="0"/>
              <a:t> на их основе топографических </a:t>
            </a:r>
            <a:r>
              <a:rPr lang="ru-RU" dirty="0">
                <a:hlinkClick r:id="rId4" tooltip="Карт - Гоночный микролитражный автомобиль упрощенной конструкции без кузова, ..."/>
              </a:rPr>
              <a:t>карт.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И если книжки </a:t>
            </a:r>
            <a:r>
              <a:rPr lang="ru-RU" b="1" dirty="0" smtClean="0"/>
              <a:t>мои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помогут вам </a:t>
            </a:r>
            <a:r>
              <a:rPr lang="ru-RU" b="1" dirty="0" smtClean="0"/>
              <a:t>полюбить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природу, то общение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 </a:t>
            </a:r>
            <a:r>
              <a:rPr lang="ru-RU" b="1" dirty="0"/>
              <a:t>нею непременно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сделает </a:t>
            </a:r>
            <a:r>
              <a:rPr lang="ru-RU" b="1" dirty="0"/>
              <a:t>вас лучше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чище, терпимее.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Для </a:t>
            </a:r>
            <a:r>
              <a:rPr lang="ru-RU" b="1" dirty="0"/>
              <a:t>ребят жизнь </a:t>
            </a:r>
            <a:r>
              <a:rPr lang="ru-RU" b="1" dirty="0" smtClean="0"/>
              <a:t>станет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еще интереснее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а для взрослых - богаче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и </a:t>
            </a:r>
            <a:r>
              <a:rPr lang="ru-RU" b="1" dirty="0"/>
              <a:t>мудрее. "  </a:t>
            </a:r>
            <a:endParaRPr lang="ru-RU" dirty="0"/>
          </a:p>
        </p:txBody>
      </p:sp>
      <p:pic>
        <p:nvPicPr>
          <p:cNvPr id="4098" name="Picture 2" descr="http://www.nachalka.com/sites/default/files/%20%D0%A1%D0%BB%D0%B0%D0%B4%D0%BA%D0%BE%D0%B2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73897" y="357166"/>
            <a:ext cx="4170103" cy="62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Н.Сладков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« Сорока и заяц»</a:t>
            </a:r>
          </a:p>
          <a:p>
            <a:r>
              <a:rPr lang="ru-RU" dirty="0" smtClean="0"/>
              <a:t>« Лиса и заяц»</a:t>
            </a:r>
          </a:p>
          <a:p>
            <a:r>
              <a:rPr lang="ru-RU" dirty="0" smtClean="0"/>
              <a:t>« Лиса и мышь»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Н.Сладков « Лиса и заяц»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Почему это, Заинька, у тебя такие длинные ушки? Почему это, серенький, у тебя такие быстрые ножки?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А потому, Лисонька, что уж очень у тебя шажки тихие да очень острые зубки!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3571876"/>
            <a:ext cx="2462482" cy="113141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00694" y="3000372"/>
            <a:ext cx="1446936" cy="165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Н.Сладков « Лиса и мышь»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а 9 из 83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604" y="1571612"/>
            <a:ext cx="4938603" cy="451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это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«  </a:t>
            </a:r>
            <a:r>
              <a:rPr lang="ru-RU" sz="4800" b="1" dirty="0" err="1" smtClean="0"/>
              <a:t>Ни_____________не</a:t>
            </a:r>
            <a:r>
              <a:rPr lang="ru-RU" sz="4800" b="1" dirty="0" smtClean="0"/>
              <a:t> боюсь!»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1)Я понял, что…</a:t>
            </a:r>
          </a:p>
          <a:p>
            <a:r>
              <a:rPr lang="ru-RU" dirty="0" smtClean="0"/>
              <a:t>2) Я считаю нужным запомнить, что…</a:t>
            </a:r>
          </a:p>
          <a:p>
            <a:r>
              <a:rPr lang="ru-RU" dirty="0" smtClean="0"/>
              <a:t>3) Поступки героев навели меня на размышления, что…</a:t>
            </a:r>
          </a:p>
          <a:p>
            <a:r>
              <a:rPr lang="ru-RU" dirty="0" smtClean="0"/>
              <a:t>4) Сказки заставили меня задуматься над…</a:t>
            </a:r>
          </a:p>
          <a:p>
            <a:r>
              <a:rPr lang="ru-RU" dirty="0" smtClean="0"/>
              <a:t>5) Что урок дал для жизни?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урока : Сказка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Волшебные</a:t>
            </a:r>
          </a:p>
          <a:p>
            <a:r>
              <a:rPr lang="ru-RU" dirty="0" smtClean="0"/>
              <a:t>Бытовые</a:t>
            </a:r>
          </a:p>
          <a:p>
            <a:r>
              <a:rPr lang="ru-RU" dirty="0" smtClean="0"/>
              <a:t>О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5126055"/>
          </a:xfrm>
        </p:spPr>
        <p:txBody>
          <a:bodyPr/>
          <a:lstStyle/>
          <a:p>
            <a:r>
              <a:rPr lang="ru-RU" dirty="0" smtClean="0"/>
              <a:t>Литературные</a:t>
            </a:r>
          </a:p>
          <a:p>
            <a:r>
              <a:rPr lang="ru-RU" dirty="0" smtClean="0"/>
              <a:t>Народные</a:t>
            </a:r>
          </a:p>
          <a:p>
            <a:pPr>
              <a:buNone/>
            </a:pPr>
            <a:r>
              <a:rPr lang="ru-RU" dirty="0" smtClean="0"/>
              <a:t>«Лиса и волк», « Курочка – ряба»,</a:t>
            </a:r>
          </a:p>
          <a:p>
            <a:pPr>
              <a:buNone/>
            </a:pPr>
            <a:r>
              <a:rPr lang="ru-RU" dirty="0" smtClean="0"/>
              <a:t> « Теремок», « Кот , петух и лиса»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Тема урока </a:t>
            </a:r>
            <a:r>
              <a:rPr lang="ru-RU" dirty="0" smtClean="0"/>
              <a:t>: </a:t>
            </a:r>
            <a:r>
              <a:rPr lang="ru-RU" sz="4000" b="1" dirty="0" smtClean="0">
                <a:solidFill>
                  <a:srgbClr val="FF0000"/>
                </a:solidFill>
              </a:rPr>
              <a:t>русская народная сказка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-214346" y="4281"/>
            <a:ext cx="9149715" cy="685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71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«Знаешь ли ты сказки?»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1857375"/>
            <a:ext cx="278606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Курочка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7375"/>
            <a:ext cx="27860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Ряба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643188"/>
            <a:ext cx="2786062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Баба-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2643188"/>
            <a:ext cx="28575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Яга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429000"/>
            <a:ext cx="27860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Сивка-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500" y="3429000"/>
            <a:ext cx="27860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Бурка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4286250"/>
            <a:ext cx="278606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Царевна-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4563" y="4286250"/>
            <a:ext cx="278606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Лягушка-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5357813"/>
            <a:ext cx="2786062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Жар-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4500" y="5357813"/>
            <a:ext cx="2786063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latin typeface="Arial Black" pitchFamily="34" charset="0"/>
              </a:rPr>
              <a:t>Птица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25" y="11430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1071563"/>
            <a:ext cx="1930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5" y="2214563"/>
            <a:ext cx="20875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25" y="4143375"/>
            <a:ext cx="2047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4813" y="4786313"/>
            <a:ext cx="22018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1 из 232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02" y="285728"/>
            <a:ext cx="5072098" cy="6009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928802"/>
            <a:ext cx="38613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Лиса, журавль,</a:t>
            </a:r>
          </a:p>
          <a:p>
            <a:r>
              <a:rPr lang="ru-RU" sz="3200" b="1" dirty="0" smtClean="0"/>
              <a:t> в гости, угощу,</a:t>
            </a:r>
          </a:p>
          <a:p>
            <a:r>
              <a:rPr lang="ru-RU" sz="3200" b="1" dirty="0" smtClean="0"/>
              <a:t> тарелка, кувшин, </a:t>
            </a:r>
          </a:p>
          <a:p>
            <a:r>
              <a:rPr lang="ru-RU" sz="3200" b="1" dirty="0" smtClean="0"/>
              <a:t>несолоно хлебавши,</a:t>
            </a:r>
          </a:p>
          <a:p>
            <a:r>
              <a:rPr lang="ru-RU" sz="3200" b="1" dirty="0" smtClean="0"/>
              <a:t> дружба кончилась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Лиса и журавль</a:t>
            </a:r>
            <a:endParaRPr lang="ru-RU" b="1" dirty="0"/>
          </a:p>
        </p:txBody>
      </p:sp>
      <p:pic>
        <p:nvPicPr>
          <p:cNvPr id="27650" name="Picture 2" descr="Картинка 16 из 232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461288"/>
            <a:ext cx="7267572" cy="539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285992"/>
            <a:ext cx="7390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Куманёк (кум)-  </a:t>
            </a:r>
            <a:r>
              <a:rPr lang="ru-RU" sz="2800" b="1" dirty="0" smtClean="0"/>
              <a:t>крёстный отец по отношению</a:t>
            </a:r>
          </a:p>
          <a:p>
            <a:r>
              <a:rPr lang="ru-RU" sz="2800" b="1" dirty="0" smtClean="0"/>
              <a:t> к родителям крестника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Сама стряпала- </a:t>
            </a:r>
            <a:r>
              <a:rPr lang="ru-RU" sz="2800" b="1" dirty="0" smtClean="0"/>
              <a:t>сама приготовила пищу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Потчевать</a:t>
            </a:r>
            <a:r>
              <a:rPr lang="ru-RU" sz="2800" b="1" dirty="0" smtClean="0"/>
              <a:t>- угощать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Несолоно хлебавши- </a:t>
            </a:r>
            <a:r>
              <a:rPr lang="ru-RU" sz="2800" b="1" dirty="0" smtClean="0"/>
              <a:t>обманулась в ожидании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Добрая                             грубая</a:t>
            </a:r>
          </a:p>
          <a:p>
            <a:r>
              <a:rPr lang="ru-RU" dirty="0" smtClean="0"/>
              <a:t>Находчивая                     умная</a:t>
            </a:r>
          </a:p>
          <a:p>
            <a:r>
              <a:rPr lang="ru-RU" dirty="0" smtClean="0"/>
              <a:t>Хитрая          </a:t>
            </a:r>
            <a:r>
              <a:rPr lang="ru-RU" b="1" dirty="0" smtClean="0">
                <a:solidFill>
                  <a:srgbClr val="FF0000"/>
                </a:solidFill>
              </a:rPr>
              <a:t>ЛИСА         </a:t>
            </a:r>
            <a:r>
              <a:rPr lang="ru-RU" dirty="0" smtClean="0"/>
              <a:t>льстивая  </a:t>
            </a:r>
          </a:p>
          <a:p>
            <a:r>
              <a:rPr lang="ru-RU" dirty="0" smtClean="0"/>
              <a:t>Коварная                         жадная</a:t>
            </a:r>
          </a:p>
          <a:p>
            <a:r>
              <a:rPr lang="ru-RU" dirty="0" smtClean="0"/>
              <a:t>Глупая                               злая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Соедини черты характера со сказочным героем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Умный                                   находчивый</a:t>
            </a:r>
          </a:p>
          <a:p>
            <a:pPr>
              <a:buNone/>
            </a:pPr>
            <a:r>
              <a:rPr lang="ru-RU" dirty="0" smtClean="0"/>
              <a:t>Простак                                  добрый</a:t>
            </a:r>
          </a:p>
          <a:p>
            <a:pPr>
              <a:buNone/>
            </a:pPr>
            <a:r>
              <a:rPr lang="ru-RU" dirty="0" smtClean="0"/>
              <a:t>Хитрый          </a:t>
            </a:r>
            <a:r>
              <a:rPr lang="ru-RU" b="1" dirty="0" smtClean="0">
                <a:solidFill>
                  <a:srgbClr val="FF0000"/>
                </a:solidFill>
              </a:rPr>
              <a:t>Журавль</a:t>
            </a:r>
            <a:r>
              <a:rPr lang="ru-RU" dirty="0" smtClean="0"/>
              <a:t>        доверчивый</a:t>
            </a:r>
          </a:p>
          <a:p>
            <a:pPr>
              <a:buNone/>
            </a:pPr>
            <a:r>
              <a:rPr lang="ru-RU" dirty="0" smtClean="0"/>
              <a:t>Жадный                                   злой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318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Урок чтения</vt:lpstr>
      <vt:lpstr>Тема урока : Сказка </vt:lpstr>
      <vt:lpstr>Слайд 3</vt:lpstr>
      <vt:lpstr>«Знаешь ли ты сказки?»</vt:lpstr>
      <vt:lpstr>Слайд 5</vt:lpstr>
      <vt:lpstr>Лиса и журавль</vt:lpstr>
      <vt:lpstr>Словарная работа</vt:lpstr>
      <vt:lpstr>Слайд 8</vt:lpstr>
      <vt:lpstr>Соедини черты характера со сказочным героем</vt:lpstr>
      <vt:lpstr>Слайд 10</vt:lpstr>
      <vt:lpstr>Слайд 11</vt:lpstr>
      <vt:lpstr>Н.Сладков</vt:lpstr>
      <vt:lpstr>Н.Сладков « Лиса и заяц»</vt:lpstr>
      <vt:lpstr>Н.Сладков « Лиса и мышь» </vt:lpstr>
      <vt:lpstr>Чьи это слова?</vt:lpstr>
      <vt:lpstr>Закончи предложение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15</cp:revision>
  <dcterms:created xsi:type="dcterms:W3CDTF">2012-03-15T10:39:13Z</dcterms:created>
  <dcterms:modified xsi:type="dcterms:W3CDTF">2012-04-29T02:10:17Z</dcterms:modified>
</cp:coreProperties>
</file>