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58" r:id="rId4"/>
    <p:sldId id="277" r:id="rId5"/>
    <p:sldId id="265" r:id="rId6"/>
    <p:sldId id="256" r:id="rId7"/>
    <p:sldId id="260" r:id="rId8"/>
    <p:sldId id="275" r:id="rId9"/>
    <p:sldId id="262" r:id="rId10"/>
    <p:sldId id="263" r:id="rId11"/>
    <p:sldId id="261" r:id="rId12"/>
    <p:sldId id="264" r:id="rId13"/>
    <p:sldId id="266" r:id="rId14"/>
    <p:sldId id="267" r:id="rId15"/>
    <p:sldId id="268" r:id="rId16"/>
    <p:sldId id="269" r:id="rId17"/>
    <p:sldId id="276" r:id="rId18"/>
    <p:sldId id="273" r:id="rId19"/>
    <p:sldId id="272" r:id="rId20"/>
    <p:sldId id="271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2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0" y="0"/>
            <a:ext cx="6705600" cy="2971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Урок – практикум </a:t>
            </a:r>
            <a:b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 применением 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НРК</a:t>
            </a: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«Практическое применение </a:t>
            </a:r>
            <a:r>
              <a:rPr lang="ru-RU" sz="4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логарифмических уравнений»</a:t>
            </a:r>
            <a:endParaRPr lang="ru-RU" sz="4000" b="1" i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458200" cy="1752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Автор разработки: Голуб Татьяна Владимировна, 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учитель математики ГБОУ РС (Я) 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«ЭШИ Арктика»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57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Задача на внимание (проверка)</a:t>
            </a:r>
            <a:endParaRPr lang="ru-RU" sz="4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62000" y="1524000"/>
            <a:ext cx="3886200" cy="1828800"/>
          </a:xfrm>
          <a:prstGeom prst="parallelogram">
            <a:avLst>
              <a:gd name="adj" fmla="val 54987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105400" y="3124200"/>
            <a:ext cx="3276600" cy="2743200"/>
          </a:xfrm>
          <a:prstGeom prst="hexagon">
            <a:avLst>
              <a:gd name="adj" fmla="val 30404"/>
              <a:gd name="vf" fmla="val 115470"/>
            </a:avLst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828800" y="20574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12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410200" y="36576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cs typeface="Arial" pitchFamily="34" charset="0"/>
              </a:rPr>
              <a:t>Убывающая </a:t>
            </a:r>
            <a:r>
              <a:rPr lang="ru-RU" sz="3200" dirty="0" err="1" smtClean="0">
                <a:latin typeface="Calibri" pitchFamily="34" charset="0"/>
                <a:cs typeface="Arial" pitchFamily="34" charset="0"/>
              </a:rPr>
              <a:t>показательнаяфункция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229600" cy="8382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БЛИЦ-ОПРОС: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76200" y="685800"/>
            <a:ext cx="9144000" cy="6019800"/>
          </a:xfrm>
        </p:spPr>
        <p:txBody>
          <a:bodyPr>
            <a:noAutofit/>
          </a:bodyPr>
          <a:lstStyle/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Верно ли выражение, что «численность бактерий растет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 графику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показательной функции»?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Через какую точку проходят графики всех показательных функций вида у =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baseline="30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Объясните значение десятичного логарифма?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Чем является интервал (0; + ∞) для показательной функции?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Чем является интервал (- ∞; + ∞) для логарифмической функции?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Являются ли показательная и логарифмическая функции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взаимнообратными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При каких значениях числа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уравнение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baseline="30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не имеет корней?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Сколько корней имеет уравнение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baseline="300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Запишите формулу корня уравнения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log </a:t>
            </a:r>
            <a:r>
              <a:rPr lang="en-US" sz="1800" b="1" i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?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Каким способом решают уравнения вида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1600" b="1" baseline="30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600" b="1" baseline="30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1600" b="1" baseline="30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1600" b="1" baseline="30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log</a:t>
            </a:r>
            <a:r>
              <a:rPr lang="en-US" sz="16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f(x) = log </a:t>
            </a:r>
            <a:r>
              <a:rPr lang="en-US" sz="1600" b="1" i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g(x)?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Относительно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какой прямой,  симметричны графики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взаимнообратных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функций? 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731520" lvl="1" indent="-457200" algn="just">
              <a:buFont typeface="+mj-lt"/>
              <a:buAutoNum type="arabicParenR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каком условии показательная и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логарифмическая функция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являются убывающими?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731520" lvl="1" indent="-457200" algn="just">
              <a:buFont typeface="+mj-lt"/>
              <a:buAutoNum type="arabicParenR"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86600" y="5867400"/>
            <a:ext cx="1981200" cy="838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239000" y="6031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БЛИЦ-ОПРОС (проверка):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04800" y="1371600"/>
            <a:ext cx="4038600" cy="4038600"/>
          </a:xfrm>
        </p:spPr>
        <p:txBody>
          <a:bodyPr>
            <a:noAutofit/>
          </a:bodyPr>
          <a:lstStyle/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да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(0; 1)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10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о.з.ф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о.з.ф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6) Да</a:t>
            </a:r>
          </a:p>
          <a:p>
            <a:pPr marL="731520" lvl="1" indent="-457200">
              <a:buNone/>
            </a:pP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495800" y="1371600"/>
            <a:ext cx="4038600" cy="3429000"/>
          </a:xfrm>
        </p:spPr>
        <p:txBody>
          <a:bodyPr>
            <a:normAutofit/>
          </a:bodyPr>
          <a:lstStyle/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≤ 0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8) Один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10) потенцирование</a:t>
            </a: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11) у =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31520" lvl="1" indent="-45720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12) 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 &lt; </a:t>
            </a:r>
            <a:r>
              <a:rPr lang="en-US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 1</a:t>
            </a: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9" grpId="0" build="p"/>
      <p:bldP spid="9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Практические задачи по выбору: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10000" cy="304800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2" action="ppaction://hlinksldjump"/>
              </a:rPr>
              <a:t>Задача </a:t>
            </a:r>
            <a:r>
              <a:rPr lang="ru-RU" sz="40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№ 1</a:t>
            </a:r>
            <a:endParaRPr lang="ru-RU" sz="4000" i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одержимое 10"/>
          <p:cNvSpPr>
            <a:spLocks noGrp="1"/>
          </p:cNvSpPr>
          <p:nvPr>
            <p:ph sz="quarter" idx="2"/>
          </p:nvPr>
        </p:nvSpPr>
        <p:spPr>
          <a:xfrm>
            <a:off x="4114800" y="1600200"/>
            <a:ext cx="4800600" cy="3124200"/>
          </a:xfrm>
        </p:spPr>
        <p:txBody>
          <a:bodyPr>
            <a:normAutofit/>
          </a:bodyPr>
          <a:lstStyle/>
          <a:p>
            <a:r>
              <a:rPr lang="ru-RU" sz="4000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Задача № </a:t>
            </a:r>
            <a:r>
              <a:rPr lang="en-US" sz="4000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2</a:t>
            </a:r>
            <a:endParaRPr lang="en-US" sz="4000" i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Дополнительная  </a:t>
            </a:r>
            <a:r>
              <a:rPr lang="ru-RU" sz="4000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з</a:t>
            </a:r>
            <a:r>
              <a:rPr lang="ru-RU" sz="4000" i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адача</a:t>
            </a:r>
            <a:endParaRPr lang="ru-RU" sz="4000" i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36576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657600" y="3733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449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Дополнительная задача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86400" cy="493776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На какой высоте над уровнем моря находится школа «Арктика», если давление воздуха убывает с высотой по закону       </a:t>
            </a:r>
          </a:p>
          <a:p>
            <a:pPr algn="just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р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760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мм.р.с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(давление на уровне моря);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677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мм.р.с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(давление воздуха 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21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марта 2013 г в г.Нерюнгри на высоте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h)</a:t>
            </a:r>
            <a:endParaRPr lang="ru-RU" sz="2800" dirty="0" smtClean="0"/>
          </a:p>
          <a:p>
            <a:pPr lvl="0"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86600" y="5791200"/>
            <a:ext cx="1981200" cy="838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7239000" y="6031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Задачи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362200" y="3124200"/>
          <a:ext cx="2819400" cy="762000"/>
        </p:xfrm>
        <a:graphic>
          <a:graphicData uri="http://schemas.openxmlformats.org/presentationml/2006/ole">
            <p:oleObj spid="_x0000_s1026" name="Формула" r:id="rId4" imgW="1104840" imgH="419040" progId="Equation.3">
              <p:embed/>
            </p:oleObj>
          </a:graphicData>
        </a:graphic>
      </p:graphicFrame>
      <p:pic>
        <p:nvPicPr>
          <p:cNvPr id="11" name="Picture 3" descr="C:\Users\Пользователь\Pictures\арктика\x_9db016fe.jpg"/>
          <p:cNvPicPr>
            <a:picLocks noChangeAspect="1" noChangeArrowheads="1"/>
          </p:cNvPicPr>
          <p:nvPr/>
        </p:nvPicPr>
        <p:blipFill>
          <a:blip r:embed="rId5" cstate="print"/>
          <a:srcRect l="16870" t="12269" r="24852" b="3892"/>
          <a:stretch>
            <a:fillRect/>
          </a:stretch>
        </p:blipFill>
        <p:spPr bwMode="auto">
          <a:xfrm>
            <a:off x="6019800" y="914400"/>
            <a:ext cx="2971800" cy="38320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http://im4-tub-ru.yandex.net/i?id=64224364-64-72&amp;n=21"/>
          <p:cNvPicPr>
            <a:picLocks noChangeAspect="1" noChangeArrowheads="1"/>
          </p:cNvPicPr>
          <p:nvPr/>
        </p:nvPicPr>
        <p:blipFill>
          <a:blip r:embed="rId3" cstate="print"/>
          <a:srcRect l="12466" r="14589" b="3226"/>
          <a:stretch>
            <a:fillRect/>
          </a:stretch>
        </p:blipFill>
        <p:spPr bwMode="auto">
          <a:xfrm>
            <a:off x="6477000" y="533400"/>
            <a:ext cx="2667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 №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85800"/>
            <a:ext cx="6705600" cy="493776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По данным Интернета, по численности домашних северных оленей, Якутия занимает второе место в РФ, уступая только Ямало-Ненецкому автономному округу: на конец 2012 г., поголовье домашних северных оленей за год выросло с 200861 до 205 428 голов. Через сколько лет поголовье оленей достигнет количества победителей  - Ямало-Ненецкого автономного округа (683300 голов).</a:t>
            </a:r>
          </a:p>
          <a:p>
            <a:pPr>
              <a:buNone/>
            </a:pPr>
            <a:endParaRPr lang="ru-RU" dirty="0" smtClean="0"/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итоговая сумма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 – начальная сумма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– процент изменения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количество необходимых лет. 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086600" y="5791200"/>
            <a:ext cx="1981200" cy="838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7239000" y="6031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4" action="ppaction://hlinksldjump"/>
              </a:rPr>
              <a:t>Задачи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597769" y="3581400"/>
          <a:ext cx="2954216" cy="1600200"/>
        </p:xfrm>
        <a:graphic>
          <a:graphicData uri="http://schemas.openxmlformats.org/presentationml/2006/ole">
            <p:oleObj spid="_x0000_s25602" name="Формула" r:id="rId5" imgW="1015920" imgH="469800" progId="Equation.3">
              <p:embed/>
            </p:oleObj>
          </a:graphicData>
        </a:graphic>
      </p:graphicFrame>
      <p:sp>
        <p:nvSpPr>
          <p:cNvPr id="25604" name="AutoShape 4" descr="http://i99.ltalk.ru/logif.ru/Zima/51379449.gif"/>
          <p:cNvSpPr>
            <a:spLocks noChangeAspect="1" noChangeArrowheads="1"/>
          </p:cNvSpPr>
          <p:nvPr/>
        </p:nvSpPr>
        <p:spPr bwMode="auto">
          <a:xfrm>
            <a:off x="457200" y="2590800"/>
            <a:ext cx="619125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162800" y="5867400"/>
            <a:ext cx="1981200" cy="838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22" name="Picture 2" descr="http://www.obmendomami.ru/upload2/293/52846204116940.jpg"/>
          <p:cNvPicPr>
            <a:picLocks noChangeAspect="1" noChangeArrowheads="1"/>
          </p:cNvPicPr>
          <p:nvPr/>
        </p:nvPicPr>
        <p:blipFill>
          <a:blip r:embed="rId3" cstate="print"/>
          <a:srcRect l="19608" t="7843" r="18954" b="23529"/>
          <a:stretch>
            <a:fillRect/>
          </a:stretch>
        </p:blipFill>
        <p:spPr bwMode="auto">
          <a:xfrm>
            <a:off x="6172200" y="533400"/>
            <a:ext cx="29718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Задача №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153400" cy="4937760"/>
          </a:xfrm>
        </p:spPr>
        <p:txBody>
          <a:bodyPr>
            <a:noAutofit/>
          </a:bodyPr>
          <a:lstStyle/>
          <a:p>
            <a:pPr lvl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Коэффициент звукоизоляции</a:t>
            </a:r>
          </a:p>
          <a:p>
            <a:pPr lvl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стен рассматривается по закону </a:t>
            </a:r>
          </a:p>
          <a:p>
            <a:pPr lvl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              , где </a:t>
            </a:r>
          </a:p>
          <a:p>
            <a:pPr lvl="0" algn="just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где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– давление звука до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поглащения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– давление звука, прошедшего через стену: А – некоторая постоянная, равная 20дБ. Вычислите давление звука до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поглащения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домах г. Нерюнгри, в том числе в школе Арктика, если коэффициент звукоизоляции железобетонной стены равен 50дБ.</a:t>
            </a:r>
          </a:p>
          <a:p>
            <a:pPr lvl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7239000" y="60314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4" action="ppaction://hlinksldjump"/>
              </a:rPr>
              <a:t>Задачи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09600" y="2133600"/>
          <a:ext cx="2514600" cy="1066800"/>
        </p:xfrm>
        <a:graphic>
          <a:graphicData uri="http://schemas.openxmlformats.org/presentationml/2006/ole">
            <p:oleObj spid="_x0000_s30723" name="Формула" r:id="rId5" imgW="774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Применение логарифма:</a:t>
            </a:r>
            <a:endParaRPr lang="ru-RU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85800" y="1447800"/>
            <a:ext cx="7924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обработке результатов тестирований в психологии и социологии,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составлении прогнозов погоды,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экономике,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узыке,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рактически во всех разделах физики: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измерения энергетических (мощность, энергия) или силовых (напряжение, сила тока) величин.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 т.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ИТОГИ:</a:t>
            </a:r>
            <a:endParaRPr lang="ru-RU" sz="4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4937760"/>
          </a:xfrm>
        </p:spPr>
        <p:txBody>
          <a:bodyPr/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Определяем фирму банкрота и победителя;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Логарифмы можно применять в практических задачах, описывая природные и жизненные процессы;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Решение задач позволило расширить географические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познания на примере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родной Якутии.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0" y="1143000"/>
            <a:ext cx="4419600" cy="2743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144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Задания «Занимательного квадрата»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3962400" cy="236220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1 группа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Всюду знают этот драгоценный камень, как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рубин, 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добывают в Якутии, но как же называют его здесь?</a:t>
            </a:r>
          </a:p>
          <a:p>
            <a:pPr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71800" y="3962400"/>
            <a:ext cx="44196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7"/>
          <p:cNvSpPr txBox="1">
            <a:spLocks/>
          </p:cNvSpPr>
          <p:nvPr/>
        </p:nvSpPr>
        <p:spPr>
          <a:xfrm>
            <a:off x="3429000" y="4191000"/>
            <a:ext cx="38100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группа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 этого животного, проживающего в Якутии, очень ценный мех.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295400"/>
            <a:ext cx="202714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74818">
            <a:off x="6796968" y="-307560"/>
            <a:ext cx="1704797" cy="24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isometricTopUp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ЭПИГРАФ</a:t>
            </a:r>
            <a:endParaRPr lang="ru-RU" sz="4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b="1" dirty="0" smtClean="0"/>
              <a:t>«С точки зрения вычислительной практики, изобретение логарифмов по важности можно смело поставить рядом с другим, более древним великим изобретением индусов – нашей десятичной системой нумерации».</a:t>
            </a:r>
            <a:endParaRPr lang="ru-RU" sz="4000" dirty="0" smtClean="0"/>
          </a:p>
          <a:p>
            <a:pPr algn="r">
              <a:buNone/>
            </a:pPr>
            <a:r>
              <a:rPr lang="ru-RU" sz="4000" b="1" dirty="0" smtClean="0"/>
              <a:t>Я. В. Успенский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8305800" cy="9906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«Занимательный квадрат»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199" y="1447800"/>
          <a:ext cx="8229602" cy="472439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02159"/>
                <a:gridCol w="3002159"/>
                <a:gridCol w="2225284"/>
              </a:tblGrid>
              <a:tr h="1551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/>
                        <a:t>       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u="sng"/>
                        <a:t>log </a:t>
                      </a:r>
                      <a:r>
                        <a:rPr lang="ru-RU" sz="1500" u="sng" baseline="-25000"/>
                        <a:t>9</a:t>
                      </a:r>
                      <a:r>
                        <a:rPr lang="ru-RU" sz="1500" u="sng"/>
                        <a:t> 64</a:t>
                      </a:r>
                      <a:endParaRPr lang="ru-RU" sz="13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/>
                        <a:t>log</a:t>
                      </a:r>
                      <a:r>
                        <a:rPr lang="ru-RU" sz="1500" baseline="-25000"/>
                        <a:t> 9</a:t>
                      </a:r>
                      <a:r>
                        <a:rPr lang="ru-RU" sz="1500"/>
                        <a:t> 4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/>
                        <a:t>3 </a:t>
                      </a:r>
                      <a:r>
                        <a:rPr lang="ru-RU" sz="1500" baseline="30000"/>
                        <a:t>2</a:t>
                      </a:r>
                      <a:r>
                        <a:rPr lang="en-US" sz="1500" baseline="30000"/>
                        <a:t>x</a:t>
                      </a:r>
                      <a:r>
                        <a:rPr lang="ru-RU" sz="1500"/>
                        <a:t> = 81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</a:tr>
              <a:tr h="1551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/>
                        <a:t>25</a:t>
                      </a:r>
                      <a:r>
                        <a:rPr lang="ru-RU" sz="1500" baseline="30000"/>
                        <a:t> </a:t>
                      </a:r>
                      <a:r>
                        <a:rPr lang="en-US" sz="1500" baseline="30000"/>
                        <a:t>x</a:t>
                      </a:r>
                      <a:r>
                        <a:rPr lang="ru-RU" sz="1500"/>
                        <a:t> = 5 </a:t>
                      </a:r>
                      <a:r>
                        <a:rPr lang="ru-RU" sz="1500" baseline="30000"/>
                        <a:t>3 – </a:t>
                      </a:r>
                      <a:r>
                        <a:rPr lang="en-US" sz="1500" baseline="30000"/>
                        <a:t>x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/>
                        <a:t>4 </a:t>
                      </a:r>
                      <a:r>
                        <a:rPr lang="en-US" sz="1500" baseline="30000"/>
                        <a:t>x</a:t>
                      </a:r>
                      <a:r>
                        <a:rPr lang="ru-RU" sz="1500" baseline="30000"/>
                        <a:t> + 3 </a:t>
                      </a:r>
                      <a:r>
                        <a:rPr lang="ru-RU" sz="1500"/>
                        <a:t>– 2</a:t>
                      </a:r>
                      <a:r>
                        <a:rPr lang="ru-RU" sz="1500" baseline="30000"/>
                        <a:t> 2</a:t>
                      </a:r>
                      <a:r>
                        <a:rPr lang="en-US" sz="1500" baseline="30000"/>
                        <a:t>x</a:t>
                      </a:r>
                      <a:r>
                        <a:rPr lang="ru-RU" sz="1500" baseline="30000"/>
                        <a:t> + 2 </a:t>
                      </a:r>
                      <a:r>
                        <a:rPr lang="ru-RU" sz="1500"/>
                        <a:t> = 3840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/>
                        <a:t>log</a:t>
                      </a:r>
                      <a:r>
                        <a:rPr lang="en-US" sz="1500" baseline="-25000"/>
                        <a:t> 4</a:t>
                      </a:r>
                      <a:r>
                        <a:rPr lang="en-US" sz="1500"/>
                        <a:t> x = 2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</a:tr>
              <a:tr h="1620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/>
                        <a:t>log </a:t>
                      </a:r>
                      <a:r>
                        <a:rPr lang="en-US" sz="1500" baseline="-25000"/>
                        <a:t>2</a:t>
                      </a:r>
                      <a:r>
                        <a:rPr lang="en-US" sz="1500"/>
                        <a:t> (x – 7) = log </a:t>
                      </a:r>
                      <a:r>
                        <a:rPr lang="en-US" sz="1500" baseline="-25000"/>
                        <a:t>2</a:t>
                      </a:r>
                      <a:r>
                        <a:rPr lang="en-US" sz="1500"/>
                        <a:t> (11 -  x) </a:t>
                      </a:r>
                      <a:endParaRPr lang="ru-RU" sz="13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/>
                        <a:t> 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/>
                        <a:t>log </a:t>
                      </a:r>
                      <a:r>
                        <a:rPr lang="en-US" sz="1500" baseline="-25000"/>
                        <a:t>3 </a:t>
                      </a:r>
                      <a:r>
                        <a:rPr lang="en-US" sz="1500" baseline="30000"/>
                        <a:t>2</a:t>
                      </a:r>
                      <a:r>
                        <a:rPr lang="en-US" sz="1500"/>
                        <a:t> x – 3 log </a:t>
                      </a:r>
                      <a:r>
                        <a:rPr lang="en-US" sz="1500" baseline="-25000"/>
                        <a:t>3</a:t>
                      </a:r>
                      <a:r>
                        <a:rPr lang="en-US" sz="1500"/>
                        <a:t> x + 2 = 0 </a:t>
                      </a:r>
                      <a:endParaRPr lang="ru-RU" sz="130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/>
                        <a:t>log </a:t>
                      </a:r>
                      <a:r>
                        <a:rPr lang="en-US" sz="1500" baseline="-25000" dirty="0"/>
                        <a:t>4 </a:t>
                      </a:r>
                      <a:r>
                        <a:rPr lang="en-US" sz="1500" baseline="30000" dirty="0"/>
                        <a:t>3</a:t>
                      </a:r>
                      <a:r>
                        <a:rPr lang="en-US" sz="1500" dirty="0"/>
                        <a:t> x</a:t>
                      </a:r>
                      <a:r>
                        <a:rPr lang="en-US" sz="1500" baseline="30000" dirty="0"/>
                        <a:t> 2</a:t>
                      </a:r>
                      <a:r>
                        <a:rPr lang="en-US" sz="1500" dirty="0"/>
                        <a:t> = 8 log </a:t>
                      </a:r>
                      <a:r>
                        <a:rPr lang="en-US" sz="1500" baseline="-25000" dirty="0"/>
                        <a:t>4</a:t>
                      </a:r>
                      <a:r>
                        <a:rPr lang="en-US" sz="1500" dirty="0"/>
                        <a:t> x 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5904" marR="65904" marT="0" marB="0" anchor="ctr"/>
                </a:tc>
              </a:tr>
            </a:tbl>
          </a:graphicData>
        </a:graphic>
      </p:graphicFrame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600200"/>
            <a:ext cx="2057400" cy="1143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838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0" y="914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6172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9600" y="6172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8763000" cy="4724400"/>
          </a:xfrm>
        </p:spPr>
        <p:txBody>
          <a:bodyPr>
            <a:prstTxWarp prst="textFadeDown">
              <a:avLst/>
            </a:prstTxWarp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СПАСИБО ЗА ВНИМАНИЕ !</a:t>
            </a:r>
            <a:endParaRPr lang="ru-RU" sz="6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ЦЕЛЬ УРОКА: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Образовательная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обобщить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систематизировать знания о понятии логарифм,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решение логарифмических и показательных уравнений; показать взаимосвязь некоторых понятий;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Развивающая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развитие внимания, математической речи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познавательных умений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ходе решения занимательных и нестандартных задач;</a:t>
            </a:r>
          </a:p>
          <a:p>
            <a:pPr lvl="0" algn="just"/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Воспитательная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воспитание умений работы в малой группе, чувства патриотизма за малую Родину.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219200"/>
            <a:ext cx="6477000" cy="12954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РАБОТА     НИИ</a:t>
            </a:r>
            <a:endParaRPr lang="ru-RU" sz="6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http://blog911.ru/wp-content/uploads/2012/11/maths_mm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14600"/>
            <a:ext cx="4981575" cy="388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ОЦЕНОЧНЫЙ ЛИСТ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4803" y="792480"/>
          <a:ext cx="9068138" cy="472626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44341"/>
                <a:gridCol w="528856"/>
                <a:gridCol w="304800"/>
                <a:gridCol w="228600"/>
                <a:gridCol w="347265"/>
                <a:gridCol w="186135"/>
                <a:gridCol w="457201"/>
                <a:gridCol w="152399"/>
                <a:gridCol w="547157"/>
                <a:gridCol w="655226"/>
                <a:gridCol w="516217"/>
                <a:gridCol w="609600"/>
                <a:gridCol w="561876"/>
                <a:gridCol w="200124"/>
                <a:gridCol w="334370"/>
                <a:gridCol w="462578"/>
                <a:gridCol w="531393"/>
              </a:tblGrid>
              <a:tr h="6965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НИИ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Отвечающий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первый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второй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Задача на внимание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67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Блиц-опрос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65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Практическая </a:t>
                      </a:r>
                      <a:endParaRPr lang="en-US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задача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Частично 60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Полностью 120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658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ССУДА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Погашена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Банкрот</a:t>
                      </a:r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6705600" y="5638800"/>
            <a:ext cx="24384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239000" y="5638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внимание</a:t>
            </a:r>
          </a:p>
          <a:p>
            <a:pPr algn="ctr"/>
            <a:r>
              <a:rPr lang="ru-RU" dirty="0" smtClean="0"/>
              <a:t>(проверка)</a:t>
            </a:r>
            <a:endParaRPr lang="ru-RU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7239000" y="62116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Блиц-опрос</a:t>
            </a:r>
          </a:p>
          <a:p>
            <a:pPr algn="ctr"/>
            <a:r>
              <a:rPr lang="ru-RU" dirty="0" smtClean="0"/>
              <a:t>(проверка)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Задача на внимание</a:t>
            </a:r>
            <a:endParaRPr lang="ru-RU" sz="4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371600" y="1524000"/>
            <a:ext cx="2971800" cy="289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524000" y="2743200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828800" y="2817812"/>
            <a:ext cx="2209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5400000">
            <a:off x="2857500" y="1866900"/>
            <a:ext cx="2743200" cy="2971800"/>
          </a:xfrm>
          <a:prstGeom prst="arc">
            <a:avLst>
              <a:gd name="adj1" fmla="val 5449645"/>
              <a:gd name="adj2" fmla="val 96938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667000" y="3962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?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2895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029200" y="1447800"/>
            <a:ext cx="3810000" cy="2209800"/>
          </a:xfrm>
          <a:prstGeom prst="triangle">
            <a:avLst>
              <a:gd name="adj" fmla="val 33561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867400" y="23622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3600" dirty="0" err="1" smtClean="0">
                <a:latin typeface="Calibri" pitchFamily="34" charset="0"/>
                <a:cs typeface="Arial" pitchFamily="34" charset="0"/>
              </a:rPr>
              <a:t>l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733800" y="4800600"/>
            <a:ext cx="3581400" cy="1828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038600" y="4953000"/>
            <a:ext cx="2667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= 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 = 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Задача на внимание</a:t>
            </a:r>
            <a:endParaRPr lang="ru-RU" sz="4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762000" y="1524000"/>
            <a:ext cx="3886200" cy="1828800"/>
          </a:xfrm>
          <a:prstGeom prst="parallelogram">
            <a:avLst>
              <a:gd name="adj" fmla="val 54987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2060448"/>
            <a:ext cx="1828800" cy="758952"/>
          </a:xfrm>
          <a:prstGeom prst="rect">
            <a:avLst/>
          </a:prstGeom>
          <a:noFill/>
        </p:spPr>
      </p:pic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181600" y="3505200"/>
            <a:ext cx="3276600" cy="2743200"/>
          </a:xfrm>
          <a:prstGeom prst="hexagon">
            <a:avLst>
              <a:gd name="adj" fmla="val 30404"/>
              <a:gd name="vf" fmla="val 115470"/>
            </a:avLst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V="1">
            <a:off x="5638800" y="4648200"/>
            <a:ext cx="19050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43600" y="5029200"/>
            <a:ext cx="1905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уга 17"/>
          <p:cNvSpPr/>
          <p:nvPr/>
        </p:nvSpPr>
        <p:spPr>
          <a:xfrm rot="10800000">
            <a:off x="6096000" y="2286000"/>
            <a:ext cx="3048000" cy="2667000"/>
          </a:xfrm>
          <a:prstGeom prst="arc">
            <a:avLst>
              <a:gd name="adj1" fmla="val 16070442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705600" y="3581400"/>
            <a:ext cx="34290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1400" y="5105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Х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5791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609600"/>
            <a:ext cx="5638800" cy="2209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НА ОТВЕТЫ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2 минуты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31746" name="Picture 2" descr="http://open.az/uploads/posts/2011-12/1322887509_home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3829050" cy="38862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" y="1600200"/>
            <a:ext cx="4572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!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53200" y="5105400"/>
            <a:ext cx="1981200" cy="838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781800" y="533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Задача на внимание (проверка)</a:t>
            </a:r>
            <a:endParaRPr lang="ru-RU" sz="4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371600" y="1524000"/>
            <a:ext cx="2971800" cy="289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5029200" y="1447800"/>
            <a:ext cx="3810000" cy="2209800"/>
          </a:xfrm>
          <a:prstGeom prst="triangle">
            <a:avLst>
              <a:gd name="adj" fmla="val 33561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867400" y="23622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733800" y="4800600"/>
            <a:ext cx="3581400" cy="18288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038600" y="4953000"/>
            <a:ext cx="266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Calibri" pitchFamily="34" charset="0"/>
                <a:cs typeface="Arial" pitchFamily="34" charset="0"/>
              </a:rPr>
              <a:t>Возрастающая логарифмическая функция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30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437</TotalTime>
  <Words>794</Words>
  <Application>Microsoft Office PowerPoint</Application>
  <PresentationFormat>Экран (4:3)</PresentationFormat>
  <Paragraphs>164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Начальная</vt:lpstr>
      <vt:lpstr>Формула</vt:lpstr>
      <vt:lpstr>Microsoft Equation 3.0</vt:lpstr>
      <vt:lpstr>Урок – практикум  с применением НРК «Практическое применение логарифмических уравнений»</vt:lpstr>
      <vt:lpstr>ЭПИГРАФ</vt:lpstr>
      <vt:lpstr>ЦЕЛЬ УРОКА:</vt:lpstr>
      <vt:lpstr>РАБОТА     НИИ</vt:lpstr>
      <vt:lpstr>ОЦЕНОЧНЫЙ ЛИСТ</vt:lpstr>
      <vt:lpstr>Задача на внимание</vt:lpstr>
      <vt:lpstr>Задача на внимание</vt:lpstr>
      <vt:lpstr>НА ОТВЕТЫ  2 минуты </vt:lpstr>
      <vt:lpstr>Задача на внимание (проверка)</vt:lpstr>
      <vt:lpstr>Задача на внимание (проверка)</vt:lpstr>
      <vt:lpstr>БЛИЦ-ОПРОС:</vt:lpstr>
      <vt:lpstr>БЛИЦ-ОПРОС (проверка):</vt:lpstr>
      <vt:lpstr>Практические задачи по выбору:</vt:lpstr>
      <vt:lpstr>Дополнительная задача</vt:lpstr>
      <vt:lpstr>Задача № 1.</vt:lpstr>
      <vt:lpstr>Задача № 2.</vt:lpstr>
      <vt:lpstr>Применение логарифма:</vt:lpstr>
      <vt:lpstr>ИТОГИ:</vt:lpstr>
      <vt:lpstr>Задания «Занимательного квадрата»</vt:lpstr>
      <vt:lpstr>«Занимательный квадрат»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на внимание</dc:title>
  <cp:lastModifiedBy>Admin</cp:lastModifiedBy>
  <cp:revision>55</cp:revision>
  <dcterms:modified xsi:type="dcterms:W3CDTF">2013-03-20T16:32:41Z</dcterms:modified>
</cp:coreProperties>
</file>