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8"/>
  </p:notesMasterIdLst>
  <p:sldIdLst>
    <p:sldId id="258" r:id="rId2"/>
    <p:sldId id="331" r:id="rId3"/>
    <p:sldId id="259" r:id="rId4"/>
    <p:sldId id="256" r:id="rId5"/>
    <p:sldId id="260" r:id="rId6"/>
    <p:sldId id="280" r:id="rId7"/>
    <p:sldId id="328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329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  <p:sldId id="316" r:id="rId44"/>
    <p:sldId id="317" r:id="rId45"/>
    <p:sldId id="279" r:id="rId46"/>
    <p:sldId id="330" r:id="rId4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3300"/>
    <a:srgbClr val="FF0000"/>
    <a:srgbClr val="990000"/>
    <a:srgbClr val="800000"/>
    <a:srgbClr val="FF9933"/>
    <a:srgbClr val="00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050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1548FC-C5D4-4816-B680-8ADEED46C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522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22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90F30-F299-467F-8F85-EDB928F54C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CB71B-613F-4C48-B5C7-9FC4A2789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AA1E3-2C36-4BF7-A121-BEBA88CC53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6C0AD-651D-4906-86FA-8EC1CCFE3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41ED5-CEFB-46F6-9D5E-9B3E8474E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0ADC-BF5A-4E55-82DD-739829CFD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DCE76-7DEA-4D31-915E-B0DEB649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D02CF-40E5-4557-A423-790B83025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1191D-977B-4296-8582-1B2D26FF1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8D6AF-C1B3-45CE-BDA6-AF0681DB5C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6D17-600B-447D-9486-5B2296DA46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0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0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0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0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1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1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1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1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  <p:sp>
          <p:nvSpPr>
            <p:cNvPr id="5122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ru-RU"/>
            </a:p>
          </p:txBody>
        </p:sp>
      </p:grpSp>
      <p:sp>
        <p:nvSpPr>
          <p:cNvPr id="512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9272509-93AA-4EB9-A28C-F5C77588B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irov.ru/journal/week-theme-art-originalnyie-ukrasheniya-dlya-valenok.html" TargetMode="External"/><Relationship Id="rId2" Type="http://schemas.openxmlformats.org/officeDocument/2006/relationships/hyperlink" Target="http://avrilka12345.blog.tut.by/page/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pynet.ru/blog/22771.html" TargetMode="External"/><Relationship Id="rId4" Type="http://schemas.openxmlformats.org/officeDocument/2006/relationships/hyperlink" Target="http://rusnack-yulia.narod.r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 sz="quarter"/>
          </p:nvPr>
        </p:nvSpPr>
        <p:spPr>
          <a:xfrm>
            <a:off x="685800" y="785794"/>
            <a:ext cx="7772400" cy="3000396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</a:rPr>
              <a:t>Интегрированный урок математики во 2 классе по теме: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«Сложение и вычитание в пределах 100. Подготовка к умножению</a:t>
            </a:r>
            <a:r>
              <a:rPr lang="ru-RU" sz="3200" dirty="0" smtClean="0">
                <a:solidFill>
                  <a:srgbClr val="FF0000"/>
                </a:solidFill>
              </a:rPr>
              <a:t>.»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В </a:t>
            </a:r>
            <a:r>
              <a:rPr lang="ru-RU" sz="3200" dirty="0" smtClean="0">
                <a:solidFill>
                  <a:srgbClr val="FF0000"/>
                </a:solidFill>
              </a:rPr>
              <a:t>гости к валяльщику.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Подготовила учитель начальных классов МОУ «</a:t>
            </a:r>
            <a:r>
              <a:rPr lang="ru-RU" dirty="0" err="1" smtClean="0">
                <a:solidFill>
                  <a:srgbClr val="FFC000"/>
                </a:solidFill>
              </a:rPr>
              <a:t>Микулинская</a:t>
            </a:r>
            <a:r>
              <a:rPr lang="ru-RU" dirty="0" smtClean="0">
                <a:solidFill>
                  <a:srgbClr val="FFC000"/>
                </a:solidFill>
              </a:rPr>
              <a:t> гимназия» Лотошинского района Московской области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Хомина Галина Петровна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883975" cy="341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357562"/>
            <a:ext cx="5500726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 bwMode="auto">
          <a:xfrm>
            <a:off x="214313" y="214313"/>
            <a:ext cx="8429625" cy="6286500"/>
          </a:xfrm>
          <a:prstGeom prst="snip2DiagRect">
            <a:avLst/>
          </a:prstGeom>
          <a:solidFill>
            <a:srgbClr val="00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3600" u="sng" dirty="0"/>
              <a:t> </a:t>
            </a:r>
            <a:r>
              <a:rPr lang="ru-RU" sz="3600" dirty="0"/>
              <a:t>72            </a:t>
            </a:r>
            <a:r>
              <a:rPr lang="ru-RU" sz="3600" u="sng" dirty="0"/>
              <a:t> </a:t>
            </a:r>
            <a:r>
              <a:rPr lang="ru-RU" sz="3600" dirty="0"/>
              <a:t>92           </a:t>
            </a:r>
            <a:r>
              <a:rPr lang="ru-RU" sz="2000" dirty="0"/>
              <a:t>+</a:t>
            </a:r>
            <a:r>
              <a:rPr lang="ru-RU" sz="3600" dirty="0"/>
              <a:t> **</a:t>
            </a:r>
          </a:p>
          <a:p>
            <a:pPr eaLnBrk="0" hangingPunct="0">
              <a:defRPr/>
            </a:pPr>
            <a:r>
              <a:rPr lang="ru-RU" sz="3600" dirty="0"/>
              <a:t> </a:t>
            </a:r>
            <a:r>
              <a:rPr lang="ru-RU" sz="3600" u="sng" dirty="0"/>
              <a:t>*7</a:t>
            </a:r>
            <a:r>
              <a:rPr lang="ru-RU" sz="3600" dirty="0"/>
              <a:t>              </a:t>
            </a:r>
            <a:r>
              <a:rPr lang="ru-RU" sz="3600" u="sng" dirty="0"/>
              <a:t>*4</a:t>
            </a:r>
            <a:r>
              <a:rPr lang="ru-RU" sz="3600" dirty="0"/>
              <a:t>             </a:t>
            </a:r>
            <a:r>
              <a:rPr lang="ru-RU" sz="3600" u="sng" dirty="0"/>
              <a:t>25</a:t>
            </a:r>
          </a:p>
          <a:p>
            <a:pPr eaLnBrk="0" hangingPunct="0">
              <a:defRPr/>
            </a:pPr>
            <a:r>
              <a:rPr lang="ru-RU" sz="3600" dirty="0"/>
              <a:t> 89             58             87</a:t>
            </a:r>
          </a:p>
          <a:p>
            <a:pPr eaLnBrk="0" hangingPunct="0">
              <a:defRPr/>
            </a:pPr>
            <a:endParaRPr lang="ru-RU" sz="3600" dirty="0"/>
          </a:p>
          <a:p>
            <a:pPr eaLnBrk="0" hangingPunct="0">
              <a:defRPr/>
            </a:pPr>
            <a:r>
              <a:rPr lang="ru-RU" sz="3600" dirty="0"/>
              <a:t>       </a:t>
            </a:r>
            <a:r>
              <a:rPr lang="ru-RU" sz="3600" u="sng" dirty="0"/>
              <a:t> </a:t>
            </a:r>
            <a:r>
              <a:rPr lang="ru-RU" sz="3600" dirty="0"/>
              <a:t>79               </a:t>
            </a:r>
            <a:r>
              <a:rPr lang="ru-RU" sz="2000" dirty="0"/>
              <a:t>+</a:t>
            </a:r>
            <a:r>
              <a:rPr lang="ru-RU" sz="3600" dirty="0"/>
              <a:t>*4</a:t>
            </a:r>
          </a:p>
          <a:p>
            <a:pPr eaLnBrk="0" hangingPunct="0">
              <a:defRPr/>
            </a:pPr>
            <a:r>
              <a:rPr lang="ru-RU" sz="3600" dirty="0"/>
              <a:t>        </a:t>
            </a:r>
            <a:r>
              <a:rPr lang="ru-RU" sz="3600" u="sng" dirty="0"/>
              <a:t>* *</a:t>
            </a:r>
            <a:r>
              <a:rPr lang="ru-RU" sz="3600" dirty="0"/>
              <a:t>                </a:t>
            </a:r>
            <a:r>
              <a:rPr lang="ru-RU" sz="3600" u="sng" dirty="0"/>
              <a:t>2*</a:t>
            </a:r>
          </a:p>
          <a:p>
            <a:pPr eaLnBrk="0" hangingPunct="0">
              <a:defRPr/>
            </a:pPr>
            <a:r>
              <a:rPr lang="ru-RU" sz="3600" dirty="0"/>
              <a:t>        11                * 0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56436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4641851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357562"/>
            <a:ext cx="500062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95843" cy="345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286124"/>
            <a:ext cx="4695828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с двумя вырезанными соседними углами 3"/>
          <p:cNvSpPr/>
          <p:nvPr/>
        </p:nvSpPr>
        <p:spPr bwMode="auto">
          <a:xfrm>
            <a:off x="214313" y="142875"/>
            <a:ext cx="8643937" cy="6715125"/>
          </a:xfrm>
          <a:prstGeom prst="snip2SameRect">
            <a:avLst/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3200" b="1" dirty="0">
                <a:solidFill>
                  <a:schemeClr val="bg2"/>
                </a:solidFill>
              </a:rPr>
              <a:t>             5   3=                      20  </a:t>
            </a:r>
            <a:r>
              <a:rPr lang="ru-RU" b="1" dirty="0">
                <a:solidFill>
                  <a:schemeClr val="bg2"/>
                </a:solidFill>
              </a:rPr>
              <a:t> </a:t>
            </a:r>
            <a:r>
              <a:rPr lang="ru-RU" sz="3200" b="1" dirty="0">
                <a:solidFill>
                  <a:schemeClr val="bg2"/>
                </a:solidFill>
              </a:rPr>
              <a:t>3=</a:t>
            </a:r>
          </a:p>
          <a:p>
            <a:pPr eaLnBrk="0" hangingPunct="0">
              <a:defRPr/>
            </a:pPr>
            <a:endParaRPr lang="ru-RU" sz="3200" b="1" dirty="0">
              <a:solidFill>
                <a:schemeClr val="bg2"/>
              </a:solidFill>
            </a:endParaRPr>
          </a:p>
          <a:p>
            <a:pPr eaLnBrk="0" hangingPunct="0">
              <a:defRPr/>
            </a:pPr>
            <a:r>
              <a:rPr lang="ru-RU" sz="3200" b="1" dirty="0">
                <a:solidFill>
                  <a:schemeClr val="bg2"/>
                </a:solidFill>
              </a:rPr>
              <a:t>             8   2=                      30   3=</a:t>
            </a:r>
          </a:p>
          <a:p>
            <a:pPr eaLnBrk="0" hangingPunct="0">
              <a:defRPr/>
            </a:pPr>
            <a:endParaRPr lang="ru-RU" sz="3200" b="1" dirty="0">
              <a:solidFill>
                <a:schemeClr val="bg2"/>
              </a:solidFill>
            </a:endParaRPr>
          </a:p>
          <a:p>
            <a:pPr eaLnBrk="0" hangingPunct="0">
              <a:defRPr/>
            </a:pPr>
            <a:r>
              <a:rPr lang="ru-RU" sz="3200" b="1" dirty="0">
                <a:solidFill>
                  <a:schemeClr val="bg2"/>
                </a:solidFill>
              </a:rPr>
              <a:t>             9   2=                      41   2=</a:t>
            </a:r>
          </a:p>
          <a:p>
            <a:pPr eaLnBrk="0" hangingPunct="0">
              <a:defRPr/>
            </a:pPr>
            <a:endParaRPr lang="ru-RU" sz="3200" b="1" dirty="0">
              <a:solidFill>
                <a:schemeClr val="bg2"/>
              </a:solidFill>
            </a:endParaRPr>
          </a:p>
          <a:p>
            <a:pPr eaLnBrk="0" hangingPunct="0">
              <a:defRPr/>
            </a:pPr>
            <a:r>
              <a:rPr lang="ru-RU" sz="3200" b="1" dirty="0">
                <a:solidFill>
                  <a:schemeClr val="bg2"/>
                </a:solidFill>
              </a:rPr>
              <a:t>             11   4=                    15   2=</a:t>
            </a:r>
          </a:p>
        </p:txBody>
      </p:sp>
      <p:sp>
        <p:nvSpPr>
          <p:cNvPr id="19461" name="Блок-схема: узел 4"/>
          <p:cNvSpPr>
            <a:spLocks noChangeArrowheads="1"/>
          </p:cNvSpPr>
          <p:nvPr/>
        </p:nvSpPr>
        <p:spPr bwMode="auto">
          <a:xfrm>
            <a:off x="2643188" y="928688"/>
            <a:ext cx="142875" cy="142875"/>
          </a:xfrm>
          <a:prstGeom prst="flowChartConnector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solidFill>
                <a:schemeClr val="bg2"/>
              </a:solidFill>
            </a:endParaRPr>
          </a:p>
        </p:txBody>
      </p:sp>
      <p:sp>
        <p:nvSpPr>
          <p:cNvPr id="19462" name="Блок-схема: узел 6"/>
          <p:cNvSpPr>
            <a:spLocks noChangeArrowheads="1"/>
          </p:cNvSpPr>
          <p:nvPr/>
        </p:nvSpPr>
        <p:spPr bwMode="auto">
          <a:xfrm>
            <a:off x="6357938" y="3857625"/>
            <a:ext cx="142875" cy="142875"/>
          </a:xfrm>
          <a:prstGeom prst="flowChartConnector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solidFill>
                <a:schemeClr val="bg2"/>
              </a:solidFill>
            </a:endParaRPr>
          </a:p>
        </p:txBody>
      </p:sp>
      <p:sp>
        <p:nvSpPr>
          <p:cNvPr id="19463" name="Блок-схема: узел 7"/>
          <p:cNvSpPr>
            <a:spLocks noChangeArrowheads="1"/>
          </p:cNvSpPr>
          <p:nvPr/>
        </p:nvSpPr>
        <p:spPr bwMode="auto">
          <a:xfrm>
            <a:off x="6357938" y="2857500"/>
            <a:ext cx="142875" cy="142875"/>
          </a:xfrm>
          <a:prstGeom prst="flowChartConnector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solidFill>
                <a:schemeClr val="bg2"/>
              </a:solidFill>
            </a:endParaRPr>
          </a:p>
        </p:txBody>
      </p:sp>
      <p:sp>
        <p:nvSpPr>
          <p:cNvPr id="19464" name="Блок-схема: узел 8"/>
          <p:cNvSpPr>
            <a:spLocks noChangeArrowheads="1"/>
          </p:cNvSpPr>
          <p:nvPr/>
        </p:nvSpPr>
        <p:spPr bwMode="auto">
          <a:xfrm>
            <a:off x="6357938" y="1857375"/>
            <a:ext cx="142875" cy="142875"/>
          </a:xfrm>
          <a:prstGeom prst="flowChartConnector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solidFill>
                <a:schemeClr val="bg2"/>
              </a:solidFill>
            </a:endParaRPr>
          </a:p>
        </p:txBody>
      </p:sp>
      <p:sp>
        <p:nvSpPr>
          <p:cNvPr id="19465" name="Блок-схема: узел 9"/>
          <p:cNvSpPr>
            <a:spLocks noChangeArrowheads="1"/>
          </p:cNvSpPr>
          <p:nvPr/>
        </p:nvSpPr>
        <p:spPr bwMode="auto">
          <a:xfrm>
            <a:off x="6357938" y="928688"/>
            <a:ext cx="142875" cy="142875"/>
          </a:xfrm>
          <a:prstGeom prst="flowChartConnector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solidFill>
                <a:schemeClr val="bg2"/>
              </a:solidFill>
            </a:endParaRPr>
          </a:p>
        </p:txBody>
      </p:sp>
      <p:sp>
        <p:nvSpPr>
          <p:cNvPr id="19466" name="Блок-схема: узел 10"/>
          <p:cNvSpPr>
            <a:spLocks noChangeArrowheads="1"/>
          </p:cNvSpPr>
          <p:nvPr/>
        </p:nvSpPr>
        <p:spPr bwMode="auto">
          <a:xfrm>
            <a:off x="2857500" y="3857625"/>
            <a:ext cx="142875" cy="142875"/>
          </a:xfrm>
          <a:prstGeom prst="flowChartConnector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solidFill>
                <a:schemeClr val="bg2"/>
              </a:solidFill>
            </a:endParaRPr>
          </a:p>
        </p:txBody>
      </p:sp>
      <p:sp>
        <p:nvSpPr>
          <p:cNvPr id="19467" name="Блок-схема: узел 11"/>
          <p:cNvSpPr>
            <a:spLocks noChangeArrowheads="1"/>
          </p:cNvSpPr>
          <p:nvPr/>
        </p:nvSpPr>
        <p:spPr bwMode="auto">
          <a:xfrm>
            <a:off x="2643188" y="2857500"/>
            <a:ext cx="142875" cy="142875"/>
          </a:xfrm>
          <a:prstGeom prst="flowChartConnector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solidFill>
                <a:schemeClr val="bg2"/>
              </a:solidFill>
            </a:endParaRPr>
          </a:p>
        </p:txBody>
      </p:sp>
      <p:sp>
        <p:nvSpPr>
          <p:cNvPr id="19468" name="Блок-схема: узел 12"/>
          <p:cNvSpPr>
            <a:spLocks noChangeArrowheads="1"/>
          </p:cNvSpPr>
          <p:nvPr/>
        </p:nvSpPr>
        <p:spPr bwMode="auto">
          <a:xfrm>
            <a:off x="2643188" y="1928813"/>
            <a:ext cx="142875" cy="142875"/>
          </a:xfrm>
          <a:prstGeom prst="flowChartConnector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757242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2355835" cy="249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57166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429000"/>
            <a:ext cx="2381256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571480"/>
            <a:ext cx="264320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4286256"/>
            <a:ext cx="280988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6000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28628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44815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578647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42852"/>
            <a:ext cx="3748118" cy="36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50059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6576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628654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85728"/>
            <a:ext cx="5286412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4070348" cy="528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928670"/>
            <a:ext cx="4286248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7149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786214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42968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800105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2570150" cy="1927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428736"/>
            <a:ext cx="242889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7166"/>
            <a:ext cx="285752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256"/>
            <a:ext cx="250033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714752"/>
            <a:ext cx="321471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1963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857364"/>
            <a:ext cx="4000528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5722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Блок-схема: задержка 3"/>
          <p:cNvSpPr>
            <a:spLocks noChangeArrowheads="1"/>
          </p:cNvSpPr>
          <p:nvPr/>
        </p:nvSpPr>
        <p:spPr bwMode="auto">
          <a:xfrm>
            <a:off x="4357688" y="4071938"/>
            <a:ext cx="2000250" cy="1857375"/>
          </a:xfrm>
          <a:prstGeom prst="flowChartDelay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3795" name="Прямоугольник 4"/>
          <p:cNvSpPr>
            <a:spLocks noChangeArrowheads="1"/>
          </p:cNvSpPr>
          <p:nvPr/>
        </p:nvSpPr>
        <p:spPr bwMode="auto">
          <a:xfrm>
            <a:off x="2500313" y="4071938"/>
            <a:ext cx="1857375" cy="1857375"/>
          </a:xfrm>
          <a:prstGeom prst="rect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3796" name="Прямоугольный треугольник 5"/>
          <p:cNvSpPr>
            <a:spLocks noChangeArrowheads="1"/>
          </p:cNvSpPr>
          <p:nvPr/>
        </p:nvSpPr>
        <p:spPr bwMode="auto">
          <a:xfrm>
            <a:off x="2500313" y="2857500"/>
            <a:ext cx="2071687" cy="1200150"/>
          </a:xfrm>
          <a:prstGeom prst="rtTriangl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3797" name="Равнобедренный треугольник 6"/>
          <p:cNvSpPr>
            <a:spLocks noChangeArrowheads="1"/>
          </p:cNvSpPr>
          <p:nvPr/>
        </p:nvSpPr>
        <p:spPr bwMode="auto">
          <a:xfrm rot="7927167">
            <a:off x="3203576" y="2097087"/>
            <a:ext cx="938212" cy="2278063"/>
          </a:xfrm>
          <a:prstGeom prst="triangle">
            <a:avLst>
              <a:gd name="adj" fmla="val 50000"/>
            </a:avLst>
          </a:prstGeom>
          <a:solidFill>
            <a:srgbClr val="99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3798" name="Прямоугольный треугольник 7"/>
          <p:cNvSpPr>
            <a:spLocks noChangeArrowheads="1"/>
          </p:cNvSpPr>
          <p:nvPr/>
        </p:nvSpPr>
        <p:spPr bwMode="auto">
          <a:xfrm rot="5214062">
            <a:off x="2499519" y="1856581"/>
            <a:ext cx="914400" cy="915988"/>
          </a:xfrm>
          <a:prstGeom prst="rtTriangl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3799" name="Прямоугольный треугольник 8"/>
          <p:cNvSpPr>
            <a:spLocks noChangeArrowheads="1"/>
          </p:cNvSpPr>
          <p:nvPr/>
        </p:nvSpPr>
        <p:spPr bwMode="auto">
          <a:xfrm rot="10647745">
            <a:off x="3408363" y="1831975"/>
            <a:ext cx="1117600" cy="2292350"/>
          </a:xfrm>
          <a:prstGeom prst="rtTriangle">
            <a:avLst/>
          </a:prstGeom>
          <a:solidFill>
            <a:srgbClr val="CC33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33800" name="Прямоугольный треугольник 10"/>
          <p:cNvSpPr>
            <a:spLocks noChangeArrowheads="1"/>
          </p:cNvSpPr>
          <p:nvPr/>
        </p:nvSpPr>
        <p:spPr bwMode="auto">
          <a:xfrm rot="3228896">
            <a:off x="2798763" y="2755900"/>
            <a:ext cx="2189162" cy="274638"/>
          </a:xfrm>
          <a:prstGeom prst="rtTriangl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14290"/>
            <a:ext cx="36457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90180" y="1928802"/>
            <a:ext cx="4939537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85818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50099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4927603" cy="399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400049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14340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500174"/>
            <a:ext cx="385762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8680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3"/>
            <a:ext cx="4641851" cy="357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14290"/>
            <a:ext cx="407196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7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628654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35771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14356"/>
            <a:ext cx="442915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5009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70009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578647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7166"/>
            <a:ext cx="9144000" cy="6643734"/>
          </a:xfrm>
          <a:ln>
            <a:solidFill>
              <a:srgbClr val="FF00FF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До новых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встреч!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000900"/>
          </a:xfrm>
          <a:ln>
            <a:solidFill>
              <a:srgbClr val="FF00FF"/>
            </a:solidFill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eaLnBrk="1" hangingPunct="1">
              <a:defRPr/>
            </a:pPr>
            <a:r>
              <a:rPr lang="ru-RU" dirty="0" smtClean="0"/>
              <a:t>Используемые ресурсы:</a:t>
            </a:r>
          </a:p>
          <a:p>
            <a:pPr eaLnBrk="1" hangingPunct="1">
              <a:defRPr/>
            </a:pPr>
            <a:r>
              <a:rPr lang="ru-RU" dirty="0" smtClean="0"/>
              <a:t>1.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http://avrilka12345.blog.tut.by/page/2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2.</a:t>
            </a:r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blogs.privet.ru/community/Cultural_groups/91886474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3.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www.ikirov.ru/journal/week-theme-art-originalnyie-ukrasheniya-dlya-valenok.html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4.</a:t>
            </a:r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fashiony.ru/comments.php?page=1&amp;id_u=14647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5.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http://rusnack-yulia.narod.ru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6.</a:t>
            </a: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spynet.ru/blog/22771.html</a:t>
            </a: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И другие ресурсы интернета</a:t>
            </a:r>
            <a:endParaRPr lang="ru-RU" dirty="0" smtClean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500063" y="214313"/>
            <a:ext cx="7572375" cy="6643687"/>
          </a:xfrm>
          <a:prstGeom prst="round2Diag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6" name="Выноска с четырьмя стрелками 5"/>
          <p:cNvSpPr/>
          <p:nvPr/>
        </p:nvSpPr>
        <p:spPr bwMode="auto">
          <a:xfrm>
            <a:off x="2857500" y="5641975"/>
            <a:ext cx="1216025" cy="1216025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8" name="Выноска с четырьмя стрелками 7"/>
          <p:cNvSpPr/>
          <p:nvPr/>
        </p:nvSpPr>
        <p:spPr bwMode="auto">
          <a:xfrm>
            <a:off x="1643063" y="5641975"/>
            <a:ext cx="1216025" cy="1216025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9" name="Выноска с четырьмя стрелками 8"/>
          <p:cNvSpPr/>
          <p:nvPr/>
        </p:nvSpPr>
        <p:spPr bwMode="auto">
          <a:xfrm>
            <a:off x="571500" y="5641975"/>
            <a:ext cx="1216025" cy="1216025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0" name="Выноска с четырьмя стрелками 9"/>
          <p:cNvSpPr/>
          <p:nvPr/>
        </p:nvSpPr>
        <p:spPr bwMode="auto">
          <a:xfrm>
            <a:off x="1785938" y="357188"/>
            <a:ext cx="1216025" cy="1216025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1" name="Выноска с четырьмя стрелками 10"/>
          <p:cNvSpPr/>
          <p:nvPr/>
        </p:nvSpPr>
        <p:spPr bwMode="auto">
          <a:xfrm>
            <a:off x="6500813" y="357188"/>
            <a:ext cx="1216025" cy="1216025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2" name="Выноска с четырьмя стрелками 11"/>
          <p:cNvSpPr/>
          <p:nvPr/>
        </p:nvSpPr>
        <p:spPr bwMode="auto">
          <a:xfrm>
            <a:off x="5286375" y="357188"/>
            <a:ext cx="1216025" cy="1216025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3" name="Выноска с четырьмя стрелками 12"/>
          <p:cNvSpPr/>
          <p:nvPr/>
        </p:nvSpPr>
        <p:spPr bwMode="auto">
          <a:xfrm>
            <a:off x="4143375" y="357188"/>
            <a:ext cx="1216025" cy="1216025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4" name="Выноска с четырьмя стрелками 13"/>
          <p:cNvSpPr/>
          <p:nvPr/>
        </p:nvSpPr>
        <p:spPr bwMode="auto">
          <a:xfrm>
            <a:off x="2928938" y="357188"/>
            <a:ext cx="1216025" cy="1216025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5" name="Выноска с четырьмя стрелками 14"/>
          <p:cNvSpPr/>
          <p:nvPr/>
        </p:nvSpPr>
        <p:spPr bwMode="auto">
          <a:xfrm>
            <a:off x="5143500" y="5641975"/>
            <a:ext cx="1216025" cy="1216025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16" name="Выноска с четырьмя стрелками 15"/>
          <p:cNvSpPr/>
          <p:nvPr/>
        </p:nvSpPr>
        <p:spPr bwMode="auto">
          <a:xfrm>
            <a:off x="4000500" y="5641975"/>
            <a:ext cx="1216025" cy="1216025"/>
          </a:xfrm>
          <a:prstGeom prst="quad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428628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71480"/>
            <a:ext cx="521497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000250" y="714375"/>
            <a:ext cx="6486525" cy="972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/>
            <a:r>
              <a:rPr lang="ru-RU" sz="3200" dirty="0"/>
              <a:t>     </a:t>
            </a:r>
            <a:r>
              <a:rPr lang="ru-RU" sz="4000" dirty="0">
                <a:solidFill>
                  <a:srgbClr val="CCFF66"/>
                </a:solidFill>
              </a:rPr>
              <a:t>74                    42                     </a:t>
            </a:r>
          </a:p>
          <a:p>
            <a:pPr marL="342900" indent="-342900" eaLnBrk="0" hangingPunct="0"/>
            <a:r>
              <a:rPr lang="ru-RU" sz="4000" dirty="0">
                <a:solidFill>
                  <a:srgbClr val="CCFF66"/>
                </a:solidFill>
              </a:rPr>
              <a:t>               92</a:t>
            </a:r>
          </a:p>
          <a:p>
            <a:pPr marL="342900" indent="-342900" eaLnBrk="0" hangingPunct="0"/>
            <a:r>
              <a:rPr lang="ru-RU" sz="4000" dirty="0">
                <a:solidFill>
                  <a:srgbClr val="CCFF66"/>
                </a:solidFill>
              </a:rPr>
              <a:t>   14                 38</a:t>
            </a:r>
          </a:p>
          <a:p>
            <a:pPr marL="342900" indent="-342900" eaLnBrk="0" hangingPunct="0"/>
            <a:r>
              <a:rPr lang="ru-RU" sz="4000" dirty="0">
                <a:solidFill>
                  <a:srgbClr val="CCFF66"/>
                </a:solidFill>
              </a:rPr>
              <a:t>               84</a:t>
            </a:r>
          </a:p>
          <a:p>
            <a:pPr marL="342900" indent="-342900" eaLnBrk="0" hangingPunct="0"/>
            <a:r>
              <a:rPr lang="ru-RU" sz="4000" dirty="0">
                <a:solidFill>
                  <a:srgbClr val="CCFF66"/>
                </a:solidFill>
              </a:rPr>
              <a:t>      66              10</a:t>
            </a:r>
          </a:p>
          <a:p>
            <a:pPr marL="342900" indent="-342900" eaLnBrk="0" hangingPunct="0"/>
            <a:endParaRPr lang="ru-RU" sz="4000" dirty="0">
              <a:solidFill>
                <a:srgbClr val="CCFF66"/>
              </a:solidFill>
            </a:endParaRPr>
          </a:p>
          <a:p>
            <a:pPr marL="342900" indent="-342900" eaLnBrk="0" hangingPunct="0"/>
            <a:r>
              <a:rPr lang="ru-RU" sz="4000" dirty="0">
                <a:solidFill>
                  <a:srgbClr val="CCFF66"/>
                </a:solidFill>
              </a:rPr>
              <a:t>          56</a:t>
            </a:r>
          </a:p>
          <a:p>
            <a:pPr marL="342900" indent="-342900" eaLnBrk="0" hangingPunct="0"/>
            <a:r>
              <a:rPr lang="ru-RU" sz="4000" dirty="0">
                <a:solidFill>
                  <a:srgbClr val="CCFF66"/>
                </a:solidFill>
              </a:rPr>
              <a:t>                      101</a:t>
            </a:r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  <a:p>
            <a:pPr marL="342900" indent="-342900" eaLnBrk="0" hangingPunct="0"/>
            <a:endParaRPr lang="ru-RU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71474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000108"/>
            <a:ext cx="500066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Скругленная соединительная линия 5"/>
          <p:cNvCxnSpPr/>
          <p:nvPr/>
        </p:nvCxnSpPr>
        <p:spPr bwMode="auto">
          <a:xfrm>
            <a:off x="285750" y="928688"/>
            <a:ext cx="4643438" cy="142875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Полилиния 12"/>
          <p:cNvSpPr/>
          <p:nvPr/>
        </p:nvSpPr>
        <p:spPr bwMode="auto">
          <a:xfrm>
            <a:off x="4929188" y="1143000"/>
            <a:ext cx="4341812" cy="1285875"/>
          </a:xfrm>
          <a:custGeom>
            <a:avLst/>
            <a:gdLst>
              <a:gd name="connsiteX0" fmla="*/ 0 w 4336473"/>
              <a:gd name="connsiteY0" fmla="*/ 1220739 h 1339272"/>
              <a:gd name="connsiteX1" fmla="*/ 1533236 w 4336473"/>
              <a:gd name="connsiteY1" fmla="*/ 1174557 h 1339272"/>
              <a:gd name="connsiteX2" fmla="*/ 1782618 w 4336473"/>
              <a:gd name="connsiteY2" fmla="*/ 232448 h 1339272"/>
              <a:gd name="connsiteX3" fmla="*/ 4008582 w 4336473"/>
              <a:gd name="connsiteY3" fmla="*/ 29248 h 1339272"/>
              <a:gd name="connsiteX4" fmla="*/ 3749964 w 4336473"/>
              <a:gd name="connsiteY4" fmla="*/ 56957 h 133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6473" h="1339272">
                <a:moveTo>
                  <a:pt x="0" y="1220739"/>
                </a:moveTo>
                <a:cubicBezTo>
                  <a:pt x="618066" y="1280005"/>
                  <a:pt x="1236133" y="1339272"/>
                  <a:pt x="1533236" y="1174557"/>
                </a:cubicBezTo>
                <a:cubicBezTo>
                  <a:pt x="1830339" y="1009842"/>
                  <a:pt x="1370060" y="423333"/>
                  <a:pt x="1782618" y="232448"/>
                </a:cubicBezTo>
                <a:cubicBezTo>
                  <a:pt x="2195176" y="41563"/>
                  <a:pt x="3680691" y="58496"/>
                  <a:pt x="4008582" y="29248"/>
                </a:cubicBezTo>
                <a:cubicBezTo>
                  <a:pt x="4336473" y="0"/>
                  <a:pt x="4043218" y="28478"/>
                  <a:pt x="3749964" y="56957"/>
                </a:cubicBezTo>
              </a:path>
            </a:pathLst>
          </a:custGeom>
          <a:solidFill>
            <a:schemeClr val="accent5">
              <a:lumMod val="75000"/>
            </a:schemeClr>
          </a:solidFill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ru-RU"/>
          </a:p>
        </p:txBody>
      </p:sp>
      <p:sp>
        <p:nvSpPr>
          <p:cNvPr id="9220" name="TextBox 16"/>
          <p:cNvSpPr txBox="1">
            <a:spLocks noChangeArrowheads="1"/>
          </p:cNvSpPr>
          <p:nvPr/>
        </p:nvSpPr>
        <p:spPr bwMode="auto">
          <a:xfrm>
            <a:off x="4286250" y="857250"/>
            <a:ext cx="104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600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9221" name="Овал 17"/>
          <p:cNvSpPr>
            <a:spLocks noChangeArrowheads="1"/>
          </p:cNvSpPr>
          <p:nvPr/>
        </p:nvSpPr>
        <p:spPr bwMode="auto">
          <a:xfrm>
            <a:off x="5000625" y="5643563"/>
            <a:ext cx="714375" cy="7143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9222" name="Овал 18"/>
          <p:cNvSpPr>
            <a:spLocks noChangeArrowheads="1"/>
          </p:cNvSpPr>
          <p:nvPr/>
        </p:nvSpPr>
        <p:spPr bwMode="auto">
          <a:xfrm>
            <a:off x="2286000" y="4286250"/>
            <a:ext cx="642938" cy="7000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b="1">
                <a:solidFill>
                  <a:schemeClr val="bg2"/>
                </a:solidFill>
              </a:rPr>
              <a:t>11</a:t>
            </a:r>
          </a:p>
        </p:txBody>
      </p:sp>
      <p:sp>
        <p:nvSpPr>
          <p:cNvPr id="9223" name="Овал 19"/>
          <p:cNvSpPr>
            <a:spLocks noChangeArrowheads="1"/>
          </p:cNvSpPr>
          <p:nvPr/>
        </p:nvSpPr>
        <p:spPr bwMode="auto">
          <a:xfrm>
            <a:off x="7072313" y="4929188"/>
            <a:ext cx="785812" cy="78581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 b="1">
                <a:solidFill>
                  <a:schemeClr val="bg2"/>
                </a:solidFill>
              </a:rPr>
              <a:t>16</a:t>
            </a:r>
          </a:p>
        </p:txBody>
      </p:sp>
      <p:sp>
        <p:nvSpPr>
          <p:cNvPr id="9224" name="Овал 20"/>
          <p:cNvSpPr>
            <a:spLocks noChangeArrowheads="1"/>
          </p:cNvSpPr>
          <p:nvPr/>
        </p:nvSpPr>
        <p:spPr bwMode="auto">
          <a:xfrm>
            <a:off x="928688" y="5429250"/>
            <a:ext cx="785812" cy="77152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>
                <a:solidFill>
                  <a:schemeClr val="bg2"/>
                </a:solidFill>
              </a:rPr>
              <a:t>9</a:t>
            </a:r>
          </a:p>
        </p:txBody>
      </p:sp>
      <p:sp>
        <p:nvSpPr>
          <p:cNvPr id="9225" name="Овал 21"/>
          <p:cNvSpPr>
            <a:spLocks noChangeArrowheads="1"/>
          </p:cNvSpPr>
          <p:nvPr/>
        </p:nvSpPr>
        <p:spPr bwMode="auto">
          <a:xfrm>
            <a:off x="5857875" y="4500563"/>
            <a:ext cx="642938" cy="62865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b="1">
                <a:solidFill>
                  <a:schemeClr val="bg2"/>
                </a:solidFill>
              </a:rPr>
              <a:t>15</a:t>
            </a:r>
          </a:p>
        </p:txBody>
      </p:sp>
      <p:sp>
        <p:nvSpPr>
          <p:cNvPr id="9226" name="Овал 22"/>
          <p:cNvSpPr>
            <a:spLocks noChangeArrowheads="1"/>
          </p:cNvSpPr>
          <p:nvPr/>
        </p:nvSpPr>
        <p:spPr bwMode="auto">
          <a:xfrm>
            <a:off x="2286000" y="5715000"/>
            <a:ext cx="714375" cy="7143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9227" name="Овал 23"/>
          <p:cNvSpPr>
            <a:spLocks noChangeArrowheads="1"/>
          </p:cNvSpPr>
          <p:nvPr/>
        </p:nvSpPr>
        <p:spPr bwMode="auto">
          <a:xfrm>
            <a:off x="3571875" y="5500688"/>
            <a:ext cx="714375" cy="785812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 b="1">
                <a:solidFill>
                  <a:schemeClr val="bg2"/>
                </a:solidFill>
              </a:rPr>
              <a:t>12</a:t>
            </a:r>
          </a:p>
        </p:txBody>
      </p:sp>
      <p:sp>
        <p:nvSpPr>
          <p:cNvPr id="9228" name="Овал 24"/>
          <p:cNvSpPr>
            <a:spLocks noChangeArrowheads="1"/>
          </p:cNvSpPr>
          <p:nvPr/>
        </p:nvSpPr>
        <p:spPr bwMode="auto">
          <a:xfrm>
            <a:off x="2857500" y="2714625"/>
            <a:ext cx="785813" cy="7143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9229" name="Овал 25"/>
          <p:cNvSpPr>
            <a:spLocks noChangeArrowheads="1"/>
          </p:cNvSpPr>
          <p:nvPr/>
        </p:nvSpPr>
        <p:spPr bwMode="auto">
          <a:xfrm>
            <a:off x="6286500" y="5500688"/>
            <a:ext cx="714375" cy="7143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 b="1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9230" name="Овал 26"/>
          <p:cNvSpPr>
            <a:spLocks noChangeArrowheads="1"/>
          </p:cNvSpPr>
          <p:nvPr/>
        </p:nvSpPr>
        <p:spPr bwMode="auto">
          <a:xfrm>
            <a:off x="5357813" y="3143250"/>
            <a:ext cx="771525" cy="700088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>
                <a:solidFill>
                  <a:schemeClr val="bg2"/>
                </a:solidFill>
              </a:rPr>
              <a:t>8</a:t>
            </a:r>
          </a:p>
        </p:txBody>
      </p:sp>
      <p:sp>
        <p:nvSpPr>
          <p:cNvPr id="9231" name="Овал 27"/>
          <p:cNvSpPr>
            <a:spLocks noChangeArrowheads="1"/>
          </p:cNvSpPr>
          <p:nvPr/>
        </p:nvSpPr>
        <p:spPr bwMode="auto">
          <a:xfrm>
            <a:off x="3357563" y="4071938"/>
            <a:ext cx="714375" cy="7143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000" b="1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9232" name="Овал 28"/>
          <p:cNvSpPr>
            <a:spLocks noChangeArrowheads="1"/>
          </p:cNvSpPr>
          <p:nvPr/>
        </p:nvSpPr>
        <p:spPr bwMode="auto">
          <a:xfrm>
            <a:off x="4286250" y="2714625"/>
            <a:ext cx="714375" cy="7143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9233" name="Овал 29"/>
          <p:cNvSpPr>
            <a:spLocks noChangeArrowheads="1"/>
          </p:cNvSpPr>
          <p:nvPr/>
        </p:nvSpPr>
        <p:spPr bwMode="auto">
          <a:xfrm>
            <a:off x="4714875" y="4071938"/>
            <a:ext cx="714375" cy="714375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ru-RU" sz="2400" b="1">
                <a:solidFill>
                  <a:schemeClr val="bg2"/>
                </a:solidFill>
              </a:rPr>
              <a:t>6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155</Words>
  <Application>Microsoft Office PowerPoint</Application>
  <PresentationFormat>Экран (4:3)</PresentationFormat>
  <Paragraphs>65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Клен</vt:lpstr>
      <vt:lpstr>Интегрированный урок математики во 2 классе по теме: «Сложение и вычитание в пределах 100. Подготовка к умножению.»   В гости к валяльщику.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</vt:vector>
  </TitlesOfParts>
  <Company>ЦИТ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в 1 классе по теме «Предлог»                                 по программе « Классическая начальная школа»</dc:title>
  <dc:creator>С18</dc:creator>
  <cp:lastModifiedBy>Галина</cp:lastModifiedBy>
  <cp:revision>48</cp:revision>
  <dcterms:created xsi:type="dcterms:W3CDTF">2008-03-26T08:16:30Z</dcterms:created>
  <dcterms:modified xsi:type="dcterms:W3CDTF">2013-02-13T18:45:04Z</dcterms:modified>
</cp:coreProperties>
</file>