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1" r:id="rId4"/>
    <p:sldId id="262" r:id="rId5"/>
    <p:sldId id="280" r:id="rId6"/>
    <p:sldId id="264" r:id="rId7"/>
    <p:sldId id="281" r:id="rId8"/>
    <p:sldId id="279" r:id="rId9"/>
    <p:sldId id="265" r:id="rId10"/>
    <p:sldId id="266" r:id="rId11"/>
    <p:sldId id="272" r:id="rId12"/>
    <p:sldId id="274" r:id="rId13"/>
    <p:sldId id="267" r:id="rId14"/>
    <p:sldId id="275" r:id="rId15"/>
    <p:sldId id="268" r:id="rId16"/>
    <p:sldId id="276" r:id="rId17"/>
    <p:sldId id="26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5" autoAdjust="0"/>
    <p:restoredTop sz="94773" autoAdjust="0"/>
  </p:normalViewPr>
  <p:slideViewPr>
    <p:cSldViewPr>
      <p:cViewPr varScale="1">
        <p:scale>
          <a:sx n="49" d="100"/>
          <a:sy n="49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5272-402E-4864-ADB5-9837B1DC0A6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6B8A-BEA5-4A21-ABF4-961234EA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социально-адаптированной личности обучающихся через организацию самоуправления»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Организация самоуправления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в начальной школе.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(из опыта работы)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МОУ СОШ № 4             Иванова Ф.В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28794" y="357166"/>
            <a:ext cx="5400000" cy="540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 образования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Рудная Лиза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Стрелков Андрей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Масленников Денис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Ершова Каролина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214290"/>
            <a:ext cx="79296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проверяет санитарно – гигиенические навыки детей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собирает интересную  информацию о здоровье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оформляет сообщения и стенгазеты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64318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бж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3906" r="32812" b="1042"/>
          <a:stretch>
            <a:fillRect/>
          </a:stretch>
        </p:blipFill>
        <p:spPr>
          <a:xfrm rot="5400000">
            <a:off x="4862132" y="2319630"/>
            <a:ext cx="3744000" cy="4391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санит 2.jpg"/>
          <p:cNvPicPr>
            <a:picLocks noChangeAspect="1"/>
          </p:cNvPicPr>
          <p:nvPr/>
        </p:nvPicPr>
        <p:blipFill>
          <a:blip r:embed="rId3" cstate="print"/>
          <a:srcRect t="4166"/>
          <a:stretch>
            <a:fillRect/>
          </a:stretch>
        </p:blipFill>
        <p:spPr>
          <a:xfrm>
            <a:off x="857224" y="2714620"/>
            <a:ext cx="2916000" cy="372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«Министерство охраны природы»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различные исследования по заданию учителя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заботится о цветах класса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находит интересные материалы о природе и оформляет их  в виде стенгазет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уч с2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5572132" y="2786058"/>
            <a:ext cx="288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Иг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928934"/>
            <a:ext cx="2952000" cy="3672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«Министерство образования»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помощь в учебной работе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участвует в подготовке и проведении предметных недель и учебных встреч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оформляет занимательные задания  по предметам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абота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83" b="21875"/>
          <a:stretch>
            <a:fillRect/>
          </a:stretch>
        </p:blipFill>
        <p:spPr>
          <a:xfrm>
            <a:off x="285720" y="3071810"/>
            <a:ext cx="3816000" cy="3390569"/>
          </a:xfrm>
          <a:prstGeom prst="rect">
            <a:avLst/>
          </a:prstGeom>
        </p:spPr>
      </p:pic>
      <p:pic>
        <p:nvPicPr>
          <p:cNvPr id="4" name="Рисунок 3" descr="Уч с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5357818" y="2643182"/>
            <a:ext cx="3024000" cy="40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«Министерство культуры»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 участие в подготовке праздников,  утренников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игры на переменах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оформляет стенгазеты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паррорю\Рабочий стол\1 класс\наши фото 1Б\Репка сказка.jpg"/>
          <p:cNvPicPr>
            <a:picLocks noChangeAspect="1" noChangeArrowheads="1"/>
          </p:cNvPicPr>
          <p:nvPr/>
        </p:nvPicPr>
        <p:blipFill>
          <a:blip r:embed="rId2" cstate="print"/>
          <a:srcRect t="13903" b="15316"/>
          <a:stretch>
            <a:fillRect/>
          </a:stretch>
        </p:blipFill>
        <p:spPr bwMode="auto">
          <a:xfrm>
            <a:off x="285720" y="2571744"/>
            <a:ext cx="4239000" cy="4000528"/>
          </a:xfrm>
          <a:prstGeom prst="rect">
            <a:avLst/>
          </a:prstGeom>
          <a:noFill/>
        </p:spPr>
      </p:pic>
      <p:pic>
        <p:nvPicPr>
          <p:cNvPr id="5" name="Рисунок 4" descr="Работ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643182"/>
            <a:ext cx="3527161" cy="41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«Министерство физкультуры и спорта»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  игры на переменах, во время экскурсий на природу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уроках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следит за соблюдением правил безопасности на переменах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готовит интересные сообщения  о  спорте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абота 2.jpg"/>
          <p:cNvPicPr>
            <a:picLocks noChangeAspect="1"/>
          </p:cNvPicPr>
          <p:nvPr/>
        </p:nvPicPr>
        <p:blipFill>
          <a:blip r:embed="rId2" cstate="print"/>
          <a:srcRect l="614" t="7291" b="7291"/>
          <a:stretch>
            <a:fillRect/>
          </a:stretch>
        </p:blipFill>
        <p:spPr>
          <a:xfrm>
            <a:off x="500034" y="3500438"/>
            <a:ext cx="3032180" cy="3168000"/>
          </a:xfrm>
          <a:prstGeom prst="rect">
            <a:avLst/>
          </a:prstGeom>
        </p:spPr>
      </p:pic>
      <p:pic>
        <p:nvPicPr>
          <p:cNvPr id="6" name="Picture 2" descr="C:\Documents and Settings\паррорю\Рабочий стол\1 класс\наши фото 1Б\Фото лля утр\Фото021.jpg"/>
          <p:cNvPicPr>
            <a:picLocks noChangeAspect="1" noChangeArrowheads="1"/>
          </p:cNvPicPr>
          <p:nvPr/>
        </p:nvPicPr>
        <p:blipFill>
          <a:blip r:embed="rId3" cstate="print"/>
          <a:srcRect l="1960" t="14699" r="10000"/>
          <a:stretch>
            <a:fillRect/>
          </a:stretch>
        </p:blipFill>
        <p:spPr bwMode="auto">
          <a:xfrm>
            <a:off x="5643570" y="3429000"/>
            <a:ext cx="2376000" cy="3069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1439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«Министерство труда»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следят за сохранностью и чистотой школьной мебели, учебников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координирует работу дежурных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готовит сообщения о профессиях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5720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91440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91440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91440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труд с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5286380" y="2571744"/>
            <a:ext cx="2970000" cy="3960000"/>
          </a:xfrm>
          <a:prstGeom prst="rect">
            <a:avLst/>
          </a:prstGeom>
        </p:spPr>
      </p:pic>
      <p:pic>
        <p:nvPicPr>
          <p:cNvPr id="15" name="Рисунок 14" descr="Работа 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1721" t="20833" r="34692"/>
          <a:stretch>
            <a:fillRect/>
          </a:stretch>
        </p:blipFill>
        <p:spPr>
          <a:xfrm>
            <a:off x="857224" y="2786058"/>
            <a:ext cx="2592000" cy="364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71488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каждое «министерство» отчитывается о своей работе один раз в неделю  или 1 раз в 2 недели.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составов «министерств» и «главного министра» проводится каждую четверть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7154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«Главный министр»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оординирует работу всех «министерств»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помогает по мере необходимости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принимает отчеты о выполнении поручений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59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857488" y="2071678"/>
            <a:ext cx="2581069" cy="26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885828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Главные задачи классного руководителя начальных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привить желание принимать активное участие в жизни класса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дать возможность почувствовать свою значимость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личности, формированию положительных  качеств характера, «росту»,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движению вперед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 самоуправлению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321468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697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обучению классному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самоуправлению ведется в форме игры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система классного самоуправления рассчитана на 4 года обучения в начальной школе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3143249"/>
            <a:ext cx="74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класс– знакомство  с поручениями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(задания)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071943"/>
            <a:ext cx="91667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2 классе –  работа в парах и группах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(временные поручения)</a:t>
            </a:r>
          </a:p>
          <a:p>
            <a:pPr>
              <a:buFont typeface="Wingdings" pitchFamily="2" charset="2"/>
              <a:buChar char="Ø"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572008"/>
            <a:ext cx="73581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  и  4 классах -  работа командами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(постоянные поручения)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3505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171448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выборность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643182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равноправие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357562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buFont typeface="Wingdings" pitchFamily="2" charset="2"/>
              <a:buChar char="Ø"/>
            </a:pP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обновляемост</a:t>
            </a:r>
            <a:r>
              <a:rPr lang="ru-RU" sz="4000" b="1" dirty="0" err="1" smtClean="0">
                <a:solidFill>
                  <a:srgbClr val="002060"/>
                </a:solidFill>
              </a:rPr>
              <a:t>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25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преемственность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71435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0"/>
            <a:ext cx="724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 поручений: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4929198"/>
            <a:ext cx="317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массовость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840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1.Придумать название «страны»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2.Выбрать необходимые направления: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(«министерства»)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3.Выяснить способности и интересы каждого (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«житель» имеет свою профессию – поручение, занимает посты «министерств»)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4.Определить  правила жизни в «стране»</a:t>
            </a:r>
          </a:p>
          <a:p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0"/>
            <a:ext cx="4246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Этапы игры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571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классе были предложены такие названия: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«Звёздная страна»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«Северная страна»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Страна Почемучек»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«Страна Всезнаек»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Страна Отличников»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«Солнечная страна»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85794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классном собрании выбираем «главного министра»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затем определяем круг необходимых «министерств»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формируем состав «министерств»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обязанности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каждое «министерство» выбирает руководителя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чего начать?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5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ученик класса может быть выбран «главным министром»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 выдвигают свою кандидатуру или кандидатуру другого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 желающие стать «главным министром», рассказывают о себе, о своих возможностях, успехах, занятиях во внеурочное время, интересах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после этого дети выбирают одного 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042" y="285728"/>
            <a:ext cx="5807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Выборы «главного министра»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35824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дружбы (кто с кем дружит)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места жительства</a:t>
            </a: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(одна улица, один дом)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интересов (кто чем увлекается)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характера деятельности (кто хочет выполнять одинаковое поручение)</a:t>
            </a: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 способностей, проявленных во время выполнения  временных поручений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9072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stCxn id="1026" idx="0"/>
          </p:cNvCxnSpPr>
          <p:nvPr/>
        </p:nvCxnSpPr>
        <p:spPr>
          <a:xfrm rot="16200000" flipV="1">
            <a:off x="4021868" y="2050306"/>
            <a:ext cx="1285884" cy="4274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57356" y="2285992"/>
            <a:ext cx="6215106" cy="76944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Солнечная страна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28662" y="3643314"/>
            <a:ext cx="1476000" cy="1476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Министерство культуры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i?id=66407627&amp;tov=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786182" y="2714620"/>
            <a:ext cx="1800000" cy="180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85786" y="1714488"/>
            <a:ext cx="1476000" cy="1476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Министерство </a:t>
            </a:r>
            <a:r>
              <a:rPr lang="ru-RU" dirty="0" err="1" smtClean="0">
                <a:solidFill>
                  <a:srgbClr val="FF0000"/>
                </a:solidFill>
              </a:rPr>
              <a:t>здравохранения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4876" y="5072074"/>
            <a:ext cx="1476000" cy="1476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Министерство труда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86578" y="4000504"/>
            <a:ext cx="1476000" cy="1476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Министерство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00298" y="4929198"/>
            <a:ext cx="1476000" cy="1476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Министерство охраны природы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0"/>
            <a:ext cx="1476000" cy="1476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Главный министр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15206" y="1857364"/>
            <a:ext cx="1476000" cy="1476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Министерство </a:t>
            </a:r>
            <a:r>
              <a:rPr lang="ru-RU" dirty="0" err="1" smtClean="0">
                <a:solidFill>
                  <a:srgbClr val="FF0000"/>
                </a:solidFill>
              </a:rPr>
              <a:t>фикзультуры</a:t>
            </a:r>
            <a:r>
              <a:rPr lang="ru-RU" dirty="0" smtClean="0">
                <a:solidFill>
                  <a:srgbClr val="FF0000"/>
                </a:solidFill>
              </a:rPr>
              <a:t> и спорта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endCxn id="10" idx="2"/>
          </p:cNvCxnSpPr>
          <p:nvPr/>
        </p:nvCxnSpPr>
        <p:spPr>
          <a:xfrm flipV="1">
            <a:off x="5429256" y="2595364"/>
            <a:ext cx="1785950" cy="6907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29256" y="4000504"/>
            <a:ext cx="1571636" cy="64294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2000232" y="2714620"/>
            <a:ext cx="2071702" cy="57150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26" idx="3"/>
          </p:cNvCxnSpPr>
          <p:nvPr/>
        </p:nvCxnSpPr>
        <p:spPr>
          <a:xfrm rot="5400000">
            <a:off x="3185984" y="4351148"/>
            <a:ext cx="963934" cy="76367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26" idx="4"/>
            <a:endCxn id="6" idx="1"/>
          </p:cNvCxnSpPr>
          <p:nvPr/>
        </p:nvCxnSpPr>
        <p:spPr>
          <a:xfrm rot="16200000" flipH="1">
            <a:off x="4421802" y="4778999"/>
            <a:ext cx="773609" cy="2448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285984" y="3786190"/>
            <a:ext cx="1571636" cy="2857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C:\Program Files\Microsoft Office\MEDIA\CAGCAT10\j0293828.wmf"/>
          <p:cNvPicPr/>
          <p:nvPr/>
        </p:nvPicPr>
        <p:blipFill>
          <a:blip r:embed="rId3" cstate="print"/>
          <a:srcRect b="38776"/>
          <a:stretch>
            <a:fillRect/>
          </a:stretch>
        </p:blipFill>
        <p:spPr bwMode="auto">
          <a:xfrm>
            <a:off x="571472" y="285728"/>
            <a:ext cx="1752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Program Files\Microsoft Office\MEDIA\CAGCAT10\j0293828.wmf"/>
          <p:cNvPicPr/>
          <p:nvPr/>
        </p:nvPicPr>
        <p:blipFill>
          <a:blip r:embed="rId3" cstate="print"/>
          <a:srcRect b="38776"/>
          <a:stretch>
            <a:fillRect/>
          </a:stretch>
        </p:blipFill>
        <p:spPr bwMode="auto">
          <a:xfrm>
            <a:off x="7000892" y="285728"/>
            <a:ext cx="1752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Program Files\Microsoft Office\MEDIA\CAGCAT10\j0293828.wmf"/>
          <p:cNvPicPr/>
          <p:nvPr/>
        </p:nvPicPr>
        <p:blipFill>
          <a:blip r:embed="rId3" cstate="print"/>
          <a:srcRect b="38776"/>
          <a:stretch>
            <a:fillRect/>
          </a:stretch>
        </p:blipFill>
        <p:spPr bwMode="auto">
          <a:xfrm>
            <a:off x="1928794" y="0"/>
            <a:ext cx="1752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Program Files\Microsoft Office\MEDIA\CAGCAT10\j0293828.wmf"/>
          <p:cNvPicPr/>
          <p:nvPr/>
        </p:nvPicPr>
        <p:blipFill>
          <a:blip r:embed="rId3" cstate="print"/>
          <a:srcRect b="38776"/>
          <a:stretch>
            <a:fillRect/>
          </a:stretch>
        </p:blipFill>
        <p:spPr bwMode="auto">
          <a:xfrm>
            <a:off x="5715008" y="0"/>
            <a:ext cx="1752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03780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15229">
            <a:off x="60689" y="5403255"/>
            <a:ext cx="1408430" cy="1276350"/>
          </a:xfrm>
          <a:prstGeom prst="rect">
            <a:avLst/>
          </a:prstGeom>
          <a:noFill/>
        </p:spPr>
      </p:pic>
      <p:pic>
        <p:nvPicPr>
          <p:cNvPr id="29" name="Рисунок 28" descr="03780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37039">
            <a:off x="7635588" y="5569670"/>
            <a:ext cx="140843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591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Фаина</cp:lastModifiedBy>
  <cp:revision>58</cp:revision>
  <dcterms:created xsi:type="dcterms:W3CDTF">2011-02-09T16:21:01Z</dcterms:created>
  <dcterms:modified xsi:type="dcterms:W3CDTF">2014-05-06T18:08:53Z</dcterms:modified>
</cp:coreProperties>
</file>