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FE5A8A-38BA-41E1-9A66-8DCFB84A13FD}"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FCEF94-A23D-4D6A-AB50-858508AD0C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E5A8A-38BA-41E1-9A66-8DCFB84A13FD}" type="datetimeFigureOut">
              <a:rPr lang="ru-RU" smtClean="0"/>
              <a:pPr/>
              <a:t>04.05.2012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CEF94-A23D-4D6A-AB50-858508AD0C8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224135"/>
          </a:xfrm>
        </p:spPr>
        <p:txBody>
          <a:bodyPr>
            <a:noAutofit/>
          </a:bodyPr>
          <a:lstStyle/>
          <a:p>
            <a:r>
              <a:rPr lang="ru-RU" sz="8000" dirty="0" smtClean="0"/>
              <a:t>Германия</a:t>
            </a:r>
            <a:endParaRPr lang="ru-RU" sz="8000" dirty="0"/>
          </a:p>
        </p:txBody>
      </p:sp>
      <p:sp>
        <p:nvSpPr>
          <p:cNvPr id="3" name="Подзаголовок 2"/>
          <p:cNvSpPr>
            <a:spLocks noGrp="1"/>
          </p:cNvSpPr>
          <p:nvPr>
            <p:ph type="subTitle" idx="1"/>
          </p:nvPr>
        </p:nvSpPr>
        <p:spPr/>
        <p:txBody>
          <a:bodyPr>
            <a:normAutofit fontScale="55000" lnSpcReduction="20000"/>
          </a:bodyPr>
          <a:lstStyle/>
          <a:p>
            <a:r>
              <a:rPr lang="ru-RU" dirty="0">
                <a:solidFill>
                  <a:schemeClr val="tx1"/>
                </a:solidFill>
              </a:rPr>
              <a:t>Основано	3 октября 1990 года</a:t>
            </a:r>
          </a:p>
          <a:p>
            <a:r>
              <a:rPr lang="ru-RU" dirty="0">
                <a:solidFill>
                  <a:schemeClr val="tx1"/>
                </a:solidFill>
              </a:rPr>
              <a:t>Официальный язык	немецкий</a:t>
            </a:r>
          </a:p>
          <a:p>
            <a:r>
              <a:rPr lang="ru-RU" dirty="0">
                <a:solidFill>
                  <a:schemeClr val="tx1"/>
                </a:solidFill>
              </a:rPr>
              <a:t>Столица	Берлин</a:t>
            </a:r>
          </a:p>
          <a:p>
            <a:r>
              <a:rPr lang="ru-RU" dirty="0">
                <a:solidFill>
                  <a:schemeClr val="tx1"/>
                </a:solidFill>
              </a:rPr>
              <a:t>Крупнейшие города	Берлин, Гамбург, Мюнхен, Кёльн</a:t>
            </a:r>
          </a:p>
          <a:p>
            <a:r>
              <a:rPr lang="ru-RU" dirty="0">
                <a:solidFill>
                  <a:schemeClr val="tx1"/>
                </a:solidFill>
              </a:rPr>
              <a:t>Форма правления	Федеративная парламентская республика</a:t>
            </a:r>
          </a:p>
          <a:p>
            <a:r>
              <a:rPr lang="ru-RU" dirty="0"/>
              <a:t> </a:t>
            </a:r>
          </a:p>
          <a:p>
            <a:endParaRPr lang="ru-RU" dirty="0"/>
          </a:p>
        </p:txBody>
      </p:sp>
      <p:pic>
        <p:nvPicPr>
          <p:cNvPr id="4" name="Рисунок 3"/>
          <p:cNvPicPr/>
          <p:nvPr/>
        </p:nvPicPr>
        <p:blipFill>
          <a:blip r:embed="rId2" cstate="print"/>
          <a:srcRect/>
          <a:stretch>
            <a:fillRect/>
          </a:stretch>
        </p:blipFill>
        <p:spPr bwMode="auto">
          <a:xfrm>
            <a:off x="971601" y="1844825"/>
            <a:ext cx="1584175" cy="93610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6084168" y="1628801"/>
            <a:ext cx="1584176"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Музей </a:t>
            </a:r>
            <a:r>
              <a:rPr lang="ru-RU" dirty="0" err="1" smtClean="0"/>
              <a:t>Пергамон</a:t>
            </a:r>
            <a:endParaRPr lang="ru-RU" dirty="0"/>
          </a:p>
        </p:txBody>
      </p:sp>
      <p:sp>
        <p:nvSpPr>
          <p:cNvPr id="4" name="Текст 3"/>
          <p:cNvSpPr>
            <a:spLocks noGrp="1"/>
          </p:cNvSpPr>
          <p:nvPr>
            <p:ph type="body" sz="half" idx="2"/>
          </p:nvPr>
        </p:nvSpPr>
        <p:spPr/>
        <p:txBody>
          <a:bodyPr/>
          <a:lstStyle/>
          <a:p>
            <a:r>
              <a:rPr lang="ru-RU" dirty="0"/>
              <a:t>Р</a:t>
            </a:r>
            <a:r>
              <a:rPr lang="ru-RU" dirty="0" smtClean="0"/>
              <a:t>асположен на Острове Музеев в Берлине. Он был спроектирован архитекторами Альфредом </a:t>
            </a:r>
            <a:r>
              <a:rPr lang="ru-RU" dirty="0" err="1" smtClean="0"/>
              <a:t>Месселем</a:t>
            </a:r>
            <a:r>
              <a:rPr lang="ru-RU" dirty="0" smtClean="0"/>
              <a:t> и Людвигом </a:t>
            </a:r>
            <a:r>
              <a:rPr lang="ru-RU" dirty="0" err="1" smtClean="0"/>
              <a:t>Хофманом</a:t>
            </a:r>
            <a:r>
              <a:rPr lang="ru-RU" dirty="0" smtClean="0"/>
              <a:t> и построен в 1910 - 1930 гг. В нем хранятся реконструированные монументальные сооружения в натуральную величину, такие как Алтарь </a:t>
            </a:r>
            <a:r>
              <a:rPr lang="ru-RU" dirty="0" err="1" smtClean="0"/>
              <a:t>Пергамон</a:t>
            </a:r>
            <a:r>
              <a:rPr lang="ru-RU" dirty="0" smtClean="0"/>
              <a:t> (величественное сооружение, посвященное богу Зевсу и построенное во II веке до н.э. ), Рыночные ворота из </a:t>
            </a:r>
            <a:r>
              <a:rPr lang="ru-RU" dirty="0" err="1" smtClean="0"/>
              <a:t>Милетуса</a:t>
            </a:r>
            <a:r>
              <a:rPr lang="ru-RU" dirty="0" smtClean="0"/>
              <a:t>, Ворота </a:t>
            </a:r>
            <a:r>
              <a:rPr lang="ru-RU" dirty="0" err="1" smtClean="0"/>
              <a:t>Иштар</a:t>
            </a:r>
            <a:r>
              <a:rPr lang="ru-RU" dirty="0" smtClean="0"/>
              <a:t> ( 580 г до н.э.) состоящие из частей, привезенных с мест археологических раскопок. Музей подразделен на античную коллекцию, музей Среднего Востока и Музей исламского искусства. Ежегодно его посещают около </a:t>
            </a:r>
          </a:p>
          <a:p>
            <a:r>
              <a:rPr lang="ru-RU" dirty="0" smtClean="0"/>
              <a:t>850 000 человек.</a:t>
            </a:r>
            <a:endParaRPr lang="ru-RU"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707904" y="1124744"/>
            <a:ext cx="4824536"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Средневековые замки</a:t>
            </a:r>
            <a:endParaRPr lang="ru-RU"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539552" y="1844824"/>
            <a:ext cx="3528392" cy="2970857"/>
          </a:xfrm>
          <a:prstGeom prst="rect">
            <a:avLst/>
          </a:prstGeom>
          <a:noFill/>
          <a:ln w="9525">
            <a:noFill/>
            <a:miter lim="800000"/>
            <a:headEnd/>
            <a:tailEnd/>
          </a:ln>
        </p:spPr>
      </p:pic>
      <p:sp>
        <p:nvSpPr>
          <p:cNvPr id="6" name="Прямоугольник 5"/>
          <p:cNvSpPr/>
          <p:nvPr/>
        </p:nvSpPr>
        <p:spPr>
          <a:xfrm>
            <a:off x="0" y="4941168"/>
            <a:ext cx="4572000" cy="646331"/>
          </a:xfrm>
          <a:prstGeom prst="rect">
            <a:avLst/>
          </a:prstGeom>
        </p:spPr>
        <p:txBody>
          <a:bodyPr>
            <a:spAutoFit/>
          </a:bodyPr>
          <a:lstStyle/>
          <a:p>
            <a:endParaRPr lang="ru-RU" dirty="0" smtClean="0"/>
          </a:p>
          <a:p>
            <a:r>
              <a:rPr lang="ru-RU" dirty="0" smtClean="0"/>
              <a:t>                            Замок </a:t>
            </a:r>
            <a:r>
              <a:rPr lang="ru-RU" dirty="0" err="1" smtClean="0"/>
              <a:t>Бург</a:t>
            </a:r>
            <a:r>
              <a:rPr lang="ru-RU" dirty="0" smtClean="0"/>
              <a:t> </a:t>
            </a:r>
            <a:r>
              <a:rPr lang="ru-RU" dirty="0" err="1" smtClean="0"/>
              <a:t>Эльц</a:t>
            </a:r>
            <a:r>
              <a:rPr lang="ru-RU" dirty="0" smtClean="0"/>
              <a:t> </a:t>
            </a:r>
            <a:endParaRPr lang="ru-RU" dirty="0"/>
          </a:p>
        </p:txBody>
      </p:sp>
      <p:sp>
        <p:nvSpPr>
          <p:cNvPr id="7" name="Прямоугольник 6"/>
          <p:cNvSpPr/>
          <p:nvPr/>
        </p:nvSpPr>
        <p:spPr>
          <a:xfrm>
            <a:off x="3203848" y="5229200"/>
            <a:ext cx="1512168" cy="369332"/>
          </a:xfrm>
          <a:prstGeom prst="rect">
            <a:avLst/>
          </a:prstGeom>
        </p:spPr>
        <p:txBody>
          <a:bodyPr wrap="square">
            <a:spAutoFit/>
          </a:bodyPr>
          <a:lstStyle/>
          <a:p>
            <a:r>
              <a:rPr lang="en-US" dirty="0" smtClean="0"/>
              <a:t>XII-XVII </a:t>
            </a:r>
            <a:r>
              <a:rPr lang="ru-RU" dirty="0" smtClean="0"/>
              <a:t>в.в.</a:t>
            </a:r>
            <a:endParaRPr lang="ru-RU" dirty="0"/>
          </a:p>
        </p:txBody>
      </p:sp>
      <p:pic>
        <p:nvPicPr>
          <p:cNvPr id="10243" name="Picture 3"/>
          <p:cNvPicPr>
            <a:picLocks noGrp="1" noChangeAspect="1" noChangeArrowheads="1"/>
          </p:cNvPicPr>
          <p:nvPr>
            <p:ph sz="half" idx="2"/>
          </p:nvPr>
        </p:nvPicPr>
        <p:blipFill>
          <a:blip r:embed="rId3" cstate="print"/>
          <a:srcRect/>
          <a:stretch>
            <a:fillRect/>
          </a:stretch>
        </p:blipFill>
        <p:spPr bwMode="auto">
          <a:xfrm>
            <a:off x="5220072" y="2972594"/>
            <a:ext cx="3600399" cy="2832670"/>
          </a:xfrm>
          <a:prstGeom prst="rect">
            <a:avLst/>
          </a:prstGeom>
          <a:noFill/>
          <a:ln w="9525">
            <a:noFill/>
            <a:miter lim="800000"/>
            <a:headEnd/>
            <a:tailEnd/>
          </a:ln>
        </p:spPr>
      </p:pic>
      <p:sp>
        <p:nvSpPr>
          <p:cNvPr id="9" name="Прямоугольник 8"/>
          <p:cNvSpPr/>
          <p:nvPr/>
        </p:nvSpPr>
        <p:spPr>
          <a:xfrm>
            <a:off x="5292080" y="2420888"/>
            <a:ext cx="3024336" cy="369332"/>
          </a:xfrm>
          <a:prstGeom prst="rect">
            <a:avLst/>
          </a:prstGeom>
        </p:spPr>
        <p:txBody>
          <a:bodyPr wrap="square">
            <a:spAutoFit/>
          </a:bodyPr>
          <a:lstStyle/>
          <a:p>
            <a:r>
              <a:rPr lang="ru-RU" dirty="0" smtClean="0"/>
              <a:t>Замком </a:t>
            </a:r>
            <a:r>
              <a:rPr lang="ru-RU" dirty="0" err="1" smtClean="0"/>
              <a:t>Вартбург</a:t>
            </a:r>
            <a:r>
              <a:rPr lang="ru-RU" dirty="0" smtClean="0"/>
              <a:t>,  1067 г.</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Замки Германии</a:t>
            </a:r>
            <a:endParaRPr lang="ru-RU"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395536" y="2780928"/>
            <a:ext cx="3816424" cy="3096344"/>
          </a:xfrm>
          <a:prstGeom prst="rect">
            <a:avLst/>
          </a:prstGeom>
          <a:noFill/>
          <a:ln w="9525">
            <a:noFill/>
            <a:miter lim="800000"/>
            <a:headEnd/>
            <a:tailEnd/>
          </a:ln>
        </p:spPr>
      </p:pic>
      <p:sp>
        <p:nvSpPr>
          <p:cNvPr id="6" name="Прямоугольник 5"/>
          <p:cNvSpPr/>
          <p:nvPr/>
        </p:nvSpPr>
        <p:spPr>
          <a:xfrm>
            <a:off x="467544" y="2204864"/>
            <a:ext cx="3888432" cy="369332"/>
          </a:xfrm>
          <a:prstGeom prst="rect">
            <a:avLst/>
          </a:prstGeom>
        </p:spPr>
        <p:txBody>
          <a:bodyPr wrap="square">
            <a:spAutoFit/>
          </a:bodyPr>
          <a:lstStyle/>
          <a:p>
            <a:r>
              <a:rPr lang="ru-RU" dirty="0" smtClean="0"/>
              <a:t>Замок </a:t>
            </a:r>
            <a:r>
              <a:rPr lang="ru-RU" dirty="0" err="1" smtClean="0"/>
              <a:t>Нойшванштайн</a:t>
            </a:r>
            <a:r>
              <a:rPr lang="ru-RU" dirty="0" smtClean="0"/>
              <a:t> ,конец XIX века</a:t>
            </a:r>
            <a:endParaRPr lang="ru-RU" dirty="0"/>
          </a:p>
        </p:txBody>
      </p:sp>
      <p:pic>
        <p:nvPicPr>
          <p:cNvPr id="11267" name="Picture 3"/>
          <p:cNvPicPr>
            <a:picLocks noGrp="1" noChangeAspect="1" noChangeArrowheads="1"/>
          </p:cNvPicPr>
          <p:nvPr>
            <p:ph sz="half" idx="2"/>
          </p:nvPr>
        </p:nvPicPr>
        <p:blipFill>
          <a:blip r:embed="rId3" cstate="print"/>
          <a:srcRect/>
          <a:stretch>
            <a:fillRect/>
          </a:stretch>
        </p:blipFill>
        <p:spPr bwMode="auto">
          <a:xfrm>
            <a:off x="4932040" y="2780928"/>
            <a:ext cx="3960439" cy="3096344"/>
          </a:xfrm>
          <a:prstGeom prst="rect">
            <a:avLst/>
          </a:prstGeom>
          <a:noFill/>
          <a:ln w="9525">
            <a:noFill/>
            <a:miter lim="800000"/>
            <a:headEnd/>
            <a:tailEnd/>
          </a:ln>
        </p:spPr>
      </p:pic>
      <p:sp>
        <p:nvSpPr>
          <p:cNvPr id="8" name="Прямоугольник 7"/>
          <p:cNvSpPr/>
          <p:nvPr/>
        </p:nvSpPr>
        <p:spPr>
          <a:xfrm>
            <a:off x="5004048" y="2132856"/>
            <a:ext cx="3672408" cy="369332"/>
          </a:xfrm>
          <a:prstGeom prst="rect">
            <a:avLst/>
          </a:prstGeom>
        </p:spPr>
        <p:txBody>
          <a:bodyPr wrap="square">
            <a:spAutoFit/>
          </a:bodyPr>
          <a:lstStyle/>
          <a:p>
            <a:r>
              <a:rPr lang="ru-RU" dirty="0" smtClean="0"/>
              <a:t>Старый замок в </a:t>
            </a:r>
            <a:r>
              <a:rPr lang="ru-RU" dirty="0" err="1" smtClean="0"/>
              <a:t>Мерсбурге</a:t>
            </a:r>
            <a:r>
              <a:rPr lang="ru-RU" dirty="0" smtClean="0"/>
              <a:t>,  628 г.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Города Германии</a:t>
            </a:r>
            <a:endParaRPr lang="ru-RU"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395537" y="2492896"/>
            <a:ext cx="3960440" cy="3456384"/>
          </a:xfrm>
          <a:prstGeom prst="rect">
            <a:avLst/>
          </a:prstGeom>
          <a:noFill/>
          <a:ln w="9525">
            <a:noFill/>
            <a:miter lim="800000"/>
            <a:headEnd/>
            <a:tailEnd/>
          </a:ln>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5004048" y="1772817"/>
            <a:ext cx="3312368" cy="3676278"/>
          </a:xfrm>
          <a:prstGeom prst="rect">
            <a:avLst/>
          </a:prstGeom>
          <a:noFill/>
          <a:ln w="9525">
            <a:noFill/>
            <a:miter lim="800000"/>
            <a:headEnd/>
            <a:tailEnd/>
          </a:ln>
        </p:spPr>
      </p:pic>
      <p:sp>
        <p:nvSpPr>
          <p:cNvPr id="7" name="Прямоугольник 6"/>
          <p:cNvSpPr/>
          <p:nvPr/>
        </p:nvSpPr>
        <p:spPr>
          <a:xfrm>
            <a:off x="6228184" y="5460326"/>
            <a:ext cx="1440159" cy="369332"/>
          </a:xfrm>
          <a:prstGeom prst="rect">
            <a:avLst/>
          </a:prstGeom>
        </p:spPr>
        <p:txBody>
          <a:bodyPr wrap="square">
            <a:spAutoFit/>
          </a:bodyPr>
          <a:lstStyle/>
          <a:p>
            <a:r>
              <a:rPr lang="ru-RU" dirty="0" smtClean="0"/>
              <a:t>Мюнхен</a:t>
            </a:r>
            <a:endParaRPr lang="ru-RU" dirty="0"/>
          </a:p>
        </p:txBody>
      </p:sp>
      <p:sp>
        <p:nvSpPr>
          <p:cNvPr id="8" name="Прямоугольник 7"/>
          <p:cNvSpPr/>
          <p:nvPr/>
        </p:nvSpPr>
        <p:spPr>
          <a:xfrm>
            <a:off x="971599" y="2132856"/>
            <a:ext cx="3024337" cy="369332"/>
          </a:xfrm>
          <a:prstGeom prst="rect">
            <a:avLst/>
          </a:prstGeom>
        </p:spPr>
        <p:txBody>
          <a:bodyPr wrap="square">
            <a:spAutoFit/>
          </a:bodyPr>
          <a:lstStyle/>
          <a:p>
            <a:r>
              <a:rPr lang="ru-RU" dirty="0" smtClean="0"/>
              <a:t>Франкфурт-на-Майне</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Города Германии</a:t>
            </a:r>
            <a:endParaRPr lang="ru-RU"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539552" y="2636912"/>
            <a:ext cx="3744416" cy="3384376"/>
          </a:xfrm>
          <a:prstGeom prst="rect">
            <a:avLst/>
          </a:prstGeom>
          <a:noFill/>
          <a:ln w="9525">
            <a:noFill/>
            <a:miter lim="800000"/>
            <a:headEnd/>
            <a:tailEnd/>
          </a:ln>
        </p:spPr>
      </p:pic>
      <p:sp>
        <p:nvSpPr>
          <p:cNvPr id="6" name="Прямоугольник 5"/>
          <p:cNvSpPr/>
          <p:nvPr/>
        </p:nvSpPr>
        <p:spPr>
          <a:xfrm>
            <a:off x="1835696" y="2276872"/>
            <a:ext cx="1800200" cy="369332"/>
          </a:xfrm>
          <a:prstGeom prst="rect">
            <a:avLst/>
          </a:prstGeom>
        </p:spPr>
        <p:txBody>
          <a:bodyPr wrap="square">
            <a:spAutoFit/>
          </a:bodyPr>
          <a:lstStyle/>
          <a:p>
            <a:r>
              <a:rPr lang="ru-RU" dirty="0" smtClean="0"/>
              <a:t>Гамбург</a:t>
            </a:r>
            <a:endParaRPr lang="ru-RU" dirty="0"/>
          </a:p>
        </p:txBody>
      </p:sp>
      <p:pic>
        <p:nvPicPr>
          <p:cNvPr id="13315" name="Picture 3"/>
          <p:cNvPicPr>
            <a:picLocks noGrp="1" noChangeAspect="1" noChangeArrowheads="1"/>
          </p:cNvPicPr>
          <p:nvPr>
            <p:ph sz="half" idx="2"/>
          </p:nvPr>
        </p:nvPicPr>
        <p:blipFill>
          <a:blip r:embed="rId3" cstate="print"/>
          <a:srcRect/>
          <a:stretch>
            <a:fillRect/>
          </a:stretch>
        </p:blipFill>
        <p:spPr bwMode="auto">
          <a:xfrm>
            <a:off x="5004048" y="1628800"/>
            <a:ext cx="3744415" cy="3744416"/>
          </a:xfrm>
          <a:prstGeom prst="rect">
            <a:avLst/>
          </a:prstGeom>
          <a:noFill/>
          <a:ln w="9525">
            <a:noFill/>
            <a:miter lim="800000"/>
            <a:headEnd/>
            <a:tailEnd/>
          </a:ln>
        </p:spPr>
      </p:pic>
      <p:sp>
        <p:nvSpPr>
          <p:cNvPr id="8" name="Прямоугольник 7"/>
          <p:cNvSpPr/>
          <p:nvPr/>
        </p:nvSpPr>
        <p:spPr>
          <a:xfrm>
            <a:off x="6228184" y="5460326"/>
            <a:ext cx="2160240" cy="369332"/>
          </a:xfrm>
          <a:prstGeom prst="rect">
            <a:avLst/>
          </a:prstGeom>
        </p:spPr>
        <p:txBody>
          <a:bodyPr wrap="square">
            <a:spAutoFit/>
          </a:bodyPr>
          <a:lstStyle/>
          <a:p>
            <a:r>
              <a:rPr lang="ru-RU" dirty="0" smtClean="0"/>
              <a:t>Дрезден</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Города Германии</a:t>
            </a:r>
            <a:endParaRPr lang="ru-RU"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467544" y="2492896"/>
            <a:ext cx="3744416" cy="3384376"/>
          </a:xfrm>
          <a:prstGeom prst="rect">
            <a:avLst/>
          </a:prstGeom>
          <a:noFill/>
          <a:ln w="9525">
            <a:noFill/>
            <a:miter lim="800000"/>
            <a:headEnd/>
            <a:tailEnd/>
          </a:ln>
        </p:spPr>
      </p:pic>
      <p:sp>
        <p:nvSpPr>
          <p:cNvPr id="6" name="Прямоугольник 5"/>
          <p:cNvSpPr/>
          <p:nvPr/>
        </p:nvSpPr>
        <p:spPr>
          <a:xfrm>
            <a:off x="1619672" y="2060848"/>
            <a:ext cx="1584176" cy="369332"/>
          </a:xfrm>
          <a:prstGeom prst="rect">
            <a:avLst/>
          </a:prstGeom>
        </p:spPr>
        <p:txBody>
          <a:bodyPr wrap="square">
            <a:spAutoFit/>
          </a:bodyPr>
          <a:lstStyle/>
          <a:p>
            <a:r>
              <a:rPr lang="ru-RU" dirty="0" smtClean="0"/>
              <a:t>Кёльн</a:t>
            </a:r>
            <a:endParaRPr lang="ru-RU" dirty="0"/>
          </a:p>
        </p:txBody>
      </p:sp>
      <p:pic>
        <p:nvPicPr>
          <p:cNvPr id="14339" name="Picture 3"/>
          <p:cNvPicPr>
            <a:picLocks noGrp="1" noChangeAspect="1" noChangeArrowheads="1"/>
          </p:cNvPicPr>
          <p:nvPr>
            <p:ph sz="half" idx="2"/>
          </p:nvPr>
        </p:nvPicPr>
        <p:blipFill>
          <a:blip r:embed="rId3" cstate="print"/>
          <a:srcRect/>
          <a:stretch>
            <a:fillRect/>
          </a:stretch>
        </p:blipFill>
        <p:spPr bwMode="auto">
          <a:xfrm>
            <a:off x="4716016" y="1772816"/>
            <a:ext cx="4032448" cy="3384376"/>
          </a:xfrm>
          <a:prstGeom prst="rect">
            <a:avLst/>
          </a:prstGeom>
          <a:noFill/>
          <a:ln w="9525">
            <a:noFill/>
            <a:miter lim="800000"/>
            <a:headEnd/>
            <a:tailEnd/>
          </a:ln>
        </p:spPr>
      </p:pic>
      <p:sp>
        <p:nvSpPr>
          <p:cNvPr id="8" name="Прямоугольник 7"/>
          <p:cNvSpPr/>
          <p:nvPr/>
        </p:nvSpPr>
        <p:spPr>
          <a:xfrm>
            <a:off x="6444208" y="5460326"/>
            <a:ext cx="1296144" cy="369332"/>
          </a:xfrm>
          <a:prstGeom prst="rect">
            <a:avLst/>
          </a:prstGeom>
        </p:spPr>
        <p:txBody>
          <a:bodyPr wrap="square">
            <a:spAutoFit/>
          </a:bodyPr>
          <a:lstStyle/>
          <a:p>
            <a:r>
              <a:rPr lang="ru-RU" dirty="0" smtClean="0"/>
              <a:t>Лейпциг</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Топография Германии</a:t>
            </a:r>
            <a:br>
              <a:rPr lang="ru-RU" dirty="0" smtClean="0"/>
            </a:br>
            <a:endParaRPr lang="ru-RU" dirty="0"/>
          </a:p>
        </p:txBody>
      </p:sp>
      <p:sp>
        <p:nvSpPr>
          <p:cNvPr id="4" name="Текст 3"/>
          <p:cNvSpPr>
            <a:spLocks noGrp="1"/>
          </p:cNvSpPr>
          <p:nvPr>
            <p:ph type="body" sz="half" idx="2"/>
          </p:nvPr>
        </p:nvSpPr>
        <p:spPr/>
        <p:txBody>
          <a:bodyPr>
            <a:noAutofit/>
          </a:bodyPr>
          <a:lstStyle/>
          <a:p>
            <a:r>
              <a:rPr lang="ru-RU" dirty="0" smtClean="0"/>
              <a:t>Рельеф</a:t>
            </a:r>
            <a:endParaRPr lang="ru-RU" sz="1100" dirty="0" smtClean="0"/>
          </a:p>
          <a:p>
            <a:r>
              <a:rPr lang="ru-RU" sz="1100" dirty="0" smtClean="0"/>
              <a:t>Северная часть Германии представляет собой сформировавшуюся во время ледникового периода низменную равнину (</a:t>
            </a:r>
            <a:r>
              <a:rPr lang="ru-RU" sz="1100" dirty="0" err="1" smtClean="0"/>
              <a:t>Северо-Германская</a:t>
            </a:r>
            <a:r>
              <a:rPr lang="ru-RU" sz="1100" dirty="0" smtClean="0"/>
              <a:t> низменность, самая низкая точка — </a:t>
            </a:r>
            <a:r>
              <a:rPr lang="ru-RU" sz="1100" dirty="0" err="1" smtClean="0"/>
              <a:t>Нойендорф-Саксенбанде</a:t>
            </a:r>
            <a:r>
              <a:rPr lang="ru-RU" sz="1100" dirty="0" smtClean="0"/>
              <a:t> в </a:t>
            </a:r>
            <a:r>
              <a:rPr lang="ru-RU" sz="1100" dirty="0" err="1" smtClean="0"/>
              <a:t>Вильстермарше</a:t>
            </a:r>
            <a:r>
              <a:rPr lang="ru-RU" sz="1100" dirty="0" smtClean="0"/>
              <a:t>, 3,54 м ниже уровня моря). В центральной части страны к низменности с юга примыкают покрытые лесом предгорья, а южнее начинаются Альпы (самая высокая точка на территории Германии — гора </a:t>
            </a:r>
            <a:r>
              <a:rPr lang="ru-RU" sz="1100" dirty="0" err="1" smtClean="0"/>
              <a:t>Цугшпитце</a:t>
            </a:r>
            <a:r>
              <a:rPr lang="ru-RU" sz="1100" dirty="0" smtClean="0"/>
              <a:t>, 2 962 метров</a:t>
            </a:r>
            <a:r>
              <a:rPr lang="ru-RU" sz="1100" dirty="0" smtClean="0"/>
              <a:t>).</a:t>
            </a:r>
          </a:p>
          <a:p>
            <a:endParaRPr lang="ru-RU" sz="1100" dirty="0" smtClean="0"/>
          </a:p>
          <a:p>
            <a:r>
              <a:rPr lang="ru-RU" dirty="0" smtClean="0"/>
              <a:t>Реки и </a:t>
            </a:r>
            <a:r>
              <a:rPr lang="ru-RU" dirty="0" smtClean="0"/>
              <a:t>озёра</a:t>
            </a:r>
            <a:endParaRPr lang="ru-RU" sz="1100" dirty="0" smtClean="0"/>
          </a:p>
          <a:p>
            <a:r>
              <a:rPr lang="ru-RU" sz="1100" dirty="0" smtClean="0"/>
              <a:t>По территории Германии протекает большое количество рек, наиболее крупными из которых являются Рейн, Дунай, Эльба, Везер и Одер, реки соединены каналами, наиболее известный канал — </a:t>
            </a:r>
            <a:r>
              <a:rPr lang="ru-RU" sz="1100" dirty="0" err="1" smtClean="0"/>
              <a:t>Кильский</a:t>
            </a:r>
            <a:r>
              <a:rPr lang="ru-RU" sz="1100" dirty="0" smtClean="0"/>
              <a:t>, который соединяет Балтийское и Северное моря. </a:t>
            </a:r>
            <a:r>
              <a:rPr lang="ru-RU" sz="1100" dirty="0" err="1" smtClean="0"/>
              <a:t>Кильский</a:t>
            </a:r>
            <a:r>
              <a:rPr lang="ru-RU" sz="1100" dirty="0" smtClean="0"/>
              <a:t> канал начинается в </a:t>
            </a:r>
            <a:r>
              <a:rPr lang="ru-RU" sz="1100" dirty="0" err="1" smtClean="0"/>
              <a:t>Кильской</a:t>
            </a:r>
            <a:r>
              <a:rPr lang="ru-RU" sz="1100" dirty="0" smtClean="0"/>
              <a:t> бухте и оканчивается в устье реки Эльба. Самое крупное озеро в Германии — Боденское, площадь которого 540 кв. км, и глубина 250 метров</a:t>
            </a:r>
            <a:endParaRPr lang="ru-RU" sz="1100" dirty="0"/>
          </a:p>
        </p:txBody>
      </p:sp>
      <p:pic>
        <p:nvPicPr>
          <p:cNvPr id="5" name="Содержимое 4"/>
          <p:cNvPicPr>
            <a:picLocks noGrp="1"/>
          </p:cNvPicPr>
          <p:nvPr>
            <p:ph idx="1"/>
          </p:nvPr>
        </p:nvPicPr>
        <p:blipFill>
          <a:blip r:embed="rId2" cstate="print"/>
          <a:srcRect/>
          <a:stretch>
            <a:fillRect/>
          </a:stretch>
        </p:blipFill>
        <p:spPr bwMode="auto">
          <a:xfrm>
            <a:off x="4067944" y="692696"/>
            <a:ext cx="424847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Промышленность</a:t>
            </a:r>
            <a:r>
              <a:rPr lang="ru-RU" dirty="0" smtClean="0"/>
              <a:t/>
            </a:r>
            <a:br>
              <a:rPr lang="ru-RU" dirty="0" smtClean="0"/>
            </a:br>
            <a:r>
              <a:rPr lang="ru-RU" dirty="0" smtClean="0"/>
              <a:t>Сельское хозяйство</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p:txBody>
          <a:bodyPr>
            <a:normAutofit fontScale="32500" lnSpcReduction="20000"/>
          </a:bodyPr>
          <a:lstStyle/>
          <a:p>
            <a:r>
              <a:rPr lang="ru-RU" sz="4300" dirty="0" smtClean="0"/>
              <a:t>Франкфурт-на-Майне </a:t>
            </a:r>
            <a:r>
              <a:rPr lang="ru-RU" sz="4300" dirty="0" smtClean="0"/>
              <a:t>является одним из крупнейших транспортных и финансовых центров </a:t>
            </a:r>
            <a:r>
              <a:rPr lang="ru-RU" sz="4300" dirty="0" smtClean="0"/>
              <a:t>Европы</a:t>
            </a:r>
            <a:endParaRPr lang="ru-RU" sz="4300" dirty="0" smtClean="0"/>
          </a:p>
          <a:p>
            <a:r>
              <a:rPr lang="ru-RU" sz="4300" dirty="0" smtClean="0"/>
              <a:t>Германия индустриально развитая страна. Основными отраслями промышленности являются машиностроение, электротехническая, химическая, автомобильная и судостроение, каменноугольная</a:t>
            </a:r>
            <a:r>
              <a:rPr lang="ru-RU" sz="4300" dirty="0" smtClean="0"/>
              <a:t>.</a:t>
            </a:r>
            <a:endParaRPr lang="ru-RU" sz="4300" dirty="0" smtClean="0"/>
          </a:p>
          <a:p>
            <a:r>
              <a:rPr lang="ru-RU" sz="4300" dirty="0" smtClean="0"/>
              <a:t>Германия не обладает большими запасами каких-либо полезных ископаемых. Редкое исключение из этого правила, распространяющегося и на весь </a:t>
            </a:r>
            <a:r>
              <a:rPr lang="ru-RU" sz="4300" dirty="0" err="1" smtClean="0"/>
              <a:t>Центральноевропейский</a:t>
            </a:r>
            <a:r>
              <a:rPr lang="ru-RU" sz="4300" dirty="0" smtClean="0"/>
              <a:t> регион, — уголь, как каменный (Рурский бассейн), так и бурый. Поэтому её экономика сконцентрирована преимущественно на секторе промышленного производства и сфере услуг</a:t>
            </a:r>
            <a:r>
              <a:rPr lang="ru-RU" sz="4300" dirty="0" smtClean="0"/>
              <a:t>.</a:t>
            </a:r>
            <a:r>
              <a:rPr lang="ru-RU" sz="4300" dirty="0" smtClean="0"/>
              <a:t> </a:t>
            </a:r>
          </a:p>
          <a:p>
            <a:r>
              <a:rPr lang="ru-RU" sz="4300" dirty="0" smtClean="0"/>
              <a:t>Германия занимает далеко не последнее место по объёмам и качеству производимых в мире часов и часовых механизмов. Центром часовой промышленности Германии является небольшой городок </a:t>
            </a:r>
            <a:r>
              <a:rPr lang="ru-RU" sz="4300" dirty="0" err="1" smtClean="0"/>
              <a:t>Гласхютте</a:t>
            </a:r>
            <a:r>
              <a:rPr lang="ru-RU" sz="4300" dirty="0" smtClean="0"/>
              <a:t>. Здесь сконцентрирована большая часть фабрик, производящих наручные часы и механизмы к ним. Также важным звеном часовой промышленности являются производители интерьерных часов и механизмов к ним. </a:t>
            </a:r>
          </a:p>
          <a:p>
            <a:r>
              <a:rPr lang="ru-RU" sz="4300" dirty="0" smtClean="0"/>
              <a:t>В Германии развито производство детских игрушек, товаров и продуктов для моделирования. </a:t>
            </a:r>
          </a:p>
          <a:p>
            <a:r>
              <a:rPr lang="ru-RU" sz="4300" dirty="0" smtClean="0"/>
              <a:t>ФРГ </a:t>
            </a:r>
            <a:r>
              <a:rPr lang="ru-RU" sz="4300" dirty="0" smtClean="0"/>
              <a:t>обладает высокопроизводительным сельским хозяйством. Около 70 % товарной продукции сельского хозяйства дает животноводство, нуждам которого во многом подчинено растениеводство: площади под кормовыми культурами значительно больше, чем под продовольственными. Большое количество кормового зерна, особенно кукурузы, импортируется.</a:t>
            </a:r>
          </a:p>
          <a:p>
            <a:endParaRPr lang="ru-RU" dirty="0"/>
          </a:p>
        </p:txBody>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683568" y="1484784"/>
            <a:ext cx="2664296" cy="15841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9553" y="3140969"/>
            <a:ext cx="2808311" cy="144016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559" y="4725144"/>
            <a:ext cx="2808313" cy="13681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Бранденбургские ворота</a:t>
            </a:r>
            <a:endParaRPr lang="ru-RU" dirty="0"/>
          </a:p>
        </p:txBody>
      </p:sp>
      <p:sp>
        <p:nvSpPr>
          <p:cNvPr id="4" name="Текст 3"/>
          <p:cNvSpPr>
            <a:spLocks noGrp="1"/>
          </p:cNvSpPr>
          <p:nvPr>
            <p:ph type="body" sz="half" idx="2"/>
          </p:nvPr>
        </p:nvSpPr>
        <p:spPr/>
        <p:txBody>
          <a:bodyPr/>
          <a:lstStyle/>
          <a:p>
            <a:r>
              <a:rPr lang="ru-RU" dirty="0" smtClean="0"/>
              <a:t>это триумфальная арка, расположенная в самом центре Берлина, один из символов города. Они возвышаются на Парижской площади и являются напоминанием о том времени, когда в Берлин можно было въехать через них. Высота Бранденбургских ворот 26 м, длина – 65.5 и толщина 11 м. Бранденбургские ворота состоят из 12 греческих дорических колонн, по шесть с каждой стороны. Над воротами возвышается знаменитая и часто фотографируемая Квадрига работы Готфрида </a:t>
            </a:r>
            <a:r>
              <a:rPr lang="ru-RU" dirty="0" err="1" smtClean="0"/>
              <a:t>Шадова</a:t>
            </a:r>
            <a:r>
              <a:rPr lang="ru-RU" dirty="0" smtClean="0"/>
              <a:t>, построенная в 1793 г, на которой изображена статуя богини Мира, правящая колесницей, запряженной четырьмя конями.</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851920" y="1196752"/>
            <a:ext cx="489654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Дом-музей Гете</a:t>
            </a:r>
            <a:endParaRPr lang="ru-RU" dirty="0"/>
          </a:p>
        </p:txBody>
      </p:sp>
      <p:sp>
        <p:nvSpPr>
          <p:cNvPr id="4" name="Текст 3"/>
          <p:cNvSpPr>
            <a:spLocks noGrp="1"/>
          </p:cNvSpPr>
          <p:nvPr>
            <p:ph type="body" sz="half" idx="2"/>
          </p:nvPr>
        </p:nvSpPr>
        <p:spPr/>
        <p:txBody>
          <a:bodyPr/>
          <a:lstStyle/>
          <a:p>
            <a:r>
              <a:rPr lang="ru-RU" dirty="0" smtClean="0"/>
              <a:t>Дом, где родился Иоганн Вольфганг фон Гете (1749-1832), самый известный поэт Германии. Внутренняя обстановка была сохранена таким образом, что многие предметы мебели, убранство выглядит так же, как во времена Гете. Также здесь можно увидеть некоторые из оригинальных манускриптов поэта. Несмотря на то, что имя Гете часто ассоциируется с городом Веймар, где он прожил большую часть жизни, жители Франкфурта гордятся тем, что поэт родился именно здесь. Дом был разрушен во время бомбардировки в последний год Второй Мировой Войны, но затем его тщательно восстановили, уделяя внимание каждой детали.</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779912" y="836712"/>
            <a:ext cx="496855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Кёльнский Собор</a:t>
            </a:r>
            <a:endParaRPr lang="ru-RU" dirty="0"/>
          </a:p>
        </p:txBody>
      </p:sp>
      <p:sp>
        <p:nvSpPr>
          <p:cNvPr id="4" name="Текст 3"/>
          <p:cNvSpPr>
            <a:spLocks noGrp="1"/>
          </p:cNvSpPr>
          <p:nvPr>
            <p:ph type="body" sz="half" idx="2"/>
          </p:nvPr>
        </p:nvSpPr>
        <p:spPr/>
        <p:txBody>
          <a:bodyPr/>
          <a:lstStyle/>
          <a:p>
            <a:r>
              <a:rPr lang="ru-RU" dirty="0" smtClean="0"/>
              <a:t>Возведение Кельнского Собора (</a:t>
            </a:r>
            <a:r>
              <a:rPr lang="ru-RU" dirty="0" err="1" smtClean="0"/>
              <a:t>Cologne</a:t>
            </a:r>
            <a:r>
              <a:rPr lang="ru-RU" dirty="0" smtClean="0"/>
              <a:t> </a:t>
            </a:r>
            <a:r>
              <a:rPr lang="ru-RU" dirty="0" err="1" smtClean="0"/>
              <a:t>Cathedral</a:t>
            </a:r>
            <a:r>
              <a:rPr lang="ru-RU" dirty="0" smtClean="0"/>
              <a:t>) началось в 1248 году как место, где будут покоиться останки трех волхвов, привезенных в 1164 году архиепископом </a:t>
            </a:r>
            <a:r>
              <a:rPr lang="ru-RU" dirty="0" err="1" smtClean="0"/>
              <a:t>Райнальдом</a:t>
            </a:r>
            <a:r>
              <a:rPr lang="ru-RU" dirty="0" smtClean="0"/>
              <a:t> фон </a:t>
            </a:r>
            <a:r>
              <a:rPr lang="ru-RU" dirty="0" err="1" smtClean="0"/>
              <a:t>Дасселом</a:t>
            </a:r>
            <a:r>
              <a:rPr lang="ru-RU" dirty="0" smtClean="0"/>
              <a:t>, канцлером Фридриха Барбароссы. После постройки алтаря, южной башни и нефов с северной стороны (примерно в 1500), работы остановились и были возобновлены только в 1823 году. В 1880 году великая стройка была закончена, причём собор был возведён именно в том виде, в котором он первоначально задумывался, в отличие от многих других исторических «долгостроев», сочетающих черты нескольких эпох.</a:t>
            </a:r>
            <a:endParaRPr lang="ru-RU"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995936" y="764704"/>
            <a:ext cx="4680520"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Императорский Собор</a:t>
            </a:r>
            <a:endParaRPr lang="ru-RU" dirty="0"/>
          </a:p>
        </p:txBody>
      </p:sp>
      <p:sp>
        <p:nvSpPr>
          <p:cNvPr id="4" name="Текст 3"/>
          <p:cNvSpPr>
            <a:spLocks noGrp="1"/>
          </p:cNvSpPr>
          <p:nvPr>
            <p:ph type="body" sz="half" idx="2"/>
          </p:nvPr>
        </p:nvSpPr>
        <p:spPr/>
        <p:txBody>
          <a:bodyPr>
            <a:normAutofit fontScale="92500"/>
          </a:bodyPr>
          <a:lstStyle/>
          <a:p>
            <a:r>
              <a:rPr lang="ru-RU" dirty="0"/>
              <a:t>С</a:t>
            </a:r>
            <a:r>
              <a:rPr lang="ru-RU" dirty="0" smtClean="0"/>
              <a:t>амое крупное романское сооружение Германии. История собора – это история его разрушения и восстановления, войны и мира, блеска и убожества - она отражает историю города </a:t>
            </a:r>
            <a:r>
              <a:rPr lang="ru-RU" dirty="0" err="1" smtClean="0"/>
              <a:t>Шпейер</a:t>
            </a:r>
            <a:r>
              <a:rPr lang="ru-RU" dirty="0" smtClean="0"/>
              <a:t>, как и историю всего региона и страны в целом. Первое сооружение собора было построено в 1061 году и освящено в начале XI века. Собору, выдержавшему испытание пожарами, войнами и реставрациями, в 1957-1961 гг. был наконец возвращен его первоначальный облик. В соборе погребены четыре императора, три императрицы, четыре немецких короля, а также целый ряд архиепископов, поэтому собор считается символом средневековой Немецкой империи. В 1981 году Императорский собор в </a:t>
            </a:r>
            <a:r>
              <a:rPr lang="ru-RU" dirty="0" err="1" smtClean="0"/>
              <a:t>Шпрейере</a:t>
            </a:r>
            <a:r>
              <a:rPr lang="ru-RU" dirty="0" smtClean="0"/>
              <a:t> был внесен в список мирового наследия ЮНЕСКО.</a:t>
            </a:r>
            <a:endParaRPr lang="ru-RU"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95936" y="908720"/>
            <a:ext cx="468052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Кунстхалле</a:t>
            </a:r>
            <a:r>
              <a:rPr lang="ru-RU" dirty="0" smtClean="0"/>
              <a:t> </a:t>
            </a:r>
            <a:endParaRPr lang="ru-RU" dirty="0"/>
          </a:p>
        </p:txBody>
      </p:sp>
      <p:sp>
        <p:nvSpPr>
          <p:cNvPr id="4" name="Текст 3"/>
          <p:cNvSpPr>
            <a:spLocks noGrp="1"/>
          </p:cNvSpPr>
          <p:nvPr>
            <p:ph type="body" sz="half" idx="2"/>
          </p:nvPr>
        </p:nvSpPr>
        <p:spPr/>
        <p:txBody>
          <a:bodyPr>
            <a:normAutofit lnSpcReduction="10000"/>
          </a:bodyPr>
          <a:lstStyle/>
          <a:p>
            <a:r>
              <a:rPr lang="ru-RU" dirty="0" err="1" smtClean="0"/>
              <a:t>Кунстхалле</a:t>
            </a:r>
            <a:r>
              <a:rPr lang="ru-RU" dirty="0" smtClean="0"/>
              <a:t> в городе Гамбурге является ведущим художественным музеем в северной Германии и одним из наиболее важных в Европе. Он был построен в 1863 -1869 </a:t>
            </a:r>
            <a:r>
              <a:rPr lang="ru-RU" dirty="0" err="1" smtClean="0"/>
              <a:t>гг</a:t>
            </a:r>
            <a:r>
              <a:rPr lang="ru-RU" dirty="0" smtClean="0"/>
              <a:t> архитекторами Георгом Теодором </a:t>
            </a:r>
            <a:r>
              <a:rPr lang="ru-RU" dirty="0" err="1" smtClean="0"/>
              <a:t>Ширрмахером</a:t>
            </a:r>
            <a:r>
              <a:rPr lang="ru-RU" dirty="0" smtClean="0"/>
              <a:t> и Германом фон </a:t>
            </a:r>
            <a:r>
              <a:rPr lang="ru-RU" dirty="0" err="1" smtClean="0"/>
              <a:t>дер</a:t>
            </a:r>
            <a:r>
              <a:rPr lang="ru-RU" dirty="0" smtClean="0"/>
              <a:t> Гуде. </a:t>
            </a:r>
          </a:p>
          <a:p>
            <a:endParaRPr lang="ru-RU" dirty="0" smtClean="0"/>
          </a:p>
          <a:p>
            <a:r>
              <a:rPr lang="ru-RU" dirty="0" smtClean="0"/>
              <a:t> На 20.000 кв. м музея разместились коллекции полотен живописи от готики до наших дней, скульптуры XIX-XX веков, графики, акварели, античных монет, а также медалей, начиная с эпохи Ренессанса и до современности. В музее представлены все направления европейского искусства, а также действуют постоянно меняющиеся особые экспозиции, сопровождающиеся воскресными экскурсиями</a:t>
            </a:r>
            <a:endParaRPr lang="ru-RU"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851920" y="1340768"/>
            <a:ext cx="511256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Музей Людвига </a:t>
            </a:r>
            <a:endParaRPr lang="ru-RU" dirty="0"/>
          </a:p>
        </p:txBody>
      </p:sp>
      <p:sp>
        <p:nvSpPr>
          <p:cNvPr id="4" name="Текст 3"/>
          <p:cNvSpPr>
            <a:spLocks noGrp="1"/>
          </p:cNvSpPr>
          <p:nvPr>
            <p:ph type="body" sz="half" idx="2"/>
          </p:nvPr>
        </p:nvSpPr>
        <p:spPr/>
        <p:txBody>
          <a:bodyPr/>
          <a:lstStyle/>
          <a:p>
            <a:r>
              <a:rPr lang="ru-RU" dirty="0"/>
              <a:t>В</a:t>
            </a:r>
            <a:r>
              <a:rPr lang="ru-RU" dirty="0" smtClean="0"/>
              <a:t>мещает одну из самых больших коллекций работ Пабло Пикассо, её превосходят только парижская и </a:t>
            </a:r>
            <a:r>
              <a:rPr lang="ru-RU" dirty="0" err="1" smtClean="0"/>
              <a:t>барселонская</a:t>
            </a:r>
            <a:r>
              <a:rPr lang="ru-RU" dirty="0" smtClean="0"/>
              <a:t> коллекции. </a:t>
            </a:r>
            <a:r>
              <a:rPr lang="ru-RU" dirty="0" err="1" smtClean="0"/>
              <a:t>Ирена</a:t>
            </a:r>
            <a:r>
              <a:rPr lang="ru-RU" dirty="0" smtClean="0"/>
              <a:t> Людвиг – вдова немецкого покровителя искусств Питера Людвига, в честь которого назван музей, передала в дар музею 774 работы Пикассо. Музей также включает большую коллекцию современного искусства от Дали до Лихтенштейна и </a:t>
            </a:r>
            <a:r>
              <a:rPr lang="ru-RU" dirty="0" err="1" smtClean="0"/>
              <a:t>Вархоля</a:t>
            </a:r>
            <a:r>
              <a:rPr lang="ru-RU" dirty="0" smtClean="0"/>
              <a:t>. Одним из подразделений музея Людвига является «</a:t>
            </a:r>
            <a:r>
              <a:rPr lang="ru-RU" dirty="0" err="1" smtClean="0"/>
              <a:t>Агфа</a:t>
            </a:r>
            <a:r>
              <a:rPr lang="ru-RU" dirty="0" smtClean="0"/>
              <a:t> </a:t>
            </a:r>
            <a:r>
              <a:rPr lang="ru-RU" dirty="0" err="1" smtClean="0"/>
              <a:t>Хисторама</a:t>
            </a:r>
            <a:r>
              <a:rPr lang="ru-RU" dirty="0" smtClean="0"/>
              <a:t>», отражающая историю фотографии за последние полтора века и выставляющая наиболее выдающиеся работы. Здесь самая большая в мире коллекция исторических фотографии и фотокамер.</a:t>
            </a:r>
            <a:endParaRPr lang="ru-RU"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707904" y="1340768"/>
            <a:ext cx="5184576" cy="439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977</Words>
  <Application>Microsoft Office PowerPoint</Application>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Германия</vt:lpstr>
      <vt:lpstr>Топография Германии </vt:lpstr>
      <vt:lpstr>Промышленность Сельское хозяйство   </vt:lpstr>
      <vt:lpstr>Бранденбургские ворота</vt:lpstr>
      <vt:lpstr>Дом-музей Гете</vt:lpstr>
      <vt:lpstr>Кёльнский Собор</vt:lpstr>
      <vt:lpstr>Императорский Собор</vt:lpstr>
      <vt:lpstr>Кунстхалле </vt:lpstr>
      <vt:lpstr>Музей Людвига </vt:lpstr>
      <vt:lpstr>Музей Пергамон</vt:lpstr>
      <vt:lpstr>Средневековые замки</vt:lpstr>
      <vt:lpstr>Замки Германии</vt:lpstr>
      <vt:lpstr>Города Германии</vt:lpstr>
      <vt:lpstr>Города Германии</vt:lpstr>
      <vt:lpstr>Города Германии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ГЕРМАНИЯ</dc:title>
  <dc:creator>User</dc:creator>
  <cp:lastModifiedBy>User</cp:lastModifiedBy>
  <cp:revision>12</cp:revision>
  <dcterms:created xsi:type="dcterms:W3CDTF">2012-05-04T16:55:20Z</dcterms:created>
  <dcterms:modified xsi:type="dcterms:W3CDTF">2012-05-04T18:53:03Z</dcterms:modified>
</cp:coreProperties>
</file>