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BB7B-1461-40DB-B08B-779BA4710DA9}" type="datetimeFigureOut">
              <a:rPr lang="ru-RU" smtClean="0"/>
              <a:t>03.01.2013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FBCF4-EB40-4F8C-9D32-DF440A02EF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FBCF4-EB40-4F8C-9D32-DF440A02EF19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565C0C2-6309-42DD-8A5E-8AE0D80AA8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3195629"/>
            <a:ext cx="3214710" cy="36623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Выполнил ученик </a:t>
            </a:r>
            <a:endParaRPr lang="ru-RU" sz="2800" i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i="1" dirty="0" smtClean="0">
                <a:solidFill>
                  <a:srgbClr val="FFFF00"/>
                </a:solidFill>
              </a:rPr>
              <a:t>4А класса</a:t>
            </a:r>
          </a:p>
          <a:p>
            <a:pPr>
              <a:lnSpc>
                <a:spcPct val="80000"/>
              </a:lnSpc>
            </a:pPr>
            <a:r>
              <a:rPr lang="ru-RU" sz="2800" i="1" dirty="0" smtClean="0">
                <a:solidFill>
                  <a:srgbClr val="FFFF00"/>
                </a:solidFill>
              </a:rPr>
              <a:t>МОУ СОШ №12 г.Н.Новгорода </a:t>
            </a:r>
            <a:r>
              <a:rPr lang="ru-RU" sz="2800" i="1" dirty="0">
                <a:solidFill>
                  <a:srgbClr val="FFFF00"/>
                </a:solidFill>
              </a:rPr>
              <a:t>Фролов Иван </a:t>
            </a:r>
            <a:endParaRPr lang="en-US" sz="2800" i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rgbClr val="FFFF00"/>
                </a:solidFill>
              </a:rPr>
              <a:t>Руководитель: </a:t>
            </a:r>
            <a:r>
              <a:rPr lang="ru-RU" sz="2800" i="1" dirty="0" err="1">
                <a:solidFill>
                  <a:srgbClr val="FFFF00"/>
                </a:solidFill>
              </a:rPr>
              <a:t>Гудова</a:t>
            </a:r>
            <a:r>
              <a:rPr lang="ru-RU" sz="2800" i="1" dirty="0">
                <a:solidFill>
                  <a:srgbClr val="FFFF00"/>
                </a:solidFill>
              </a:rPr>
              <a:t> И.В.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51050" y="404813"/>
            <a:ext cx="5040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Окружающий мир.</a:t>
            </a:r>
            <a:r>
              <a:rPr lang="ru-RU" sz="3200">
                <a:solidFill>
                  <a:srgbClr val="FFFF00"/>
                </a:solidFill>
              </a:rPr>
              <a:t> Тема: Путешествие Смешариков по тайге.</a:t>
            </a:r>
          </a:p>
        </p:txBody>
      </p:sp>
      <p:pic>
        <p:nvPicPr>
          <p:cNvPr id="4104" name="Picture 8" descr="DSC008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428868"/>
            <a:ext cx="5553618" cy="385286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2" name="Picture 4" descr="DSC0088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1" y="2928934"/>
            <a:ext cx="4666775" cy="3500462"/>
          </a:xfrm>
          <a:noFill/>
          <a:ln/>
        </p:spPr>
      </p:pic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0" y="260350"/>
            <a:ext cx="9144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45416" name="WordArt 8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3057525" cy="17510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Друг Копатыча.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3708400" y="836613"/>
            <a:ext cx="477361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Коротко о названии животного – бурый медведь. Первое слово расшифровки не требует. Окраска шерсти у него в основном бурая, хотя и разных оттенков. Медведь -  слово составное. Известно, что зверь охоч до пчелиного мёда. Так и образовалось название – «мёд отведывает».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3708400" y="1125538"/>
            <a:ext cx="4824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5292725" y="3716338"/>
            <a:ext cx="36004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Берлога – зимнее логовище зверя. И оказывается, живут в ней медведи не всегда одиночками. С берлоги начинается медвежья жизнь. В ней он в общей сложности проводит более 1/3 своего века. Это в среднем 15-16 лет. Чтобы мишка не проспал лишнего времени Копатыч подарил ему будильник.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4" name="Picture 8" descr="DSC0089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3929066"/>
            <a:ext cx="3334640" cy="2500306"/>
          </a:xfrm>
          <a:noFill/>
          <a:ln/>
        </p:spPr>
      </p:pic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285720" y="285728"/>
            <a:ext cx="74168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                                          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  Вечером после охоты вышла осторожная рысь на лесную поляну. Тихо и мрачно в глухом лесу. Стоят, не шевелятся высокие темные ели. Легко и неслышно идет под ними чуткая рысь. Всё видит, всё слышит  в глухом лесу.</a:t>
            </a:r>
          </a:p>
          <a:p>
            <a:r>
              <a:rPr lang="ru-RU"/>
              <a:t>    Скитается по лесу рысь, ищет добычу. То поймает неосторожного зайчишку-беляка, то схватит белку или подкрадется к тетереву-косачу, на ходу проглотит лесную мышь.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47477" name="WordArt 21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059113" y="0"/>
            <a:ext cx="1352550" cy="1752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РЫСЬ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4119563" y="3881438"/>
            <a:ext cx="502443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Трудно увидеть осторожную и чуткую рысь. Неслышно ходит и далеко слышит рысь, умеет забираться на высокие густые деревья.</a:t>
            </a:r>
          </a:p>
          <a:p>
            <a:r>
              <a:rPr lang="ru-RU"/>
              <a:t>  Наш Лосяш сумел познакомиться и подружиться с этой умной кошечкой.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4" descr="DSC0089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786" y="4572008"/>
            <a:ext cx="2376487" cy="1806575"/>
          </a:xfrm>
          <a:noFill/>
          <a:ln/>
        </p:spPr>
      </p:pic>
      <p:pic>
        <p:nvPicPr>
          <p:cNvPr id="156679" name="Picture 7" descr="DSC008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28604"/>
            <a:ext cx="3635375" cy="2205037"/>
          </a:xfrm>
          <a:prstGeom prst="rect">
            <a:avLst/>
          </a:prstGeom>
          <a:noFill/>
        </p:spPr>
      </p:pic>
      <p:pic>
        <p:nvPicPr>
          <p:cNvPr id="156680" name="Picture 8" descr="DSC008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286256"/>
            <a:ext cx="3563938" cy="2205037"/>
          </a:xfrm>
          <a:prstGeom prst="rect">
            <a:avLst/>
          </a:prstGeom>
          <a:noFill/>
        </p:spPr>
      </p:pic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250825" y="188913"/>
            <a:ext cx="2879725" cy="792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Богат животный мир таёжной зоны. Здесь встречаются многочисленные хищники ,среди них есть </a:t>
            </a:r>
            <a:r>
              <a:rPr lang="ru-RU">
                <a:solidFill>
                  <a:srgbClr val="FF6600"/>
                </a:solidFill>
              </a:rPr>
              <a:t>выдры. Выдры </a:t>
            </a:r>
            <a:r>
              <a:rPr lang="ru-RU"/>
              <a:t>обитают</a:t>
            </a:r>
            <a:r>
              <a:rPr lang="ru-RU">
                <a:solidFill>
                  <a:srgbClr val="FF6600"/>
                </a:solidFill>
              </a:rPr>
              <a:t> </a:t>
            </a:r>
            <a:r>
              <a:rPr lang="ru-RU"/>
              <a:t>вблизи озёр, рек и ручьёв. Они любят нырять у отмелей, кувыркаться и резвиться</a:t>
            </a:r>
            <a:r>
              <a:rPr lang="ru-RU">
                <a:solidFill>
                  <a:srgbClr val="FF6600"/>
                </a:solidFill>
              </a:rPr>
              <a:t> </a:t>
            </a:r>
            <a:r>
              <a:rPr lang="ru-RU"/>
              <a:t>в компании.</a:t>
            </a:r>
            <a:r>
              <a:rPr lang="ru-RU">
                <a:solidFill>
                  <a:srgbClr val="FF6600"/>
                </a:solidFill>
              </a:rPr>
              <a:t> У выдры </a:t>
            </a:r>
            <a:r>
              <a:rPr lang="ru-RU"/>
              <a:t>маленькие ушки и носы.</a:t>
            </a:r>
            <a:r>
              <a:rPr lang="ru-RU">
                <a:solidFill>
                  <a:srgbClr val="FF6600"/>
                </a:solidFill>
              </a:rPr>
              <a:t> </a:t>
            </a:r>
            <a:r>
              <a:rPr lang="ru-RU"/>
              <a:t>Когда животное плывёт, они закрываются, чтобы в них не попала</a:t>
            </a:r>
            <a:r>
              <a:rPr lang="ru-RU">
                <a:solidFill>
                  <a:srgbClr val="FF6600"/>
                </a:solidFill>
              </a:rPr>
              <a:t> </a:t>
            </a:r>
            <a:r>
              <a:rPr lang="ru-RU"/>
              <a:t>вода</a:t>
            </a:r>
            <a:r>
              <a:rPr lang="ru-RU">
                <a:solidFill>
                  <a:srgbClr val="FF66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FF6600"/>
              </a:solidFill>
            </a:endParaRP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6682" name="WordArt 10"/>
          <p:cNvSpPr>
            <a:spLocks noChangeArrowheads="1" noChangeShapeType="1" noTextEdit="1"/>
          </p:cNvSpPr>
          <p:nvPr/>
        </p:nvSpPr>
        <p:spPr bwMode="auto">
          <a:xfrm>
            <a:off x="3492500" y="2852738"/>
            <a:ext cx="3362325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Озорные выдры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7" descr="DSC009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2357430"/>
            <a:ext cx="4059238" cy="2952173"/>
          </a:xfrm>
          <a:noFill/>
          <a:ln/>
        </p:spPr>
      </p:pic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5919788" y="6040438"/>
            <a:ext cx="1316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Куница</a:t>
            </a:r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285720" y="1857364"/>
            <a:ext cx="43561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 </a:t>
            </a:r>
            <a:r>
              <a:rPr lang="ru-RU" sz="2000" dirty="0"/>
              <a:t>Шуба у </a:t>
            </a:r>
            <a:r>
              <a:rPr lang="ru-RU" sz="2000" dirty="0">
                <a:solidFill>
                  <a:srgbClr val="FF6600"/>
                </a:solidFill>
              </a:rPr>
              <a:t>куницы</a:t>
            </a:r>
            <a:r>
              <a:rPr lang="ru-RU" sz="2000" dirty="0"/>
              <a:t> пышная, мягкая, тёплая, серовато-коричневая. На горле у неё оранжевое пятно. Живёт она на старых соснах, в дуплах, на большой высоте </a:t>
            </a:r>
            <a:r>
              <a:rPr lang="ru-RU" sz="2000" dirty="0">
                <a:solidFill>
                  <a:srgbClr val="FF6600"/>
                </a:solidFill>
              </a:rPr>
              <a:t>куница </a:t>
            </a:r>
            <a:r>
              <a:rPr lang="ru-RU" sz="2000" dirty="0"/>
              <a:t>строит себе гнездо и выводит там детёнышей. Быстрая и ловкая, она ловит птиц и зайцев, мышей и лягушек, лакомиться в бору малиной и рябиной. Однако больше всего любит </a:t>
            </a:r>
            <a:r>
              <a:rPr lang="ru-RU" sz="2000" dirty="0">
                <a:solidFill>
                  <a:srgbClr val="FF6600"/>
                </a:solidFill>
              </a:rPr>
              <a:t>куница </a:t>
            </a:r>
            <a:r>
              <a:rPr lang="ru-RU" sz="2000" dirty="0"/>
              <a:t>охотиться на белку. Гоняясь за белками, она совершает отчаянные прыжки.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58734" name="WordArt 14"/>
          <p:cNvSpPr>
            <a:spLocks noChangeArrowheads="1" noChangeShapeType="1" noTextEdit="1"/>
          </p:cNvSpPr>
          <p:nvPr/>
        </p:nvSpPr>
        <p:spPr bwMode="auto">
          <a:xfrm>
            <a:off x="2484438" y="0"/>
            <a:ext cx="3597275" cy="170021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Ловкая хищница.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4" name="Picture 4" descr="DSC0090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58" y="1928802"/>
            <a:ext cx="5003800" cy="4149725"/>
          </a:xfrm>
          <a:noFill/>
          <a:ln/>
        </p:spPr>
      </p:pic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5487988" y="1936750"/>
            <a:ext cx="3476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/>
              <a:t>Много интересного увидели и узнали друзья в тайге.</a:t>
            </a:r>
            <a:r>
              <a:rPr lang="ru-RU" sz="2000" i="1" u="sng"/>
              <a:t> Главное богатство тайги – это древесина. А ещё заготавливают в лесах орехи, ягоды, грибы. Собирают лекарственные растения. Развит промысел пушных зверей. Хороша т а й г а !    Но дома все же лучше , так решили наши друзья Смешарики. До свидания лес, до свидания тайга !</a:t>
            </a:r>
            <a:endParaRPr lang="ru-RU" sz="2000" i="1"/>
          </a:p>
        </p:txBody>
      </p:sp>
      <p:sp>
        <p:nvSpPr>
          <p:cNvPr id="163847" name="WordArt 7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40873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Пора прощаться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8" name="Picture 4" descr="DSC008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89138"/>
            <a:ext cx="3927475" cy="2944812"/>
          </a:xfrm>
          <a:noFill/>
          <a:ln/>
        </p:spPr>
      </p:pic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3924300" y="908050"/>
            <a:ext cx="507682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Однажды Кар – Карыч рассматривая атлас России радостно воскликнул : «Друзья, а знаете ли Вы, что Лосяш, Крош, Совунья и Копатыч коренные жители </a:t>
            </a:r>
            <a:r>
              <a:rPr lang="ru-RU" sz="2400" b="1" i="1"/>
              <a:t>тайги</a:t>
            </a:r>
            <a:r>
              <a:rPr lang="ru-RU" sz="2400"/>
              <a:t>. Это зона лесов . Различают два вида тайги: светло хвойную и темнохвойную. Светлохвойная тайга-это наименее требовательные к почвенно-климатическим условиям сосновые и лиственничные леса, негустая крона которых пропускает солнечные лучи на землю.»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4859338" y="1720850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8797" name="WordArt 13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5834062" cy="917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Открытие Кар - Карыча.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27071"/>
          </a:xfrm>
        </p:spPr>
        <p:txBody>
          <a:bodyPr/>
          <a:lstStyle/>
          <a:p>
            <a:r>
              <a:rPr lang="ru-RU" dirty="0">
                <a:solidFill>
                  <a:srgbClr val="FF6600"/>
                </a:solidFill>
              </a:rPr>
              <a:t>Друзья отправляются в путь.</a:t>
            </a:r>
          </a:p>
        </p:txBody>
      </p:sp>
      <p:pic>
        <p:nvPicPr>
          <p:cNvPr id="130052" name="Picture 4" descr="DSC0085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3643314"/>
            <a:ext cx="2259464" cy="2928934"/>
          </a:xfrm>
          <a:noFill/>
          <a:ln/>
        </p:spPr>
      </p:pic>
      <p:pic>
        <p:nvPicPr>
          <p:cNvPr id="130054" name="Picture 6" descr="DSC0086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215074" y="1142984"/>
            <a:ext cx="2478086" cy="1858565"/>
          </a:xfrm>
          <a:noFill/>
          <a:ln/>
        </p:spPr>
      </p:pic>
      <p:pic>
        <p:nvPicPr>
          <p:cNvPr id="130058" name="Picture 10" descr="DSC0084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tretch>
            <a:fillRect/>
          </a:stretch>
        </p:blipFill>
        <p:spPr>
          <a:xfrm>
            <a:off x="6143636" y="4071942"/>
            <a:ext cx="2394094" cy="2019300"/>
          </a:xfrm>
          <a:noFill/>
          <a:ln/>
        </p:spPr>
      </p:pic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608263" y="1720850"/>
            <a:ext cx="39084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Крош и Копатыч предлагают друзьям вместе отправиться в путешествие на их историческую родину.</a:t>
            </a:r>
          </a:p>
          <a:p>
            <a:r>
              <a:rPr lang="ru-RU"/>
              <a:t>И Смешарики стали быстро собирать необходимые вещи.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3400425" y="3952875"/>
            <a:ext cx="2540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FF6600"/>
                </a:solidFill>
              </a:rPr>
              <a:t>Лосяш</a:t>
            </a:r>
            <a:r>
              <a:rPr lang="ru-RU"/>
              <a:t> готовит бутерброды для всех.</a:t>
            </a:r>
          </a:p>
          <a:p>
            <a:r>
              <a:rPr lang="ru-RU">
                <a:solidFill>
                  <a:srgbClr val="FF6600"/>
                </a:solidFill>
              </a:rPr>
              <a:t>Крош</a:t>
            </a:r>
            <a:r>
              <a:rPr lang="ru-RU"/>
              <a:t> решает угостить своих братьев зайцев - беляков конфетами.</a:t>
            </a:r>
          </a:p>
          <a:p>
            <a:r>
              <a:rPr lang="ru-RU">
                <a:solidFill>
                  <a:srgbClr val="FF6600"/>
                </a:solidFill>
              </a:rPr>
              <a:t>Копатыч</a:t>
            </a:r>
            <a:r>
              <a:rPr lang="ru-RU"/>
              <a:t> думает, что ему пригодится прежде всего. Все на сборы!!!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 descr="DSC0088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3000372"/>
            <a:ext cx="2786060" cy="3351715"/>
          </a:xfrm>
          <a:noFill/>
          <a:ln/>
        </p:spPr>
      </p:pic>
      <p:pic>
        <p:nvPicPr>
          <p:cNvPr id="134150" name="Picture 6" descr="DSC008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43636" y="3071810"/>
            <a:ext cx="2624622" cy="3500439"/>
          </a:xfrm>
          <a:noFill/>
          <a:ln/>
        </p:spPr>
      </p:pic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3428992" y="1822450"/>
            <a:ext cx="280828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И вот уже Кар - </a:t>
            </a:r>
            <a:r>
              <a:rPr lang="ru-RU" dirty="0" err="1">
                <a:solidFill>
                  <a:srgbClr val="FFFF00"/>
                </a:solidFill>
              </a:rPr>
              <a:t>Карыч</a:t>
            </a:r>
            <a:r>
              <a:rPr lang="ru-RU" dirty="0">
                <a:solidFill>
                  <a:srgbClr val="FFFF00"/>
                </a:solidFill>
              </a:rPr>
              <a:t> рассказывает Крошу о сибирском красавце. </a:t>
            </a:r>
            <a:r>
              <a:rPr lang="ru-RU" dirty="0">
                <a:solidFill>
                  <a:srgbClr val="FF0000"/>
                </a:solidFill>
              </a:rPr>
              <a:t>Кедр</a:t>
            </a:r>
            <a:r>
              <a:rPr lang="ru-RU" dirty="0">
                <a:solidFill>
                  <a:srgbClr val="FFFF00"/>
                </a:solidFill>
              </a:rPr>
              <a:t> славится своими вкусными орехами, из которых готовят ценное кедровое масло, да и воздух около него целебный. Это дерево достигает 30-40м, живёт 400-500лет. </a:t>
            </a:r>
          </a:p>
          <a:p>
            <a:r>
              <a:rPr lang="ru-RU" dirty="0">
                <a:solidFill>
                  <a:srgbClr val="FFFF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Пихта</a:t>
            </a:r>
            <a:r>
              <a:rPr lang="ru-RU" dirty="0">
                <a:solidFill>
                  <a:srgbClr val="FFFF00"/>
                </a:solidFill>
              </a:rPr>
              <a:t> с красивой пирамидальной кроной очень похожа на ель. Отличается она светлой окраской хвои и тем, что шишки пихты на ветвях сверху. 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7216775" y="2513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4156" name="WordArt 12"/>
          <p:cNvSpPr>
            <a:spLocks noChangeArrowheads="1" noChangeShapeType="1" noTextEdit="1"/>
          </p:cNvSpPr>
          <p:nvPr/>
        </p:nvSpPr>
        <p:spPr bwMode="auto">
          <a:xfrm>
            <a:off x="179388" y="476250"/>
            <a:ext cx="85153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Смешарики знакомятся с природой тайги.</a:t>
            </a:r>
          </a:p>
        </p:txBody>
      </p:sp>
      <p:sp>
        <p:nvSpPr>
          <p:cNvPr id="134158" name="WordArt 14"/>
          <p:cNvSpPr>
            <a:spLocks noChangeArrowheads="1" noChangeShapeType="1" noTextEdit="1"/>
          </p:cNvSpPr>
          <p:nvPr/>
        </p:nvSpPr>
        <p:spPr bwMode="auto">
          <a:xfrm>
            <a:off x="684213" y="2349500"/>
            <a:ext cx="1095375" cy="566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Кедр.</a:t>
            </a:r>
          </a:p>
        </p:txBody>
      </p:sp>
      <p:sp>
        <p:nvSpPr>
          <p:cNvPr id="134159" name="WordArt 15"/>
          <p:cNvSpPr>
            <a:spLocks noChangeArrowheads="1" noChangeShapeType="1" noTextEdit="1"/>
          </p:cNvSpPr>
          <p:nvPr/>
        </p:nvSpPr>
        <p:spPr bwMode="auto">
          <a:xfrm>
            <a:off x="6877050" y="2420938"/>
            <a:ext cx="122872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Пихта.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6" name="Picture 10" descr="DSC0088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211638" cy="4724400"/>
          </a:xfrm>
          <a:noFill/>
          <a:ln/>
        </p:spPr>
      </p:pic>
      <p:pic>
        <p:nvPicPr>
          <p:cNvPr id="137231" name="Picture 15" descr="DSC0087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3571876"/>
            <a:ext cx="3924300" cy="2943225"/>
          </a:xfrm>
          <a:noFill/>
          <a:ln/>
        </p:spPr>
      </p:pic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4211638" y="0"/>
            <a:ext cx="4608512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 вот подружка пихты светолюбивая сосна. Из сосны изготавливают смолу и канифоль, её древесина хороший материал для стройки. И </a:t>
            </a:r>
            <a:r>
              <a:rPr lang="ru-RU" b="1" dirty="0" err="1">
                <a:solidFill>
                  <a:schemeClr val="bg1"/>
                </a:solidFill>
              </a:rPr>
              <a:t>Бараш</a:t>
            </a:r>
            <a:r>
              <a:rPr lang="ru-RU" b="1" dirty="0">
                <a:solidFill>
                  <a:schemeClr val="bg1"/>
                </a:solidFill>
              </a:rPr>
              <a:t> взобравшись на сосну написал стихи. 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       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Всё леса, леса кругом.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Лес наш друг, и кров, и дом.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Он нас кормит, одевает,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От дождя нас укрывает.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Воздух сладок здесь, чудесен.</a:t>
            </a:r>
          </a:p>
          <a:p>
            <a:r>
              <a:rPr lang="ru-RU" b="1" dirty="0">
                <a:solidFill>
                  <a:schemeClr val="bg1"/>
                </a:solidFill>
              </a:rPr>
              <a:t>            Как же путь наш интересен.</a:t>
            </a:r>
          </a:p>
          <a:p>
            <a:endParaRPr lang="ru-RU" dirty="0">
              <a:solidFill>
                <a:srgbClr val="FF66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</a:t>
            </a:r>
          </a:p>
        </p:txBody>
      </p:sp>
      <p:sp>
        <p:nvSpPr>
          <p:cNvPr id="137230" name="WordArt 14"/>
          <p:cNvSpPr>
            <a:spLocks noChangeArrowheads="1" noChangeShapeType="1" noTextEdit="1"/>
          </p:cNvSpPr>
          <p:nvPr/>
        </p:nvSpPr>
        <p:spPr bwMode="auto">
          <a:xfrm>
            <a:off x="0" y="3716338"/>
            <a:ext cx="13795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Сосна</a:t>
            </a: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07950" y="4960938"/>
            <a:ext cx="49688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 сосновых лесах больше травянистой растительности. Растут здесь мхи, папоротники, ягодные кустарнички: черника, брусника, чёрная смородина. Встречается можжевельник, который называют иногда северным кипарисом.</a:t>
            </a:r>
          </a:p>
          <a:p>
            <a:endParaRPr lang="ru-RU" dirty="0">
              <a:solidFill>
                <a:srgbClr val="FF6600"/>
              </a:solidFill>
            </a:endParaRPr>
          </a:p>
          <a:p>
            <a:endParaRPr lang="ru-RU" dirty="0">
              <a:solidFill>
                <a:srgbClr val="FF6600"/>
              </a:solidFill>
            </a:endParaRPr>
          </a:p>
          <a:p>
            <a:endParaRPr lang="ru-RU" dirty="0">
              <a:solidFill>
                <a:srgbClr val="FF66FF"/>
              </a:solidFill>
            </a:endParaRPr>
          </a:p>
          <a:p>
            <a:endParaRPr lang="ru-RU" dirty="0">
              <a:solidFill>
                <a:srgbClr val="FF66FF"/>
              </a:solidFill>
            </a:endParaRPr>
          </a:p>
          <a:p>
            <a:endParaRPr lang="ru-RU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3789363"/>
            <a:ext cx="6011863" cy="30686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800"/>
              <a:t>Кар-Карыч восхищается красотой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FF6600"/>
                </a:solidFill>
              </a:rPr>
              <a:t>Лилии-саранки</a:t>
            </a:r>
            <a:r>
              <a:rPr lang="ru-RU" sz="2800"/>
              <a:t> и читает ей стихи.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Ты прекрасна, как испанка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Лилия моя саранка.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76600" y="1341438"/>
            <a:ext cx="5565775" cy="2536825"/>
          </a:xfrm>
        </p:spPr>
        <p:txBody>
          <a:bodyPr>
            <a:normAutofit fontScale="90000"/>
          </a:bodyPr>
          <a:lstStyle/>
          <a:p>
            <a:r>
              <a:rPr lang="ru-RU" sz="2800" b="0" i="1">
                <a:latin typeface="Arial Narrow" pitchFamily="34" charset="0"/>
              </a:rPr>
              <a:t>Из травянистых растений больше всего понравился Капатычу </a:t>
            </a:r>
            <a:r>
              <a:rPr lang="ru-RU" sz="2800" b="0" i="1">
                <a:solidFill>
                  <a:srgbClr val="FF0000"/>
                </a:solidFill>
                <a:latin typeface="Arial Narrow" pitchFamily="34" charset="0"/>
              </a:rPr>
              <a:t>башмачок</a:t>
            </a:r>
            <a:r>
              <a:rPr lang="ru-RU" sz="2800" b="0" i="1">
                <a:latin typeface="Arial Narrow" pitchFamily="34" charset="0"/>
              </a:rPr>
              <a:t>. Это растение с широкими листьями и необычным красным цветком. И Копатыч решил посадить его на своём огороде. 					</a:t>
            </a:r>
            <a:r>
              <a:rPr lang="ru-RU" sz="2800"/>
              <a:t>		</a:t>
            </a:r>
            <a:r>
              <a:rPr lang="ru-RU" sz="3200"/>
              <a:t>							</a:t>
            </a:r>
            <a:r>
              <a:rPr lang="ru-RU" sz="2000"/>
              <a:t>											</a:t>
            </a:r>
          </a:p>
        </p:txBody>
      </p:sp>
      <p:pic>
        <p:nvPicPr>
          <p:cNvPr id="141316" name="Picture 4" descr="DSC008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59113" cy="3716338"/>
          </a:xfrm>
          <a:prstGeom prst="rect">
            <a:avLst/>
          </a:prstGeom>
          <a:noFill/>
        </p:spPr>
      </p:pic>
      <p:pic>
        <p:nvPicPr>
          <p:cNvPr id="141317" name="Picture 5" descr="DSC008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571744"/>
            <a:ext cx="2760703" cy="3427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4" name="Picture 4" descr="DSC0083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3786190"/>
            <a:ext cx="3495672" cy="2621754"/>
          </a:xfrm>
          <a:noFill/>
          <a:ln/>
        </p:spPr>
      </p:pic>
      <p:pic>
        <p:nvPicPr>
          <p:cNvPr id="153607" name="Picture 7" descr="DSC0089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034" y="285728"/>
            <a:ext cx="2571768" cy="3429948"/>
          </a:xfrm>
          <a:noFill/>
          <a:ln/>
        </p:spPr>
      </p:pic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3184525" y="476250"/>
            <a:ext cx="5780088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</a:rPr>
              <a:t>У сов огромные глаза, позволяющие им видеть в темноте. Эти ночные хищники могут различать предметы при очень слабом освещение – сова видит мышь при свете свечи, горящей в нескольких метрах от неё. Совы охотятся ночью и этим отличаются от других хищных птиц. Слух у сов в четыре раза тоньше, чем у кошек. </a:t>
            </a:r>
          </a:p>
          <a:p>
            <a:r>
              <a:rPr lang="ru-RU">
                <a:solidFill>
                  <a:srgbClr val="FFFF00"/>
                </a:solidFill>
              </a:rPr>
              <a:t>   У совы чрезвычайно длинные и очень острые когти. Ими, как кинжалами, хищница прокалывает свою добычу.  </a:t>
            </a:r>
          </a:p>
          <a:p>
            <a:r>
              <a:rPr lang="ru-RU">
                <a:solidFill>
                  <a:srgbClr val="FFFF00"/>
                </a:solidFill>
              </a:rPr>
              <a:t>   А вот наша Совунья учит лесную подружку делать бутерброды.</a:t>
            </a:r>
          </a:p>
          <a:p>
            <a:endParaRPr lang="ru-RU">
              <a:solidFill>
                <a:srgbClr val="FFFF00"/>
              </a:solidFill>
            </a:endParaRPr>
          </a:p>
          <a:p>
            <a:endParaRPr lang="ru-RU">
              <a:solidFill>
                <a:srgbClr val="FFFF00"/>
              </a:solidFill>
            </a:endParaRPr>
          </a:p>
          <a:p>
            <a:endParaRPr lang="ru-RU">
              <a:solidFill>
                <a:srgbClr val="FFFF00"/>
              </a:solidFill>
            </a:endParaRP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53613" name="WordArt 13"/>
          <p:cNvSpPr>
            <a:spLocks noChangeArrowheads="1" noChangeShapeType="1" noTextEdit="1"/>
          </p:cNvSpPr>
          <p:nvPr/>
        </p:nvSpPr>
        <p:spPr bwMode="auto">
          <a:xfrm>
            <a:off x="3492500" y="0"/>
            <a:ext cx="4200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 О Ч Н Ы Е   ОХОТНИКИ.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0" y="4202113"/>
            <a:ext cx="514826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В сибирских лесах, где много кедровых орехов, зимние запасы  делают ореховки или кедровки. Они переносят орехи в особых мешках (под языком) и выплёвывают их, а затем прячут среди мхов и сухих листьев. Часть несъеденных кедровых орешков прорастает весной и даёт начало кедровым деревцам, которые распространяются по тайге на далёкие расстояния.  </a:t>
            </a:r>
          </a:p>
          <a:p>
            <a:endParaRPr lang="ru-RU"/>
          </a:p>
          <a:p>
            <a:endParaRPr lang="ru-RU">
              <a:solidFill>
                <a:srgbClr val="CC00CC"/>
              </a:solidFill>
            </a:endParaRPr>
          </a:p>
          <a:p>
            <a:endParaRPr lang="ru-RU">
              <a:solidFill>
                <a:srgbClr val="CC00CC"/>
              </a:solidFill>
            </a:endParaRPr>
          </a:p>
          <a:p>
            <a:endParaRPr lang="ru-RU">
              <a:solidFill>
                <a:srgbClr val="CC00CC"/>
              </a:solidFill>
            </a:endParaRPr>
          </a:p>
          <a:p>
            <a:endParaRPr lang="ru-RU">
              <a:solidFill>
                <a:srgbClr val="CC00CC"/>
              </a:solidFill>
            </a:endParaRPr>
          </a:p>
          <a:p>
            <a:endParaRPr lang="ru-RU">
              <a:solidFill>
                <a:srgbClr val="CC00CC"/>
              </a:solidFill>
            </a:endParaRPr>
          </a:p>
          <a:p>
            <a:endParaRPr lang="ru-RU">
              <a:solidFill>
                <a:srgbClr val="CC00CC"/>
              </a:solidFill>
            </a:endParaRPr>
          </a:p>
          <a:p>
            <a:endParaRPr lang="ru-RU">
              <a:solidFill>
                <a:srgbClr val="CC00CC"/>
              </a:solidFill>
            </a:endParaRPr>
          </a:p>
          <a:p>
            <a:r>
              <a:rPr lang="ru-RU"/>
              <a:t> </a:t>
            </a:r>
          </a:p>
        </p:txBody>
      </p:sp>
      <p:sp>
        <p:nvSpPr>
          <p:cNvPr id="153617" name="WordArt 17"/>
          <p:cNvSpPr>
            <a:spLocks noChangeArrowheads="1" noChangeShapeType="1" noTextEdit="1"/>
          </p:cNvSpPr>
          <p:nvPr/>
        </p:nvSpPr>
        <p:spPr bwMode="auto">
          <a:xfrm>
            <a:off x="971550" y="3933825"/>
            <a:ext cx="390525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ТАЁЖНЫЕ ПЕРНАТЫЕ.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6" name="Picture 4" descr="DSC0090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357298"/>
            <a:ext cx="3589742" cy="4786322"/>
          </a:xfrm>
          <a:noFill/>
          <a:ln/>
        </p:spPr>
      </p:pic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0" y="0"/>
            <a:ext cx="9036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        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61800" name="WordArt 8"/>
          <p:cNvSpPr>
            <a:spLocks noChangeArrowheads="1" noChangeShapeType="1" noTextEdit="1"/>
          </p:cNvSpPr>
          <p:nvPr/>
        </p:nvSpPr>
        <p:spPr bwMode="auto">
          <a:xfrm>
            <a:off x="2339975" y="0"/>
            <a:ext cx="3762375" cy="122555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ЛЕСНОЙ  ПЕВЕЦ.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4264025" y="1289050"/>
            <a:ext cx="4879975" cy="1051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 ранней заре </a:t>
            </a:r>
            <a:r>
              <a:rPr lang="ru-RU" sz="2400" b="1" i="1">
                <a:solidFill>
                  <a:srgbClr val="FF6600"/>
                </a:solidFill>
              </a:rPr>
              <a:t>глухарь </a:t>
            </a:r>
            <a:r>
              <a:rPr lang="ru-RU" sz="2400"/>
              <a:t>садится на ветку высокого дерева, Распускает веером хвост, вытягивает шею вверх, ерошит бороду и самозабвенно поёт-токует. Песня у него особая : сперва глухое щёлканье, а потом токование. В конце токования бородатый лесной певец перестаёт что-либо слышать, глохнет… Видно, потому его и назвали </a:t>
            </a:r>
            <a:r>
              <a:rPr lang="ru-RU" sz="2400" b="1" i="1">
                <a:solidFill>
                  <a:srgbClr val="FF6600"/>
                </a:solidFill>
              </a:rPr>
              <a:t>глухарём</a:t>
            </a:r>
            <a:r>
              <a:rPr lang="ru-RU" sz="2400" b="1" i="1"/>
              <a:t>.</a:t>
            </a:r>
            <a:r>
              <a:rPr lang="ru-RU" sz="2400"/>
              <a:t> </a:t>
            </a:r>
          </a:p>
          <a:p>
            <a:r>
              <a:rPr lang="ru-RU" sz="2400"/>
              <a:t>  Сегодня </a:t>
            </a:r>
            <a:r>
              <a:rPr lang="ru-RU" sz="2400" b="1" i="1">
                <a:solidFill>
                  <a:srgbClr val="FF6600"/>
                </a:solidFill>
              </a:rPr>
              <a:t>глухарь</a:t>
            </a:r>
            <a:r>
              <a:rPr lang="ru-RU" sz="2400"/>
              <a:t> поёт для наших друзей Смешариков.</a:t>
            </a:r>
          </a:p>
          <a:p>
            <a:endParaRPr lang="ru-RU" sz="24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DSC0087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3857628"/>
            <a:ext cx="3498879" cy="2623452"/>
          </a:xfrm>
          <a:noFill/>
          <a:ln/>
        </p:spPr>
      </p:pic>
      <p:pic>
        <p:nvPicPr>
          <p:cNvPr id="142343" name="Picture 7" descr="DSC0087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215074" y="428604"/>
            <a:ext cx="2754087" cy="3071810"/>
          </a:xfrm>
          <a:noFill/>
          <a:ln/>
        </p:spPr>
      </p:pic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179388" y="1052513"/>
            <a:ext cx="5761037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/>
              <a:t>Один из обитателей тайги заяц-беляк. Весь день беляк спит, а кормится ночами: гложет кору. Он быстро бегает лисице и волку его догнать нелегко.</a:t>
            </a:r>
          </a:p>
          <a:p>
            <a:r>
              <a:rPr lang="ru-RU" sz="2400" i="1"/>
              <a:t>Крош рад встрече со своим лесным братом.</a:t>
            </a:r>
          </a:p>
          <a:p>
            <a:endParaRPr lang="ru-RU" sz="2400" i="1"/>
          </a:p>
          <a:p>
            <a:endParaRPr lang="ru-RU" sz="2400"/>
          </a:p>
          <a:p>
            <a:endParaRPr lang="ru-RU" sz="24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42349" name="WordArt 1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61563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ЗНАКОМСТВО С ЖИВОТНЫМИ ТАЙГИ.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4192588" y="3808413"/>
            <a:ext cx="4700587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/>
              <a:t>Ранним утром друзья встретили лося. Побродив по тайге, он пощипал травы и не спеша пошел в чащу. И вдруг сохатый-великан с могучими рогами заметил, как возле сосны мелькнул серый волк. Лось цокнул тяжёлым копытом, с гневом фыркнул, предупреждая об опасности. Смешарики поняли его и мигом скрылись под пологом густого зелёного бора.</a:t>
            </a:r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1141</Words>
  <PresentationFormat>Экран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Слайд 2</vt:lpstr>
      <vt:lpstr>Друзья отправляются в путь.</vt:lpstr>
      <vt:lpstr>Слайд 4</vt:lpstr>
      <vt:lpstr>Слайд 5</vt:lpstr>
      <vt:lpstr>Из травянистых растений больше всего понравился Капатычу башмачок. Это растение с широкими листьями и необычным красным цветком. И Копатыч решил посадить его на своём огороде.                   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2</cp:revision>
  <dcterms:modified xsi:type="dcterms:W3CDTF">2013-01-03T16:29:47Z</dcterms:modified>
</cp:coreProperties>
</file>