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03.01.2013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03.01.2013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03.01.2013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01625" y="228600"/>
            <a:ext cx="8540750" cy="5870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304800" y="6245225"/>
            <a:ext cx="2286000" cy="47625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5225"/>
            <a:ext cx="2286000" cy="476250"/>
          </a:xfrm>
        </p:spPr>
        <p:txBody>
          <a:bodyPr/>
          <a:lstStyle>
            <a:lvl1pPr>
              <a:defRPr/>
            </a:lvl1pPr>
          </a:lstStyle>
          <a:p>
            <a:fld id="{75FFD9FF-A086-41DC-862F-2597DE787419}"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1625"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304800" y="6245225"/>
            <a:ext cx="22860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286000" cy="476250"/>
          </a:xfrm>
        </p:spPr>
        <p:txBody>
          <a:bodyPr/>
          <a:lstStyle>
            <a:lvl1pPr>
              <a:defRPr/>
            </a:lvl1pPr>
          </a:lstStyle>
          <a:p>
            <a:fld id="{DBFFD968-6A6B-4A0E-B328-C3F07B863CE1}"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325563"/>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1625" y="1676400"/>
            <a:ext cx="4194175" cy="4422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76400"/>
            <a:ext cx="4194175" cy="21351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63988"/>
            <a:ext cx="4194175" cy="2135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304800" y="6245225"/>
            <a:ext cx="22860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286000" cy="476250"/>
          </a:xfrm>
        </p:spPr>
        <p:txBody>
          <a:bodyPr/>
          <a:lstStyle>
            <a:lvl1pPr>
              <a:defRPr/>
            </a:lvl1pPr>
          </a:lstStyle>
          <a:p>
            <a:fld id="{97D386CE-772B-48D6-9BD3-CDD0737B45CA}"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03.01.2013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03.01.2013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5B106E36-FD25-4E2D-B0AA-010F637433A0}" type="datetimeFigureOut">
              <a:rPr lang="ru-RU" smtClean="0"/>
              <a:pPr/>
              <a:t>03.01.2013</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5B106E36-FD25-4E2D-B0AA-010F637433A0}" type="datetimeFigureOut">
              <a:rPr lang="ru-RU" smtClean="0"/>
              <a:pPr/>
              <a:t>03.01.2013</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fld id="{5B106E36-FD25-4E2D-B0AA-010F637433A0}" type="datetimeFigureOut">
              <a:rPr lang="ru-RU" smtClean="0"/>
              <a:pPr/>
              <a:t>03.01.2013</a:t>
            </a:fld>
            <a:endParaRPr lang="ru-RU"/>
          </a:p>
        </p:txBody>
      </p:sp>
      <p:sp>
        <p:nvSpPr>
          <p:cNvPr id="4" name="Нижний колонтитул 4"/>
          <p:cNvSpPr>
            <a:spLocks noGrp="1"/>
          </p:cNvSpPr>
          <p:nvPr>
            <p:ph type="ftr" sz="quarter" idx="11"/>
          </p:nvPr>
        </p:nvSpPr>
        <p:spPr/>
        <p:txBody>
          <a:bodyPr/>
          <a:lstStyle>
            <a:lvl1pPr>
              <a:defRPr/>
            </a:lvl1pPr>
          </a:lstStyle>
          <a:p>
            <a:endParaRPr lang="ru-RU"/>
          </a:p>
        </p:txBody>
      </p:sp>
      <p:sp>
        <p:nvSpPr>
          <p:cNvPr id="5"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5B106E36-FD25-4E2D-B0AA-010F637433A0}" type="datetimeFigureOut">
              <a:rPr lang="ru-RU" smtClean="0"/>
              <a:pPr/>
              <a:t>03.01.2013</a:t>
            </a:fld>
            <a:endParaRPr lang="ru-RU"/>
          </a:p>
        </p:txBody>
      </p:sp>
      <p:sp>
        <p:nvSpPr>
          <p:cNvPr id="3" name="Нижний колонтитул 4"/>
          <p:cNvSpPr>
            <a:spLocks noGrp="1"/>
          </p:cNvSpPr>
          <p:nvPr>
            <p:ph type="ftr" sz="quarter" idx="11"/>
          </p:nvPr>
        </p:nvSpPr>
        <p:spPr/>
        <p:txBody>
          <a:bodyPr/>
          <a:lstStyle>
            <a:lvl1pPr>
              <a:defRPr/>
            </a:lvl1pPr>
          </a:lstStyle>
          <a:p>
            <a:endParaRPr lang="ru-RU"/>
          </a:p>
        </p:txBody>
      </p:sp>
      <p:sp>
        <p:nvSpPr>
          <p:cNvPr id="4"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5B106E36-FD25-4E2D-B0AA-010F637433A0}" type="datetimeFigureOut">
              <a:rPr lang="ru-RU" smtClean="0"/>
              <a:pPr/>
              <a:t>03.01.2013</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5B106E36-FD25-4E2D-B0AA-010F637433A0}" type="datetimeFigureOut">
              <a:rPr lang="ru-RU" smtClean="0"/>
              <a:pPr/>
              <a:t>03.01.2013</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5B106E36-FD25-4E2D-B0AA-010F637433A0}" type="datetimeFigureOut">
              <a:rPr lang="ru-RU" smtClean="0"/>
              <a:pPr/>
              <a:t>03.01.2013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a:xfrm>
            <a:off x="428596" y="285728"/>
            <a:ext cx="8229600" cy="1143000"/>
          </a:xfrm>
        </p:spPr>
        <p:txBody>
          <a:bodyPr/>
          <a:lstStyle/>
          <a:p>
            <a:r>
              <a:rPr lang="ru-RU" dirty="0">
                <a:solidFill>
                  <a:schemeClr val="tx2">
                    <a:lumMod val="75000"/>
                  </a:schemeClr>
                </a:solidFill>
              </a:rPr>
              <a:t>Путешествие в Австралию</a:t>
            </a:r>
          </a:p>
        </p:txBody>
      </p:sp>
      <p:sp>
        <p:nvSpPr>
          <p:cNvPr id="109571" name="Rectangle 3"/>
          <p:cNvSpPr>
            <a:spLocks noGrp="1" noRot="1" noChangeArrowheads="1"/>
          </p:cNvSpPr>
          <p:nvPr>
            <p:ph idx="1"/>
          </p:nvPr>
        </p:nvSpPr>
        <p:spPr>
          <a:xfrm>
            <a:off x="323850" y="1700213"/>
            <a:ext cx="8540750" cy="4422775"/>
          </a:xfrm>
        </p:spPr>
        <p:txBody>
          <a:bodyPr/>
          <a:lstStyle/>
          <a:p>
            <a:pPr algn="ctr">
              <a:lnSpc>
                <a:spcPct val="90000"/>
              </a:lnSpc>
              <a:buFont typeface="Wingdings" pitchFamily="2" charset="2"/>
              <a:buNone/>
            </a:pPr>
            <a:endParaRPr lang="ru-RU" sz="2800" b="1" dirty="0"/>
          </a:p>
          <a:p>
            <a:pPr algn="ctr">
              <a:lnSpc>
                <a:spcPct val="90000"/>
              </a:lnSpc>
              <a:buFont typeface="Wingdings" pitchFamily="2" charset="2"/>
              <a:buNone/>
            </a:pPr>
            <a:endParaRPr lang="ru-RU" sz="2800" b="1" dirty="0"/>
          </a:p>
          <a:p>
            <a:pPr algn="ctr">
              <a:lnSpc>
                <a:spcPct val="90000"/>
              </a:lnSpc>
              <a:buFont typeface="Wingdings" pitchFamily="2" charset="2"/>
              <a:buNone/>
            </a:pPr>
            <a:endParaRPr lang="ru-RU" sz="2800" b="1" dirty="0"/>
          </a:p>
          <a:p>
            <a:pPr>
              <a:lnSpc>
                <a:spcPct val="90000"/>
              </a:lnSpc>
              <a:buFont typeface="Wingdings" pitchFamily="2" charset="2"/>
              <a:buNone/>
            </a:pPr>
            <a:r>
              <a:rPr lang="ru-RU" sz="2800" b="1" dirty="0"/>
              <a:t>Выполнил ученик</a:t>
            </a:r>
          </a:p>
          <a:p>
            <a:pPr>
              <a:lnSpc>
                <a:spcPct val="90000"/>
              </a:lnSpc>
              <a:buFont typeface="Wingdings" pitchFamily="2" charset="2"/>
              <a:buNone/>
            </a:pPr>
            <a:r>
              <a:rPr lang="ru-RU" sz="2800" b="1" dirty="0"/>
              <a:t>4 «А» класса</a:t>
            </a:r>
          </a:p>
          <a:p>
            <a:pPr>
              <a:lnSpc>
                <a:spcPct val="90000"/>
              </a:lnSpc>
              <a:buFont typeface="Wingdings" pitchFamily="2" charset="2"/>
              <a:buNone/>
            </a:pPr>
            <a:r>
              <a:rPr lang="ru-RU" sz="2800" b="1" dirty="0"/>
              <a:t>МОУ СОШ № 12</a:t>
            </a:r>
          </a:p>
          <a:p>
            <a:pPr>
              <a:lnSpc>
                <a:spcPct val="90000"/>
              </a:lnSpc>
              <a:buFont typeface="Wingdings" pitchFamily="2" charset="2"/>
              <a:buNone/>
            </a:pPr>
            <a:r>
              <a:rPr lang="ru-RU" sz="2800" b="1" dirty="0"/>
              <a:t>Фролов Иван</a:t>
            </a:r>
            <a:endParaRPr lang="en-US" sz="2800" b="1" dirty="0"/>
          </a:p>
          <a:p>
            <a:pPr>
              <a:lnSpc>
                <a:spcPct val="90000"/>
              </a:lnSpc>
              <a:buFont typeface="Wingdings" pitchFamily="2" charset="2"/>
              <a:buNone/>
            </a:pPr>
            <a:r>
              <a:rPr lang="ru-RU" sz="2800" b="1" dirty="0"/>
              <a:t>Руководитель:</a:t>
            </a:r>
          </a:p>
          <a:p>
            <a:pPr>
              <a:lnSpc>
                <a:spcPct val="90000"/>
              </a:lnSpc>
              <a:buFont typeface="Wingdings" pitchFamily="2" charset="2"/>
              <a:buNone/>
            </a:pPr>
            <a:r>
              <a:rPr lang="ru-RU" sz="2800" b="1" dirty="0"/>
              <a:t> </a:t>
            </a:r>
            <a:r>
              <a:rPr lang="ru-RU" sz="2800" b="1" dirty="0" err="1"/>
              <a:t>Гудова</a:t>
            </a:r>
            <a:r>
              <a:rPr lang="ru-RU" sz="2800" b="1" dirty="0"/>
              <a:t> И.В.</a:t>
            </a:r>
          </a:p>
        </p:txBody>
      </p:sp>
      <p:pic>
        <p:nvPicPr>
          <p:cNvPr id="109572" name="Picture 4" descr="DSC00759"/>
          <p:cNvPicPr>
            <a:picLocks noChangeAspect="1" noChangeArrowheads="1"/>
          </p:cNvPicPr>
          <p:nvPr/>
        </p:nvPicPr>
        <p:blipFill>
          <a:blip r:embed="rId2" cstate="screen"/>
          <a:srcRect/>
          <a:stretch>
            <a:fillRect/>
          </a:stretch>
        </p:blipFill>
        <p:spPr bwMode="auto">
          <a:xfrm>
            <a:off x="4546600" y="1628775"/>
            <a:ext cx="4205288" cy="504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9" name="Rectangle 3"/>
          <p:cNvSpPr>
            <a:spLocks noGrp="1" noRot="1" noChangeArrowheads="1"/>
          </p:cNvSpPr>
          <p:nvPr>
            <p:ph type="body" sz="half" idx="1"/>
          </p:nvPr>
        </p:nvSpPr>
        <p:spPr>
          <a:xfrm>
            <a:off x="285720" y="1643050"/>
            <a:ext cx="4194175" cy="5072098"/>
          </a:xfrm>
        </p:spPr>
        <p:txBody>
          <a:bodyPr/>
          <a:lstStyle/>
          <a:p>
            <a:pPr>
              <a:lnSpc>
                <a:spcPct val="80000"/>
              </a:lnSpc>
              <a:buFont typeface="Wingdings" pitchFamily="2" charset="2"/>
              <a:buNone/>
            </a:pPr>
            <a:r>
              <a:rPr lang="ru-RU" sz="1600" b="1" i="1" dirty="0">
                <a:solidFill>
                  <a:srgbClr val="FF3300"/>
                </a:solidFill>
              </a:rPr>
              <a:t>           Сахарные белки</a:t>
            </a:r>
            <a:r>
              <a:rPr lang="ru-RU" sz="1600" b="1" i="1" dirty="0">
                <a:solidFill>
                  <a:srgbClr val="FFFF00"/>
                </a:solidFill>
              </a:rPr>
              <a:t> </a:t>
            </a:r>
            <a:r>
              <a:rPr lang="ru-RU" sz="1600" b="1" i="1" dirty="0">
                <a:solidFill>
                  <a:schemeClr val="tx2">
                    <a:lumMod val="75000"/>
                  </a:schemeClr>
                </a:solidFill>
              </a:rPr>
              <a:t>– летяги встречаются в Австралии и Новой Гвинее. В природе обитают на деревьях семействами. Общаются звуковыми сигналами, которые включают щебет, треск и щелканье. Белки – летяги весят около 150 г, в зависимости от их разновидности, в длину достигают 21 см. Белки – летяги – ночные животные, у них большие глаза, которые хорошо видят в темноте.  </a:t>
            </a:r>
          </a:p>
          <a:p>
            <a:pPr>
              <a:lnSpc>
                <a:spcPct val="80000"/>
              </a:lnSpc>
              <a:buFont typeface="Wingdings" pitchFamily="2" charset="2"/>
              <a:buNone/>
            </a:pPr>
            <a:endParaRPr lang="ru-RU" sz="1600" i="1" dirty="0">
              <a:solidFill>
                <a:srgbClr val="FFFF00"/>
              </a:solidFill>
            </a:endParaRPr>
          </a:p>
          <a:p>
            <a:pPr>
              <a:lnSpc>
                <a:spcPct val="80000"/>
              </a:lnSpc>
              <a:buFont typeface="Wingdings" pitchFamily="2" charset="2"/>
              <a:buNone/>
            </a:pPr>
            <a:r>
              <a:rPr lang="ru-RU" sz="1600" i="1" dirty="0">
                <a:solidFill>
                  <a:srgbClr val="FFFF00"/>
                </a:solidFill>
              </a:rPr>
              <a:t>           </a:t>
            </a:r>
            <a:r>
              <a:rPr lang="ru-RU" sz="1600" b="1" i="1" dirty="0">
                <a:solidFill>
                  <a:srgbClr val="FF3300"/>
                </a:solidFill>
              </a:rPr>
              <a:t>Нелетающая птица</a:t>
            </a:r>
            <a:r>
              <a:rPr lang="ru-RU" sz="1600" b="1" i="1" dirty="0">
                <a:solidFill>
                  <a:srgbClr val="FFFF00"/>
                </a:solidFill>
              </a:rPr>
              <a:t>  </a:t>
            </a:r>
            <a:r>
              <a:rPr lang="ru-RU" sz="1800" b="1" i="1" dirty="0">
                <a:solidFill>
                  <a:schemeClr val="tx2">
                    <a:lumMod val="75000"/>
                  </a:schemeClr>
                </a:solidFill>
              </a:rPr>
              <a:t>киви </a:t>
            </a:r>
            <a:r>
              <a:rPr lang="ru-RU" sz="1600" b="1" i="1" dirty="0">
                <a:solidFill>
                  <a:schemeClr val="tx2">
                    <a:lumMod val="75000"/>
                  </a:schemeClr>
                </a:solidFill>
              </a:rPr>
              <a:t>встречается только в Новой Зеландии. Величиной киви примерно с курицу, ноги короткие, крепкие, крылья крошечные, хвоста нет. Тело покрыто серыми или бурыми волосовидными перьями ,клюв длинный, прямой или слегка изогнутый с ноздрями на самом конце; вокруг него находятся усы вроде кошачьих.</a:t>
            </a:r>
          </a:p>
        </p:txBody>
      </p:sp>
      <p:pic>
        <p:nvPicPr>
          <p:cNvPr id="80900" name="Picture 4" descr="DSC00789"/>
          <p:cNvPicPr>
            <a:picLocks noGrp="1" noChangeAspect="1" noChangeArrowheads="1"/>
          </p:cNvPicPr>
          <p:nvPr>
            <p:ph sz="quarter" idx="2"/>
          </p:nvPr>
        </p:nvPicPr>
        <p:blipFill>
          <a:blip r:embed="rId2" cstate="screen"/>
          <a:srcRect/>
          <a:stretch>
            <a:fillRect/>
          </a:stretch>
        </p:blipFill>
        <p:spPr>
          <a:xfrm>
            <a:off x="5003800" y="4581525"/>
            <a:ext cx="2846388" cy="2135188"/>
          </a:xfrm>
          <a:noFill/>
          <a:ln/>
        </p:spPr>
      </p:pic>
      <p:pic>
        <p:nvPicPr>
          <p:cNvPr id="80903" name="Picture 7" descr="DSC00791"/>
          <p:cNvPicPr>
            <a:picLocks noGrp="1" noChangeAspect="1" noChangeArrowheads="1"/>
          </p:cNvPicPr>
          <p:nvPr>
            <p:ph sz="quarter" idx="3"/>
          </p:nvPr>
        </p:nvPicPr>
        <p:blipFill>
          <a:blip r:embed="rId3" cstate="screen"/>
          <a:srcRect/>
          <a:stretch>
            <a:fillRect/>
          </a:stretch>
        </p:blipFill>
        <p:spPr>
          <a:xfrm>
            <a:off x="5508625" y="1628775"/>
            <a:ext cx="2135188" cy="2846388"/>
          </a:xfrm>
          <a:noFill/>
          <a:ln/>
        </p:spPr>
      </p:pic>
      <p:sp>
        <p:nvSpPr>
          <p:cNvPr id="80906" name="WordArt 10"/>
          <p:cNvSpPr>
            <a:spLocks noChangeArrowheads="1" noChangeShapeType="1" noTextEdit="1"/>
          </p:cNvSpPr>
          <p:nvPr/>
        </p:nvSpPr>
        <p:spPr bwMode="auto">
          <a:xfrm>
            <a:off x="1187450" y="404813"/>
            <a:ext cx="6913563" cy="101917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ru-RU" sz="3600" kern="10">
                <a:ln w="9525">
                  <a:round/>
                  <a:headEnd/>
                  <a:tailEnd/>
                </a:ln>
                <a:gradFill rotWithShape="0">
                  <a:gsLst>
                    <a:gs pos="0">
                      <a:srgbClr val="FFE701"/>
                    </a:gs>
                    <a:gs pos="100000">
                      <a:srgbClr val="FE3E02"/>
                    </a:gs>
                  </a:gsLst>
                  <a:lin ang="5400000" scaled="1"/>
                </a:gradFill>
                <a:latin typeface="Impact"/>
              </a:rPr>
              <a:t>Кого еще мы встретили?</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slide(fromBottom)">
                                      <p:cBhvr>
                                        <p:cTn id="7" dur="500">
                                          <p:stCondLst>
                                            <p:cond delay="0"/>
                                          </p:stCondLst>
                                        </p:cTn>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0899">
                                            <p:txEl>
                                              <p:pRg st="2" end="2"/>
                                            </p:txEl>
                                          </p:spTgt>
                                        </p:tgtEl>
                                        <p:attrNameLst>
                                          <p:attrName>style.visibility</p:attrName>
                                        </p:attrNameLst>
                                      </p:cBhvr>
                                      <p:to>
                                        <p:strVal val="visible"/>
                                      </p:to>
                                    </p:set>
                                    <p:animEffect transition="in" filter="slide(fromBottom)">
                                      <p:cBhvr>
                                        <p:cTn id="12" dur="500">
                                          <p:stCondLst>
                                            <p:cond delay="0"/>
                                          </p:stCondLst>
                                        </p:cTn>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24" name="Picture 4" descr="DSC00763"/>
          <p:cNvPicPr>
            <a:picLocks noGrp="1" noChangeAspect="1" noChangeArrowheads="1"/>
          </p:cNvPicPr>
          <p:nvPr>
            <p:ph sz="half" idx="1"/>
          </p:nvPr>
        </p:nvPicPr>
        <p:blipFill>
          <a:blip r:embed="rId2" cstate="screen"/>
          <a:srcRect/>
          <a:stretch>
            <a:fillRect/>
          </a:stretch>
        </p:blipFill>
        <p:spPr>
          <a:xfrm>
            <a:off x="107950" y="188913"/>
            <a:ext cx="2614613" cy="1762125"/>
          </a:xfrm>
          <a:noFill/>
          <a:ln/>
        </p:spPr>
      </p:pic>
      <p:pic>
        <p:nvPicPr>
          <p:cNvPr id="81932" name="Picture 12" descr="DSC00777"/>
          <p:cNvPicPr>
            <a:picLocks noGrp="1" noChangeAspect="1" noChangeArrowheads="1"/>
          </p:cNvPicPr>
          <p:nvPr>
            <p:ph sz="half" idx="2"/>
          </p:nvPr>
        </p:nvPicPr>
        <p:blipFill>
          <a:blip r:embed="rId3" cstate="screen"/>
          <a:stretch>
            <a:fillRect/>
          </a:stretch>
        </p:blipFill>
        <p:spPr>
          <a:xfrm>
            <a:off x="4648200" y="2348706"/>
            <a:ext cx="4038600" cy="3028950"/>
          </a:xfrm>
          <a:noFill/>
          <a:ln/>
        </p:spPr>
      </p:pic>
      <p:sp>
        <p:nvSpPr>
          <p:cNvPr id="81927" name="Rectangle 7"/>
          <p:cNvSpPr>
            <a:spLocks noRot="1" noChangeArrowheads="1"/>
          </p:cNvSpPr>
          <p:nvPr/>
        </p:nvSpPr>
        <p:spPr bwMode="auto">
          <a:xfrm>
            <a:off x="2843213" y="188913"/>
            <a:ext cx="8510587" cy="1325562"/>
          </a:xfrm>
          <a:prstGeom prst="rect">
            <a:avLst/>
          </a:prstGeom>
          <a:noFill/>
          <a:ln w="9525">
            <a:noFill/>
            <a:miter lim="800000"/>
            <a:headEnd/>
            <a:tailEnd/>
          </a:ln>
          <a:effectLst/>
        </p:spPr>
        <p:txBody>
          <a:bodyPr anchor="ctr"/>
          <a:lstStyle/>
          <a:p>
            <a:pPr algn="ctr"/>
            <a:endParaRPr lang="ru-RU" sz="4400">
              <a:solidFill>
                <a:schemeClr val="tx2"/>
              </a:solidFill>
              <a:effectLst>
                <a:outerShdw blurRad="38100" dist="38100" dir="2700000" algn="tl">
                  <a:srgbClr val="000000"/>
                </a:outerShdw>
              </a:effectLst>
            </a:endParaRPr>
          </a:p>
        </p:txBody>
      </p:sp>
      <p:sp>
        <p:nvSpPr>
          <p:cNvPr id="81928" name="Rectangle 8"/>
          <p:cNvSpPr>
            <a:spLocks noRot="1" noChangeArrowheads="1"/>
          </p:cNvSpPr>
          <p:nvPr/>
        </p:nvSpPr>
        <p:spPr bwMode="auto">
          <a:xfrm>
            <a:off x="517525" y="444500"/>
            <a:ext cx="8510588" cy="1325563"/>
          </a:xfrm>
          <a:prstGeom prst="rect">
            <a:avLst/>
          </a:prstGeom>
          <a:noFill/>
          <a:ln w="9525">
            <a:noFill/>
            <a:miter lim="800000"/>
            <a:headEnd/>
            <a:tailEnd/>
          </a:ln>
          <a:effectLst/>
        </p:spPr>
        <p:txBody>
          <a:bodyPr anchor="ctr"/>
          <a:lstStyle/>
          <a:p>
            <a:pPr algn="ctr"/>
            <a:endParaRPr lang="ru-RU" sz="4400">
              <a:solidFill>
                <a:schemeClr val="tx2"/>
              </a:solidFill>
              <a:effectLst>
                <a:outerShdw blurRad="38100" dist="38100" dir="2700000" algn="tl">
                  <a:srgbClr val="000000"/>
                </a:outerShdw>
              </a:effectLst>
            </a:endParaRPr>
          </a:p>
        </p:txBody>
      </p:sp>
      <p:sp>
        <p:nvSpPr>
          <p:cNvPr id="81929" name="Rectangle 9"/>
          <p:cNvSpPr>
            <a:spLocks noRot="1" noChangeArrowheads="1"/>
          </p:cNvSpPr>
          <p:nvPr/>
        </p:nvSpPr>
        <p:spPr bwMode="auto">
          <a:xfrm>
            <a:off x="179388" y="2133600"/>
            <a:ext cx="8510587" cy="4724400"/>
          </a:xfrm>
          <a:prstGeom prst="rect">
            <a:avLst/>
          </a:prstGeom>
          <a:noFill/>
          <a:ln w="9525">
            <a:noFill/>
            <a:miter lim="800000"/>
            <a:headEnd/>
            <a:tailEnd/>
          </a:ln>
          <a:effectLst/>
        </p:spPr>
        <p:txBody>
          <a:bodyPr anchor="ctr"/>
          <a:lstStyle/>
          <a:p>
            <a:pPr algn="ctr"/>
            <a:endParaRPr lang="ru-RU" sz="4400">
              <a:solidFill>
                <a:schemeClr val="tx2"/>
              </a:solidFill>
              <a:effectLst>
                <a:outerShdw blurRad="38100" dist="38100" dir="2700000" algn="tl">
                  <a:srgbClr val="000000"/>
                </a:outerShdw>
              </a:effectLst>
            </a:endParaRPr>
          </a:p>
        </p:txBody>
      </p:sp>
      <p:sp>
        <p:nvSpPr>
          <p:cNvPr id="81930" name="Rectangle 10"/>
          <p:cNvSpPr>
            <a:spLocks noRot="1" noChangeArrowheads="1"/>
          </p:cNvSpPr>
          <p:nvPr/>
        </p:nvSpPr>
        <p:spPr bwMode="auto">
          <a:xfrm>
            <a:off x="395288" y="2060575"/>
            <a:ext cx="8510587" cy="4537075"/>
          </a:xfrm>
          <a:prstGeom prst="rect">
            <a:avLst/>
          </a:prstGeom>
          <a:noFill/>
          <a:ln w="9525">
            <a:noFill/>
            <a:miter lim="800000"/>
            <a:headEnd/>
            <a:tailEnd/>
          </a:ln>
          <a:effectLst/>
        </p:spPr>
        <p:txBody>
          <a:bodyPr anchor="ctr"/>
          <a:lstStyle/>
          <a:p>
            <a:pPr algn="ctr"/>
            <a:endParaRPr lang="ru-RU" sz="4400">
              <a:solidFill>
                <a:schemeClr val="tx2"/>
              </a:solidFill>
              <a:effectLst>
                <a:outerShdw blurRad="38100" dist="38100" dir="2700000" algn="tl">
                  <a:srgbClr val="000000"/>
                </a:outerShdw>
              </a:effectLst>
            </a:endParaRPr>
          </a:p>
        </p:txBody>
      </p:sp>
      <p:sp>
        <p:nvSpPr>
          <p:cNvPr id="81931" name="Rectangle 11"/>
          <p:cNvSpPr>
            <a:spLocks noRot="1" noChangeArrowheads="1"/>
          </p:cNvSpPr>
          <p:nvPr/>
        </p:nvSpPr>
        <p:spPr bwMode="auto">
          <a:xfrm>
            <a:off x="179388" y="1773238"/>
            <a:ext cx="4392612" cy="4968875"/>
          </a:xfrm>
          <a:prstGeom prst="rect">
            <a:avLst/>
          </a:prstGeom>
          <a:noFill/>
          <a:ln w="9525">
            <a:noFill/>
            <a:miter lim="800000"/>
            <a:headEnd/>
            <a:tailEnd/>
          </a:ln>
          <a:effectLst/>
        </p:spPr>
        <p:txBody>
          <a:bodyPr anchor="ctr"/>
          <a:lstStyle/>
          <a:p>
            <a:pPr algn="ctr"/>
            <a:endParaRPr lang="ru-RU" sz="2800">
              <a:solidFill>
                <a:schemeClr val="tx2"/>
              </a:solidFill>
              <a:effectLst>
                <a:outerShdw blurRad="38100" dist="38100" dir="2700000" algn="tl">
                  <a:srgbClr val="000000"/>
                </a:outerShdw>
              </a:effectLst>
            </a:endParaRPr>
          </a:p>
        </p:txBody>
      </p:sp>
      <p:sp>
        <p:nvSpPr>
          <p:cNvPr id="81934" name="Rectangle 14"/>
          <p:cNvSpPr>
            <a:spLocks noRot="1" noChangeArrowheads="1"/>
          </p:cNvSpPr>
          <p:nvPr/>
        </p:nvSpPr>
        <p:spPr bwMode="auto">
          <a:xfrm>
            <a:off x="395288" y="3068638"/>
            <a:ext cx="3816350" cy="1325562"/>
          </a:xfrm>
          <a:prstGeom prst="rect">
            <a:avLst/>
          </a:prstGeom>
          <a:noFill/>
          <a:ln w="9525">
            <a:noFill/>
            <a:miter lim="800000"/>
            <a:headEnd/>
            <a:tailEnd/>
          </a:ln>
          <a:effectLst/>
        </p:spPr>
        <p:txBody>
          <a:bodyPr anchor="ctr"/>
          <a:lstStyle/>
          <a:p>
            <a:pPr algn="ctr"/>
            <a:endParaRPr lang="ru-RU" sz="4400">
              <a:solidFill>
                <a:schemeClr val="tx2"/>
              </a:solidFill>
              <a:effectLst>
                <a:outerShdw blurRad="38100" dist="38100" dir="2700000" algn="tl">
                  <a:srgbClr val="000000"/>
                </a:outerShdw>
              </a:effectLst>
            </a:endParaRPr>
          </a:p>
        </p:txBody>
      </p:sp>
      <p:sp>
        <p:nvSpPr>
          <p:cNvPr id="81935" name="Rectangle 15"/>
          <p:cNvSpPr>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a:endParaRPr lang="ru-RU" sz="4400">
              <a:solidFill>
                <a:schemeClr val="tx2"/>
              </a:solidFill>
              <a:effectLst>
                <a:outerShdw blurRad="38100" dist="38100" dir="2700000" algn="tl">
                  <a:srgbClr val="000000"/>
                </a:outerShdw>
              </a:effectLst>
            </a:endParaRPr>
          </a:p>
        </p:txBody>
      </p:sp>
      <p:sp>
        <p:nvSpPr>
          <p:cNvPr id="81936" name="Rectangle 16"/>
          <p:cNvSpPr>
            <a:spLocks noRot="1" noChangeArrowheads="1"/>
          </p:cNvSpPr>
          <p:nvPr/>
        </p:nvSpPr>
        <p:spPr bwMode="auto">
          <a:xfrm>
            <a:off x="517525" y="444500"/>
            <a:ext cx="8510588" cy="1325563"/>
          </a:xfrm>
          <a:prstGeom prst="rect">
            <a:avLst/>
          </a:prstGeom>
          <a:noFill/>
          <a:ln w="9525">
            <a:noFill/>
            <a:miter lim="800000"/>
            <a:headEnd/>
            <a:tailEnd/>
          </a:ln>
          <a:effectLst/>
        </p:spPr>
        <p:txBody>
          <a:bodyPr anchor="ctr"/>
          <a:lstStyle/>
          <a:p>
            <a:pPr algn="ctr"/>
            <a:endParaRPr lang="ru-RU" sz="4400">
              <a:solidFill>
                <a:schemeClr val="tx2"/>
              </a:solidFill>
              <a:effectLst>
                <a:outerShdw blurRad="38100" dist="38100" dir="2700000" algn="tl">
                  <a:srgbClr val="000000"/>
                </a:outerShdw>
              </a:effectLst>
            </a:endParaRPr>
          </a:p>
        </p:txBody>
      </p:sp>
      <p:sp>
        <p:nvSpPr>
          <p:cNvPr id="81937" name="Rectangle 17"/>
          <p:cNvSpPr>
            <a:spLocks noRot="1" noChangeArrowheads="1"/>
          </p:cNvSpPr>
          <p:nvPr/>
        </p:nvSpPr>
        <p:spPr bwMode="auto">
          <a:xfrm>
            <a:off x="179388" y="2636838"/>
            <a:ext cx="4392612" cy="4105275"/>
          </a:xfrm>
          <a:prstGeom prst="rect">
            <a:avLst/>
          </a:prstGeom>
          <a:noFill/>
          <a:ln w="9525">
            <a:noFill/>
            <a:miter lim="800000"/>
            <a:headEnd/>
            <a:tailEnd/>
          </a:ln>
          <a:effectLst/>
        </p:spPr>
        <p:txBody>
          <a:bodyPr anchor="ctr"/>
          <a:lstStyle/>
          <a:p>
            <a:pPr algn="ctr"/>
            <a:endParaRPr lang="ru-RU" sz="4400">
              <a:solidFill>
                <a:schemeClr val="tx2"/>
              </a:solidFill>
              <a:effectLst>
                <a:outerShdw blurRad="38100" dist="38100" dir="2700000" algn="tl">
                  <a:srgbClr val="000000"/>
                </a:outerShdw>
              </a:effectLst>
            </a:endParaRPr>
          </a:p>
        </p:txBody>
      </p:sp>
      <p:sp>
        <p:nvSpPr>
          <p:cNvPr id="81938" name="Rectangle 18"/>
          <p:cNvSpPr>
            <a:spLocks noRot="1" noChangeArrowheads="1"/>
          </p:cNvSpPr>
          <p:nvPr/>
        </p:nvSpPr>
        <p:spPr bwMode="auto">
          <a:xfrm>
            <a:off x="179388" y="2133600"/>
            <a:ext cx="4392612" cy="4033838"/>
          </a:xfrm>
          <a:prstGeom prst="rect">
            <a:avLst/>
          </a:prstGeom>
          <a:noFill/>
          <a:ln w="9525">
            <a:noFill/>
            <a:miter lim="800000"/>
            <a:headEnd/>
            <a:tailEnd/>
          </a:ln>
          <a:effectLst/>
        </p:spPr>
        <p:txBody>
          <a:bodyPr anchor="ctr"/>
          <a:lstStyle/>
          <a:p>
            <a:r>
              <a:rPr lang="ru-RU">
                <a:solidFill>
                  <a:schemeClr val="tx2"/>
                </a:solidFill>
                <a:effectLst>
                  <a:outerShdw blurRad="38100" dist="38100" dir="2700000" algn="tl">
                    <a:srgbClr val="000000"/>
                  </a:outerShdw>
                </a:effectLst>
              </a:rPr>
              <a:t>      Дино поймали жители острова  аборигены.    </a:t>
            </a:r>
            <a:r>
              <a:rPr lang="ru-RU">
                <a:solidFill>
                  <a:srgbClr val="FF3300"/>
                </a:solidFill>
                <a:effectLst>
                  <a:outerShdw blurRad="38100" dist="38100" dir="2700000" algn="tl">
                    <a:srgbClr val="000000"/>
                  </a:outerShdw>
                </a:effectLst>
              </a:rPr>
              <a:t>Аборигены</a:t>
            </a:r>
            <a:r>
              <a:rPr lang="ru-RU">
                <a:solidFill>
                  <a:schemeClr val="tx2"/>
                </a:solidFill>
                <a:effectLst>
                  <a:outerShdw blurRad="38100" dist="38100" dir="2700000" algn="tl">
                    <a:srgbClr val="000000"/>
                  </a:outerShdw>
                </a:effectLst>
              </a:rPr>
              <a:t> Австралии – самая древняя из живущих на Земле цивилизаций. И одна из наименее изученных. С 19 века они считаются наиболее примитивной культурой на планете, живым воплощением предков современного человека. На самом же деле, австралийские аборигены обладают развитой и многогранной культурой, которая и формирует их деликатный и в то же время динамичный и насыщенный образ жизни. </a:t>
            </a:r>
            <a:br>
              <a:rPr lang="ru-RU">
                <a:solidFill>
                  <a:schemeClr val="tx2"/>
                </a:solidFill>
                <a:effectLst>
                  <a:outerShdw blurRad="38100" dist="38100" dir="2700000" algn="tl">
                    <a:srgbClr val="000000"/>
                  </a:outerShdw>
                </a:effectLst>
              </a:rPr>
            </a:br>
            <a:r>
              <a:rPr lang="ru-RU">
                <a:solidFill>
                  <a:schemeClr val="tx2"/>
                </a:solidFill>
                <a:effectLst>
                  <a:outerShdw blurRad="38100" dist="38100" dir="2700000" algn="tl">
                    <a:srgbClr val="000000"/>
                  </a:outerShdw>
                </a:effectLst>
              </a:rPr>
              <a:t>Как спасти Дино ?</a:t>
            </a:r>
          </a:p>
        </p:txBody>
      </p:sp>
      <p:sp>
        <p:nvSpPr>
          <p:cNvPr id="81939" name="WordArt 19"/>
          <p:cNvSpPr>
            <a:spLocks noChangeArrowheads="1" noChangeShapeType="1" noTextEdit="1"/>
          </p:cNvSpPr>
          <p:nvPr/>
        </p:nvSpPr>
        <p:spPr bwMode="auto">
          <a:xfrm>
            <a:off x="2987675" y="260350"/>
            <a:ext cx="5976938" cy="955675"/>
          </a:xfrm>
          <a:prstGeom prst="rect">
            <a:avLst/>
          </a:prstGeom>
        </p:spPr>
        <p:txBody>
          <a:bodyPr wrap="none" fromWordArt="1">
            <a:prstTxWarp prst="textPlain">
              <a:avLst>
                <a:gd name="adj" fmla="val 50000"/>
              </a:avLst>
            </a:prstTxWarp>
          </a:bodyPr>
          <a:lstStyle/>
          <a:p>
            <a:pPr algn="ctr"/>
            <a:r>
              <a:rPr lang="ru-RU"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Что случилось с Дино?</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7" name="Rectangle 5"/>
          <p:cNvSpPr>
            <a:spLocks noGrp="1" noRot="1" noChangeArrowheads="1"/>
          </p:cNvSpPr>
          <p:nvPr>
            <p:ph type="title"/>
          </p:nvPr>
        </p:nvSpPr>
        <p:spPr>
          <a:xfrm>
            <a:off x="4859338" y="228600"/>
            <a:ext cx="4033837" cy="6772300"/>
          </a:xfrm>
        </p:spPr>
        <p:txBody>
          <a:bodyPr/>
          <a:lstStyle/>
          <a:p>
            <a:r>
              <a:rPr lang="ru-RU" sz="3200" dirty="0">
                <a:solidFill>
                  <a:srgbClr val="CC0099"/>
                </a:solidFill>
              </a:rPr>
              <a:t>На горе </a:t>
            </a:r>
            <a:r>
              <a:rPr lang="ru-RU" sz="3200" dirty="0" err="1">
                <a:solidFill>
                  <a:srgbClr val="CC0099"/>
                </a:solidFill>
              </a:rPr>
              <a:t>Айерс</a:t>
            </a:r>
            <a:r>
              <a:rPr lang="ru-RU" sz="3200" dirty="0">
                <a:solidFill>
                  <a:srgbClr val="CC0099"/>
                </a:solidFill>
              </a:rPr>
              <a:t> – Рок.</a:t>
            </a:r>
            <a:r>
              <a:rPr lang="ru-RU" sz="2800" dirty="0"/>
              <a:t> </a:t>
            </a:r>
            <a:r>
              <a:rPr lang="ru-RU" sz="2400" dirty="0"/>
              <a:t>Красная гора </a:t>
            </a:r>
            <a:r>
              <a:rPr lang="ru-RU" sz="2400" dirty="0" err="1"/>
              <a:t>Айерс-Рок</a:t>
            </a:r>
            <a:r>
              <a:rPr lang="ru-RU" sz="2400" dirty="0"/>
              <a:t> представляет собой крупнейший в мире монолит  высотой 384 м и 9 км в обхвате. Аборигены почитают гору как святыню.            </a:t>
            </a:r>
            <a:br>
              <a:rPr lang="ru-RU" sz="2400" dirty="0"/>
            </a:br>
            <a:r>
              <a:rPr lang="ru-RU" sz="2400" b="1" i="1" dirty="0">
                <a:solidFill>
                  <a:srgbClr val="33CC33"/>
                </a:solidFill>
              </a:rPr>
              <a:t>Вот здесь мы устроили засаду и спасли друга</a:t>
            </a:r>
            <a:r>
              <a:rPr lang="ru-RU" sz="2400" dirty="0">
                <a:solidFill>
                  <a:srgbClr val="33CC33"/>
                </a:solidFill>
              </a:rPr>
              <a:t>.</a:t>
            </a:r>
          </a:p>
        </p:txBody>
      </p:sp>
      <p:pic>
        <p:nvPicPr>
          <p:cNvPr id="90116" name="Picture 4" descr="DSC00788"/>
          <p:cNvPicPr>
            <a:picLocks noGrp="1" noChangeAspect="1" noChangeArrowheads="1"/>
          </p:cNvPicPr>
          <p:nvPr>
            <p:ph sz="half" idx="1"/>
          </p:nvPr>
        </p:nvPicPr>
        <p:blipFill>
          <a:blip r:embed="rId2" cstate="screen"/>
          <a:srcRect/>
          <a:stretch>
            <a:fillRect/>
          </a:stretch>
        </p:blipFill>
        <p:spPr>
          <a:xfrm>
            <a:off x="301625" y="1052513"/>
            <a:ext cx="4414838" cy="4406900"/>
          </a:xfrm>
          <a:noFill/>
          <a:ln/>
        </p:spPr>
      </p:pic>
      <p:pic>
        <p:nvPicPr>
          <p:cNvPr id="90119" name="Picture 7" descr="DSC00764"/>
          <p:cNvPicPr>
            <a:picLocks noGrp="1" noChangeAspect="1" noChangeArrowheads="1"/>
          </p:cNvPicPr>
          <p:nvPr>
            <p:ph sz="half" idx="2"/>
          </p:nvPr>
        </p:nvPicPr>
        <p:blipFill>
          <a:blip r:embed="rId3" cstate="screen"/>
          <a:stretch>
            <a:fillRect/>
          </a:stretch>
        </p:blipFill>
        <p:spPr>
          <a:xfrm>
            <a:off x="2786050" y="2928934"/>
            <a:ext cx="1894274" cy="2525699"/>
          </a:xfrm>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90117"/>
                                        </p:tgtEl>
                                        <p:attrNameLst>
                                          <p:attrName>style.visibility</p:attrName>
                                        </p:attrNameLst>
                                      </p:cBhvr>
                                      <p:to>
                                        <p:strVal val="visible"/>
                                      </p:to>
                                    </p:set>
                                    <p:anim calcmode="lin" valueType="num">
                                      <p:cBhvr additive="base">
                                        <p:cTn id="7" dur="800" fill="hold">
                                          <p:stCondLst>
                                            <p:cond delay="0"/>
                                          </p:stCondLst>
                                        </p:cTn>
                                        <p:tgtEl>
                                          <p:spTgt spid="90117"/>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901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7" name="Rectangle 3"/>
          <p:cNvSpPr>
            <a:spLocks noGrp="1" noRot="1" noChangeArrowheads="1"/>
          </p:cNvSpPr>
          <p:nvPr>
            <p:ph type="body" sz="half" idx="1"/>
          </p:nvPr>
        </p:nvSpPr>
        <p:spPr>
          <a:xfrm>
            <a:off x="285720" y="928670"/>
            <a:ext cx="8518525" cy="3192462"/>
          </a:xfrm>
        </p:spPr>
        <p:txBody>
          <a:bodyPr/>
          <a:lstStyle/>
          <a:p>
            <a:pPr>
              <a:buFont typeface="Wingdings" pitchFamily="2" charset="2"/>
              <a:buNone/>
            </a:pPr>
            <a:r>
              <a:rPr lang="ru-RU" sz="2000" dirty="0">
                <a:solidFill>
                  <a:srgbClr val="33CC33"/>
                </a:solidFill>
              </a:rPr>
              <a:t>       Австралия</a:t>
            </a:r>
            <a:r>
              <a:rPr lang="ru-RU" sz="2000" dirty="0"/>
              <a:t> – самый слабозаселенный континент. Большая часть населения Австралии сконцентрирована в городах. </a:t>
            </a:r>
          </a:p>
          <a:p>
            <a:pPr>
              <a:buFont typeface="Wingdings" pitchFamily="2" charset="2"/>
              <a:buNone/>
            </a:pPr>
            <a:r>
              <a:rPr lang="ru-RU" sz="2000" dirty="0"/>
              <a:t>       </a:t>
            </a:r>
            <a:r>
              <a:rPr lang="ru-RU" sz="2000" dirty="0">
                <a:solidFill>
                  <a:srgbClr val="33CC33"/>
                </a:solidFill>
              </a:rPr>
              <a:t>Мельбурн</a:t>
            </a:r>
            <a:r>
              <a:rPr lang="ru-RU" sz="2000" dirty="0"/>
              <a:t> – один из крупнейших городов Австралии. Небольшой по размерам деловой центр состоит сплошь из небоскребов, между которыми ютятся памятники архитектуры. Почти вся остальная часть города – это </a:t>
            </a:r>
            <a:r>
              <a:rPr lang="ru-RU" sz="2000" dirty="0" err="1"/>
              <a:t>одно-двухэтажные</a:t>
            </a:r>
            <a:r>
              <a:rPr lang="ru-RU" sz="2000" dirty="0"/>
              <a:t> частные дома. Можно полчаса ехать на машине и не увидеть ни одного здания выше, чем два этажа.</a:t>
            </a:r>
          </a:p>
          <a:p>
            <a:pPr>
              <a:buFont typeface="Wingdings" pitchFamily="2" charset="2"/>
              <a:buNone/>
            </a:pPr>
            <a:r>
              <a:rPr lang="ru-RU" sz="2000" dirty="0"/>
              <a:t> </a:t>
            </a:r>
          </a:p>
        </p:txBody>
      </p:sp>
      <p:pic>
        <p:nvPicPr>
          <p:cNvPr id="93188" name="Picture 4" descr="DSC00786"/>
          <p:cNvPicPr>
            <a:picLocks noGrp="1" noChangeAspect="1" noChangeArrowheads="1"/>
          </p:cNvPicPr>
          <p:nvPr>
            <p:ph sz="half" idx="2"/>
          </p:nvPr>
        </p:nvPicPr>
        <p:blipFill>
          <a:blip r:embed="rId2" cstate="screen"/>
          <a:srcRect/>
          <a:stretch>
            <a:fillRect/>
          </a:stretch>
        </p:blipFill>
        <p:spPr>
          <a:xfrm>
            <a:off x="4214810" y="3286124"/>
            <a:ext cx="4524386" cy="28594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dissolve">
                                      <p:cBhvr>
                                        <p:cTn id="7" dur="5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dissolve">
                                      <p:cBhvr>
                                        <p:cTn id="12" dur="500"/>
                                        <p:tgtEl>
                                          <p:spTgt spid="9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dissolve">
                                      <p:cBhvr>
                                        <p:cTn id="17"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7" name="Rectangle 5"/>
          <p:cNvSpPr>
            <a:spLocks noGrp="1" noRot="1" noChangeArrowheads="1"/>
          </p:cNvSpPr>
          <p:nvPr>
            <p:ph type="title"/>
          </p:nvPr>
        </p:nvSpPr>
        <p:spPr>
          <a:xfrm>
            <a:off x="395288" y="4724400"/>
            <a:ext cx="8510587" cy="2133600"/>
          </a:xfrm>
        </p:spPr>
        <p:txBody>
          <a:bodyPr/>
          <a:lstStyle/>
          <a:p>
            <a:pPr algn="l"/>
            <a:r>
              <a:rPr lang="ru-RU" sz="2400"/>
              <a:t>     А это столица Австралии – </a:t>
            </a:r>
            <a:r>
              <a:rPr lang="ru-RU" sz="2400">
                <a:solidFill>
                  <a:schemeClr val="folHlink"/>
                </a:solidFill>
              </a:rPr>
              <a:t>Канберра. Главная достопримечательность Канберры – парламент. Находящееся в самом центре города здание спрятано целиком в холме, издалека видно только флаг. На крыше парламента растет трава, там можно гулять.</a:t>
            </a:r>
          </a:p>
        </p:txBody>
      </p:sp>
      <p:pic>
        <p:nvPicPr>
          <p:cNvPr id="95236" name="Picture 4" descr="DSC00787"/>
          <p:cNvPicPr>
            <a:picLocks noGrp="1" noChangeAspect="1" noChangeArrowheads="1"/>
          </p:cNvPicPr>
          <p:nvPr>
            <p:ph idx="1"/>
          </p:nvPr>
        </p:nvPicPr>
        <p:blipFill>
          <a:blip r:embed="rId2" cstate="screen"/>
          <a:srcRect/>
          <a:stretch>
            <a:fillRect/>
          </a:stretch>
        </p:blipFill>
        <p:spPr>
          <a:xfrm>
            <a:off x="1763713" y="188913"/>
            <a:ext cx="5897562" cy="44227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95237"/>
                                        </p:tgtEl>
                                        <p:attrNameLst>
                                          <p:attrName>style.visibility</p:attrName>
                                        </p:attrNameLst>
                                      </p:cBhvr>
                                      <p:to>
                                        <p:strVal val="visible"/>
                                      </p:to>
                                    </p:set>
                                    <p:animEffect transition="in" filter="fade">
                                      <p:cBhvr>
                                        <p:cTn id="7" dur="1000">
                                          <p:stCondLst>
                                            <p:cond delay="0"/>
                                          </p:stCondLst>
                                        </p:cTn>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7524" name="Picture 4" descr="DSC00798"/>
          <p:cNvPicPr>
            <a:picLocks noGrp="1" noChangeAspect="1" noChangeArrowheads="1"/>
          </p:cNvPicPr>
          <p:nvPr>
            <p:ph idx="1"/>
          </p:nvPr>
        </p:nvPicPr>
        <p:blipFill>
          <a:blip r:embed="rId2" cstate="screen"/>
          <a:stretch>
            <a:fillRect/>
          </a:stretch>
        </p:blipFill>
        <p:spPr>
          <a:xfrm>
            <a:off x="2874764" y="1600200"/>
            <a:ext cx="3394472" cy="4525963"/>
          </a:xfrm>
          <a:noFill/>
          <a:ln/>
        </p:spPr>
      </p:pic>
      <p:sp>
        <p:nvSpPr>
          <p:cNvPr id="107526" name="Rectangle 6"/>
          <p:cNvSpPr>
            <a:spLocks noRot="1" noChangeArrowheads="1"/>
          </p:cNvSpPr>
          <p:nvPr/>
        </p:nvSpPr>
        <p:spPr bwMode="auto">
          <a:xfrm>
            <a:off x="301625" y="228600"/>
            <a:ext cx="8510588" cy="1325563"/>
          </a:xfrm>
          <a:prstGeom prst="rect">
            <a:avLst/>
          </a:prstGeom>
          <a:noFill/>
          <a:ln w="9525">
            <a:noFill/>
            <a:miter lim="800000"/>
            <a:headEnd/>
            <a:tailEnd/>
          </a:ln>
          <a:effectLst/>
        </p:spPr>
        <p:txBody>
          <a:bodyPr anchor="ctr"/>
          <a:lstStyle/>
          <a:p>
            <a:pPr algn="ctr"/>
            <a:endParaRPr lang="ru-RU" sz="4400">
              <a:solidFill>
                <a:schemeClr val="tx2"/>
              </a:solidFill>
              <a:effectLst>
                <a:outerShdw blurRad="38100" dist="38100" dir="2700000" algn="tl">
                  <a:srgbClr val="000000"/>
                </a:outerShdw>
              </a:effectLst>
            </a:endParaRPr>
          </a:p>
        </p:txBody>
      </p:sp>
      <p:sp>
        <p:nvSpPr>
          <p:cNvPr id="107527" name="Rectangle 7"/>
          <p:cNvSpPr>
            <a:spLocks noRot="1" noChangeArrowheads="1"/>
          </p:cNvSpPr>
          <p:nvPr/>
        </p:nvSpPr>
        <p:spPr bwMode="auto">
          <a:xfrm>
            <a:off x="179388" y="1412875"/>
            <a:ext cx="4537075" cy="5445125"/>
          </a:xfrm>
          <a:prstGeom prst="rect">
            <a:avLst/>
          </a:prstGeom>
          <a:noFill/>
          <a:ln w="9525">
            <a:noFill/>
            <a:miter lim="800000"/>
            <a:headEnd/>
            <a:tailEnd/>
          </a:ln>
          <a:effectLst/>
        </p:spPr>
        <p:txBody>
          <a:bodyPr anchor="ctr"/>
          <a:lstStyle/>
          <a:p>
            <a:r>
              <a:rPr lang="ru-RU" sz="2000">
                <a:solidFill>
                  <a:schemeClr val="tx2"/>
                </a:solidFill>
                <a:effectLst>
                  <a:outerShdw blurRad="38100" dist="38100" dir="2700000" algn="tl">
                    <a:srgbClr val="000000"/>
                  </a:outerShdw>
                </a:effectLst>
              </a:rPr>
              <a:t>   Среди городов Австралии самый колоритный – </a:t>
            </a:r>
            <a:r>
              <a:rPr lang="ru-RU" sz="2000">
                <a:solidFill>
                  <a:srgbClr val="CC00CC"/>
                </a:solidFill>
                <a:effectLst>
                  <a:outerShdw blurRad="38100" dist="38100" dir="2700000" algn="tl">
                    <a:srgbClr val="000000"/>
                  </a:outerShdw>
                </a:effectLst>
              </a:rPr>
              <a:t>Сидней.</a:t>
            </a:r>
            <a:r>
              <a:rPr lang="ru-RU" sz="2000">
                <a:solidFill>
                  <a:schemeClr val="tx2"/>
                </a:solidFill>
                <a:effectLst>
                  <a:outerShdw blurRad="38100" dist="38100" dir="2700000" algn="tl">
                    <a:srgbClr val="000000"/>
                  </a:outerShdw>
                </a:effectLst>
              </a:rPr>
              <a:t> Современный Сидней знаменит своей гаванью. Сидней – место проведения Олимпийских игр 2000 г</a:t>
            </a:r>
            <a:br>
              <a:rPr lang="ru-RU" sz="2000">
                <a:solidFill>
                  <a:schemeClr val="tx2"/>
                </a:solidFill>
                <a:effectLst>
                  <a:outerShdw blurRad="38100" dist="38100" dir="2700000" algn="tl">
                    <a:srgbClr val="000000"/>
                  </a:outerShdw>
                </a:effectLst>
              </a:rPr>
            </a:br>
            <a:r>
              <a:rPr lang="ru-RU" sz="2000">
                <a:solidFill>
                  <a:schemeClr val="tx2"/>
                </a:solidFill>
                <a:effectLst>
                  <a:outerShdw blurRad="38100" dist="38100" dir="2700000" algn="tl">
                    <a:srgbClr val="000000"/>
                  </a:outerShdw>
                </a:effectLst>
              </a:rPr>
              <a:t>Голубые горы – это Национальный природный парк, который расположен в 110 км от Сиднея. Эти горы покрыты эвкалиптовыми лесами. Само название гор происходит от цвета испаряющегося эвкалиптового масла, плывущего над лесами. На территории парка существует несколько смотровых площадок, откуда открывается вид на расположенные внизу знаменитые скалы «Три сестры».</a:t>
            </a:r>
          </a:p>
        </p:txBody>
      </p:sp>
      <p:sp>
        <p:nvSpPr>
          <p:cNvPr id="107529" name="WordArt 9"/>
          <p:cNvSpPr>
            <a:spLocks noChangeArrowheads="1" noChangeShapeType="1" noTextEdit="1"/>
          </p:cNvSpPr>
          <p:nvPr/>
        </p:nvSpPr>
        <p:spPr bwMode="auto">
          <a:xfrm>
            <a:off x="1908175" y="188913"/>
            <a:ext cx="2951163" cy="1096962"/>
          </a:xfrm>
          <a:prstGeom prst="rect">
            <a:avLst/>
          </a:prstGeom>
        </p:spPr>
        <p:txBody>
          <a:bodyPr wrap="none" fromWordArt="1">
            <a:prstTxWarp prst="textSlantUp">
              <a:avLst>
                <a:gd name="adj" fmla="val 32056"/>
              </a:avLst>
            </a:prstTxWarp>
          </a:bodyPr>
          <a:lstStyle/>
          <a:p>
            <a:pPr algn="ctr"/>
            <a:r>
              <a:rPr lang="ru-RU"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Сидней.</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7" name="Rectangle 5"/>
          <p:cNvSpPr>
            <a:spLocks noGrp="1" noRot="1" noChangeArrowheads="1"/>
          </p:cNvSpPr>
          <p:nvPr>
            <p:ph type="title"/>
          </p:nvPr>
        </p:nvSpPr>
        <p:spPr>
          <a:xfrm>
            <a:off x="301625" y="260350"/>
            <a:ext cx="4414838" cy="6597650"/>
          </a:xfrm>
        </p:spPr>
        <p:txBody>
          <a:bodyPr/>
          <a:lstStyle/>
          <a:p>
            <a:r>
              <a:rPr lang="ru-RU"/>
              <a:t>Вот и закончилось наше путешествие.</a:t>
            </a:r>
            <a:br>
              <a:rPr lang="ru-RU"/>
            </a:br>
            <a:r>
              <a:rPr lang="ru-RU"/>
              <a:t>До свидания, друзья!</a:t>
            </a:r>
          </a:p>
        </p:txBody>
      </p:sp>
      <p:pic>
        <p:nvPicPr>
          <p:cNvPr id="105476" name="Picture 4" descr="DSC00759"/>
          <p:cNvPicPr>
            <a:picLocks noGrp="1" noChangeAspect="1" noChangeArrowheads="1"/>
          </p:cNvPicPr>
          <p:nvPr>
            <p:ph idx="1"/>
          </p:nvPr>
        </p:nvPicPr>
        <p:blipFill>
          <a:blip r:embed="rId2" cstate="screen"/>
          <a:stretch>
            <a:fillRect/>
          </a:stretch>
        </p:blipFill>
        <p:spPr>
          <a:xfrm>
            <a:off x="5143504" y="1643050"/>
            <a:ext cx="3394472" cy="4525963"/>
          </a:xfrm>
          <a:no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5477"/>
                                        </p:tgtEl>
                                        <p:attrNameLst>
                                          <p:attrName>style.visibility</p:attrName>
                                        </p:attrNameLst>
                                      </p:cBhvr>
                                      <p:to>
                                        <p:strVal val="visible"/>
                                      </p:to>
                                    </p:set>
                                    <p:animEffect transition="in" filter="fade">
                                      <p:cBhvr>
                                        <p:cTn id="7" dur="768" decel="100000"/>
                                        <p:tgtEl>
                                          <p:spTgt spid="105477"/>
                                        </p:tgtEl>
                                      </p:cBhvr>
                                    </p:animEffect>
                                    <p:animScale>
                                      <p:cBhvr>
                                        <p:cTn id="8" dur="768" decel="100000"/>
                                        <p:tgtEl>
                                          <p:spTgt spid="105477"/>
                                        </p:tgtEl>
                                      </p:cBhvr>
                                      <p:from x="10000" y="10000"/>
                                      <p:to x="200000" y="450000"/>
                                    </p:animScale>
                                    <p:animScale>
                                      <p:cBhvr>
                                        <p:cTn id="9" dur="1230" accel="100000" fill="hold">
                                          <p:stCondLst>
                                            <p:cond delay="768"/>
                                          </p:stCondLst>
                                        </p:cTn>
                                        <p:tgtEl>
                                          <p:spTgt spid="105477"/>
                                        </p:tgtEl>
                                      </p:cBhvr>
                                      <p:from x="200000" y="450000"/>
                                      <p:to x="100000" y="100000"/>
                                    </p:animScale>
                                    <p:set>
                                      <p:cBhvr>
                                        <p:cTn id="10" dur="768" fill="hold"/>
                                        <p:tgtEl>
                                          <p:spTgt spid="105477"/>
                                        </p:tgtEl>
                                        <p:attrNameLst>
                                          <p:attrName>ppt_x</p:attrName>
                                        </p:attrNameLst>
                                      </p:cBhvr>
                                      <p:to>
                                        <p:strVal val="(0.5)"/>
                                      </p:to>
                                    </p:set>
                                    <p:anim from="(0.5)" to="(#ppt_x)" calcmode="lin" valueType="num">
                                      <p:cBhvr>
                                        <p:cTn id="11" dur="1230" accel="100000" fill="hold">
                                          <p:stCondLst>
                                            <p:cond delay="768"/>
                                          </p:stCondLst>
                                        </p:cTn>
                                        <p:tgtEl>
                                          <p:spTgt spid="105477"/>
                                        </p:tgtEl>
                                        <p:attrNameLst>
                                          <p:attrName>ppt_x</p:attrName>
                                        </p:attrNameLst>
                                      </p:cBhvr>
                                    </p:anim>
                                    <p:set>
                                      <p:cBhvr>
                                        <p:cTn id="12" dur="768" fill="hold"/>
                                        <p:tgtEl>
                                          <p:spTgt spid="105477"/>
                                        </p:tgtEl>
                                        <p:attrNameLst>
                                          <p:attrName>ppt_y</p:attrName>
                                        </p:attrNameLst>
                                      </p:cBhvr>
                                      <p:to>
                                        <p:strVal val="(#ppt_y+0.4)"/>
                                      </p:to>
                                    </p:set>
                                    <p:anim from="(#ppt_y+0.4)" to="(#ppt_y)" calcmode="lin" valueType="num">
                                      <p:cBhvr>
                                        <p:cTn id="13" dur="1230" accel="100000" fill="hold">
                                          <p:stCondLst>
                                            <p:cond delay="768"/>
                                          </p:stCondLst>
                                        </p:cTn>
                                        <p:tgtEl>
                                          <p:spTgt spid="10547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5" name="WordArt 5"/>
          <p:cNvSpPr>
            <a:spLocks noChangeArrowheads="1" noChangeShapeType="1" noTextEdit="1"/>
          </p:cNvSpPr>
          <p:nvPr/>
        </p:nvSpPr>
        <p:spPr bwMode="auto">
          <a:xfrm>
            <a:off x="1258888" y="476250"/>
            <a:ext cx="6985000" cy="1081088"/>
          </a:xfrm>
          <a:prstGeom prst="rect">
            <a:avLst/>
          </a:prstGeom>
        </p:spPr>
        <p:txBody>
          <a:bodyPr wrap="none" fromWordArt="1">
            <a:prstTxWarp prst="textDoubleWave1">
              <a:avLst>
                <a:gd name="adj1" fmla="val 6500"/>
                <a:gd name="adj2" fmla="val 23"/>
              </a:avLst>
            </a:prstTxWarp>
          </a:bodyPr>
          <a:lstStyle/>
          <a:p>
            <a:pPr algn="ctr"/>
            <a:r>
              <a:rPr lang="ru-RU"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Морское путешествие</a:t>
            </a:r>
          </a:p>
        </p:txBody>
      </p:sp>
      <p:sp>
        <p:nvSpPr>
          <p:cNvPr id="5126" name="Rectangle 6"/>
          <p:cNvSpPr>
            <a:spLocks noGrp="1" noRot="1" noChangeArrowheads="1"/>
          </p:cNvSpPr>
          <p:nvPr>
            <p:ph type="subTitle" idx="1"/>
          </p:nvPr>
        </p:nvSpPr>
        <p:spPr>
          <a:xfrm>
            <a:off x="1403350" y="5105400"/>
            <a:ext cx="6656388" cy="1752600"/>
          </a:xfrm>
        </p:spPr>
        <p:txBody>
          <a:bodyPr/>
          <a:lstStyle/>
          <a:p>
            <a:r>
              <a:rPr lang="ru-RU" dirty="0">
                <a:solidFill>
                  <a:srgbClr val="C00000"/>
                </a:solidFill>
              </a:rPr>
              <a:t>Дорогой, друг!</a:t>
            </a:r>
          </a:p>
          <a:p>
            <a:r>
              <a:rPr lang="ru-RU" dirty="0">
                <a:solidFill>
                  <a:srgbClr val="C00000"/>
                </a:solidFill>
              </a:rPr>
              <a:t>Приглашаю тебя в увлекательное путешествие вместе с </a:t>
            </a:r>
            <a:r>
              <a:rPr lang="ru-RU" dirty="0" err="1">
                <a:solidFill>
                  <a:srgbClr val="C00000"/>
                </a:solidFill>
              </a:rPr>
              <a:t>Дино</a:t>
            </a:r>
            <a:r>
              <a:rPr lang="ru-RU" dirty="0">
                <a:solidFill>
                  <a:srgbClr val="C00000"/>
                </a:solidFill>
              </a:rPr>
              <a:t>.</a:t>
            </a:r>
          </a:p>
        </p:txBody>
      </p:sp>
      <p:pic>
        <p:nvPicPr>
          <p:cNvPr id="5127" name="Picture 7" descr="DSC00759"/>
          <p:cNvPicPr>
            <a:picLocks noChangeAspect="1" noChangeArrowheads="1"/>
          </p:cNvPicPr>
          <p:nvPr/>
        </p:nvPicPr>
        <p:blipFill>
          <a:blip r:embed="rId2" cstate="screen"/>
          <a:srcRect/>
          <a:stretch>
            <a:fillRect/>
          </a:stretch>
        </p:blipFill>
        <p:spPr bwMode="auto">
          <a:xfrm>
            <a:off x="2484438" y="1628775"/>
            <a:ext cx="4248150" cy="35290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anim calcmode="lin" valueType="num">
                                      <p:cBhvr>
                                        <p:cTn id="7" dur="500" fill="hold"/>
                                        <p:tgtEl>
                                          <p:spTgt spid="512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126">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51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5126">
                                            <p:txEl>
                                              <p:pRg st="1" end="1"/>
                                            </p:txEl>
                                          </p:spTgt>
                                        </p:tgtEl>
                                        <p:attrNameLst>
                                          <p:attrName>style.visibility</p:attrName>
                                        </p:attrNameLst>
                                      </p:cBhvr>
                                      <p:to>
                                        <p:strVal val="visible"/>
                                      </p:to>
                                    </p:set>
                                    <p:anim calcmode="lin" valueType="num">
                                      <p:cBhvr>
                                        <p:cTn id="15" dur="500" fill="hold"/>
                                        <p:tgtEl>
                                          <p:spTgt spid="5126">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5126">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5126">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51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Rectangle 3"/>
          <p:cNvSpPr>
            <a:spLocks noGrp="1" noRot="1" noChangeArrowheads="1"/>
          </p:cNvSpPr>
          <p:nvPr>
            <p:ph idx="1"/>
          </p:nvPr>
        </p:nvSpPr>
        <p:spPr>
          <a:xfrm>
            <a:off x="285720" y="1785926"/>
            <a:ext cx="8540750" cy="4679950"/>
          </a:xfrm>
        </p:spPr>
        <p:txBody>
          <a:bodyPr/>
          <a:lstStyle/>
          <a:p>
            <a:pPr algn="ctr">
              <a:buFont typeface="Wingdings" pitchFamily="2" charset="2"/>
              <a:buNone/>
            </a:pPr>
            <a:r>
              <a:rPr lang="ru-RU" sz="2800" b="1" i="1" dirty="0">
                <a:solidFill>
                  <a:schemeClr val="tx2">
                    <a:lumMod val="75000"/>
                  </a:schemeClr>
                </a:solidFill>
              </a:rPr>
              <a:t>Я хочу показать тебе Карту Мира!      </a:t>
            </a:r>
          </a:p>
          <a:p>
            <a:pPr algn="ctr">
              <a:buFont typeface="Wingdings" pitchFamily="2" charset="2"/>
              <a:buNone/>
            </a:pPr>
            <a:r>
              <a:rPr lang="ru-RU" sz="2800" b="1" i="1" dirty="0">
                <a:solidFill>
                  <a:schemeClr val="tx2">
                    <a:lumMod val="75000"/>
                  </a:schemeClr>
                </a:solidFill>
              </a:rPr>
              <a:t>Она расскажет, где находятся разные страны, какие бывают океаны и материки. </a:t>
            </a:r>
          </a:p>
          <a:p>
            <a:pPr algn="ctr">
              <a:buFont typeface="Wingdings" pitchFamily="2" charset="2"/>
              <a:buNone/>
            </a:pPr>
            <a:r>
              <a:rPr lang="ru-RU" sz="2800" b="1" i="1" dirty="0">
                <a:solidFill>
                  <a:schemeClr val="tx2">
                    <a:lumMod val="75000"/>
                  </a:schemeClr>
                </a:solidFill>
              </a:rPr>
              <a:t> А еще на карте ты найдешь животных-обитателей разных континентов и увидишь, какие растения можно встретить на материке.</a:t>
            </a:r>
          </a:p>
          <a:p>
            <a:pPr algn="ctr">
              <a:buFont typeface="Wingdings" pitchFamily="2" charset="2"/>
              <a:buNone/>
            </a:pPr>
            <a:r>
              <a:rPr lang="ru-RU" sz="2800" b="1" i="1" dirty="0">
                <a:solidFill>
                  <a:schemeClr val="tx2">
                    <a:lumMod val="75000"/>
                  </a:schemeClr>
                </a:solidFill>
              </a:rPr>
              <a:t> Тебя ждут настоящие приключения!</a:t>
            </a:r>
          </a:p>
          <a:p>
            <a:pPr algn="ctr">
              <a:buFont typeface="Wingdings" pitchFamily="2" charset="2"/>
              <a:buNone/>
            </a:pPr>
            <a:r>
              <a:rPr lang="ru-RU" sz="2800" b="1" i="1" dirty="0">
                <a:solidFill>
                  <a:schemeClr val="tx2">
                    <a:lumMod val="75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stCondLst>
                                            <p:cond delay="0"/>
                                          </p:stCondLst>
                                        </p:cTn>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stCondLst>
                                            <p:cond delay="0"/>
                                          </p:stCondLst>
                                        </p:cTn>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500">
                                          <p:stCondLst>
                                            <p:cond delay="0"/>
                                          </p:stCondLst>
                                        </p:cTn>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500">
                                          <p:stCondLst>
                                            <p:cond delay="0"/>
                                          </p:stCondLst>
                                        </p:cTn>
                                        <p:tgtEl>
                                          <p:spTgt spid="645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64515">
                                            <p:txEl>
                                              <p:pRg st="4" end="4"/>
                                            </p:txEl>
                                          </p:spTgt>
                                        </p:tgtEl>
                                        <p:attrNameLst>
                                          <p:attrName>style.visibility</p:attrName>
                                        </p:attrNameLst>
                                      </p:cBhvr>
                                      <p:to>
                                        <p:strVal val="visible"/>
                                      </p:to>
                                    </p:set>
                                    <p:animEffect transition="in" filter="fade">
                                      <p:cBhvr>
                                        <p:cTn id="27" dur="500">
                                          <p:stCondLst>
                                            <p:cond delay="0"/>
                                          </p:stCondLst>
                                        </p:cTn>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5" name="WordArt 5"/>
          <p:cNvSpPr>
            <a:spLocks noChangeArrowheads="1" noChangeShapeType="1" noTextEdit="1"/>
          </p:cNvSpPr>
          <p:nvPr/>
        </p:nvSpPr>
        <p:spPr bwMode="auto">
          <a:xfrm>
            <a:off x="827088" y="115888"/>
            <a:ext cx="7416800" cy="865187"/>
          </a:xfrm>
          <a:prstGeom prst="rect">
            <a:avLst/>
          </a:prstGeom>
        </p:spPr>
        <p:txBody>
          <a:bodyPr wrap="none" fromWordArt="1">
            <a:prstTxWarp prst="textPlain">
              <a:avLst>
                <a:gd name="adj" fmla="val 50000"/>
              </a:avLst>
            </a:prstTxWarp>
          </a:bodyPr>
          <a:lstStyle/>
          <a:p>
            <a:pPr algn="ctr"/>
            <a:r>
              <a:rPr lang="ru-RU"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КАРТА МИРА</a:t>
            </a:r>
          </a:p>
        </p:txBody>
      </p:sp>
      <p:pic>
        <p:nvPicPr>
          <p:cNvPr id="61446" name="Picture 6" descr="DSC00757"/>
          <p:cNvPicPr>
            <a:picLocks noGrp="1" noChangeAspect="1" noChangeArrowheads="1"/>
          </p:cNvPicPr>
          <p:nvPr>
            <p:ph/>
          </p:nvPr>
        </p:nvPicPr>
        <p:blipFill>
          <a:blip r:embed="rId2" cstate="screen"/>
          <a:srcRect/>
          <a:stretch>
            <a:fillRect/>
          </a:stretch>
        </p:blipFill>
        <p:spPr>
          <a:xfrm>
            <a:off x="428596" y="1285860"/>
            <a:ext cx="8286808" cy="5214950"/>
          </a:xfrm>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Grp="1" noRot="1" noChangeArrowheads="1"/>
          </p:cNvSpPr>
          <p:nvPr>
            <p:ph idx="1"/>
          </p:nvPr>
        </p:nvSpPr>
        <p:spPr>
          <a:xfrm>
            <a:off x="301625" y="1676400"/>
            <a:ext cx="8540750" cy="4776788"/>
          </a:xfrm>
        </p:spPr>
        <p:txBody>
          <a:bodyPr/>
          <a:lstStyle/>
          <a:p>
            <a:pPr>
              <a:lnSpc>
                <a:spcPct val="80000"/>
              </a:lnSpc>
              <a:buFont typeface="Wingdings" pitchFamily="2" charset="2"/>
              <a:buNone/>
            </a:pPr>
            <a:r>
              <a:rPr lang="ru-RU" sz="2800" dirty="0"/>
              <a:t>      </a:t>
            </a:r>
            <a:r>
              <a:rPr lang="ru-RU" sz="2800" b="1" i="1" dirty="0">
                <a:solidFill>
                  <a:schemeClr val="tx2">
                    <a:lumMod val="75000"/>
                  </a:schemeClr>
                </a:solidFill>
              </a:rPr>
              <a:t>Предлагаю начать путешествие с Австралии и Океании – одной из частей света. Этот регион включает самый маленький из материков – Австралию(7,7 млн.кв.км.),полностью лежащий в Южном полушарии Земли. И Океанию – крупнейшее в мире  (около 10 тыс.) скопление островов общей площадью 1,2 млн. кв. км. Острова Новая Зеландия, Папуа – Новая  Гвинея и тысячи островов Океании, разбросанных в Тихом океане. Здесь расположено  14 государств, в которых проживает  35 млн. человек.</a:t>
            </a:r>
          </a:p>
        </p:txBody>
      </p:sp>
      <p:sp>
        <p:nvSpPr>
          <p:cNvPr id="66564" name="WordArt 4"/>
          <p:cNvSpPr>
            <a:spLocks noChangeArrowheads="1" noChangeShapeType="1" noTextEdit="1"/>
          </p:cNvSpPr>
          <p:nvPr/>
        </p:nvSpPr>
        <p:spPr bwMode="auto">
          <a:xfrm>
            <a:off x="900113" y="260350"/>
            <a:ext cx="7127875" cy="1090613"/>
          </a:xfrm>
          <a:prstGeom prst="rect">
            <a:avLst/>
          </a:prstGeom>
        </p:spPr>
        <p:txBody>
          <a:bodyPr wrap="none" fromWordArt="1">
            <a:prstTxWarp prst="textDoubleWave1">
              <a:avLst>
                <a:gd name="adj1" fmla="val 6500"/>
                <a:gd name="adj2" fmla="val 0"/>
              </a:avLst>
            </a:prstTxWarp>
          </a:bodyPr>
          <a:lstStyle/>
          <a:p>
            <a:pPr algn="ctr"/>
            <a:r>
              <a:rPr lang="ru-RU"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АВСТРАЛИЯ И ОКЕАНИЯ</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1000">
                                          <p:stCondLst>
                                            <p:cond delay="0"/>
                                          </p:stCondLst>
                                        </p:cTn>
                                        <p:tgtEl>
                                          <p:spTgt spid="665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3" name="Rectangle 5"/>
          <p:cNvSpPr>
            <a:spLocks noGrp="1" noRot="1" noChangeArrowheads="1"/>
          </p:cNvSpPr>
          <p:nvPr>
            <p:ph type="title" idx="4294967295"/>
          </p:nvPr>
        </p:nvSpPr>
        <p:spPr>
          <a:xfrm>
            <a:off x="4211638" y="476250"/>
            <a:ext cx="4932362" cy="6024584"/>
          </a:xfrm>
        </p:spPr>
        <p:txBody>
          <a:bodyPr/>
          <a:lstStyle/>
          <a:p>
            <a:pPr algn="l"/>
            <a:r>
              <a:rPr lang="ru-RU" sz="2000" b="1" i="1" dirty="0">
                <a:solidFill>
                  <a:schemeClr val="folHlink"/>
                </a:solidFill>
              </a:rPr>
              <a:t>   </a:t>
            </a:r>
            <a:r>
              <a:rPr lang="ru-RU" sz="2000" b="1" i="1" dirty="0">
                <a:solidFill>
                  <a:schemeClr val="tx2">
                    <a:lumMod val="75000"/>
                  </a:schemeClr>
                </a:solidFill>
              </a:rPr>
              <a:t>Австралия – наименьший из материков. Приблизительно 50 млн. лет назад он отделился от суперконтинента Гондваны и с тех пор существует в изоляции. Только в Австралии водятся млекопитающие – кенгуру, сумчатый волк, забавные маленькие коала, или сумчатый медведи, живущие на деревьях. Березы и лебеди здесь не белые, а черные. Эвкалипты достигают стометровой высоты, а млекопитающее утконос откладывает яйца и ведет водный образ жизни.</a:t>
            </a:r>
          </a:p>
        </p:txBody>
      </p:sp>
      <p:pic>
        <p:nvPicPr>
          <p:cNvPr id="68612" name="Picture 4" descr="DSC00769"/>
          <p:cNvPicPr>
            <a:picLocks noChangeAspect="1" noChangeArrowheads="1"/>
          </p:cNvPicPr>
          <p:nvPr>
            <p:ph sz="half" idx="4294967295"/>
          </p:nvPr>
        </p:nvPicPr>
        <p:blipFill>
          <a:blip r:embed="rId2" cstate="screen"/>
          <a:srcRect/>
          <a:stretch>
            <a:fillRect/>
          </a:stretch>
        </p:blipFill>
        <p:spPr>
          <a:xfrm>
            <a:off x="0" y="0"/>
            <a:ext cx="4211638" cy="68580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fade">
                                      <p:cBhvr>
                                        <p:cTn id="7" dur="20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61" name="Rectangle 9"/>
          <p:cNvSpPr>
            <a:spLocks noGrp="1" noRot="1" noChangeArrowheads="1"/>
          </p:cNvSpPr>
          <p:nvPr>
            <p:ph type="title"/>
          </p:nvPr>
        </p:nvSpPr>
        <p:spPr>
          <a:xfrm>
            <a:off x="301625" y="228600"/>
            <a:ext cx="8510588" cy="2192338"/>
          </a:xfrm>
        </p:spPr>
        <p:txBody>
          <a:bodyPr/>
          <a:lstStyle/>
          <a:p>
            <a:r>
              <a:rPr lang="ru-RU" sz="3200" dirty="0">
                <a:solidFill>
                  <a:schemeClr val="tx2">
                    <a:lumMod val="75000"/>
                  </a:schemeClr>
                </a:solidFill>
              </a:rPr>
              <a:t>Животный и растительный мир государства отражен на гербе Австралии. Там изображены кенгуру и страус эму в обрамлении виноградных лоз. </a:t>
            </a:r>
          </a:p>
        </p:txBody>
      </p:sp>
      <p:pic>
        <p:nvPicPr>
          <p:cNvPr id="74759" name="Picture 7" descr="DSC00779"/>
          <p:cNvPicPr>
            <a:picLocks noGrp="1" noChangeAspect="1" noChangeArrowheads="1"/>
          </p:cNvPicPr>
          <p:nvPr>
            <p:ph sz="half" idx="1"/>
          </p:nvPr>
        </p:nvPicPr>
        <p:blipFill>
          <a:blip r:embed="rId2" cstate="screen"/>
          <a:stretch>
            <a:fillRect/>
          </a:stretch>
        </p:blipFill>
        <p:spPr>
          <a:xfrm>
            <a:off x="2500298" y="3000372"/>
            <a:ext cx="4038600" cy="3028950"/>
          </a:xfrm>
          <a:noFill/>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7476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30" name="Rectangle 6"/>
          <p:cNvSpPr>
            <a:spLocks noGrp="1" noRot="1" noChangeArrowheads="1"/>
          </p:cNvSpPr>
          <p:nvPr>
            <p:ph type="title"/>
          </p:nvPr>
        </p:nvSpPr>
        <p:spPr>
          <a:xfrm>
            <a:off x="4140200" y="549275"/>
            <a:ext cx="4694238" cy="4422775"/>
          </a:xfrm>
        </p:spPr>
        <p:txBody>
          <a:bodyPr>
            <a:normAutofit fontScale="90000"/>
          </a:bodyPr>
          <a:lstStyle/>
          <a:p>
            <a:pPr algn="l"/>
            <a:r>
              <a:rPr lang="ru-RU" sz="2800" dirty="0">
                <a:solidFill>
                  <a:srgbClr val="FF00FF"/>
                </a:solidFill>
              </a:rPr>
              <a:t>Эти удивительные животные</a:t>
            </a:r>
            <a:r>
              <a:rPr lang="ru-RU" sz="2800" dirty="0"/>
              <a:t>.                      </a:t>
            </a:r>
            <a:r>
              <a:rPr lang="ru-RU" sz="2000" dirty="0"/>
              <a:t>                </a:t>
            </a:r>
            <a:r>
              <a:rPr lang="ru-RU" sz="2000" dirty="0">
                <a:solidFill>
                  <a:srgbClr val="FFFF00"/>
                </a:solidFill>
              </a:rPr>
              <a:t>              </a:t>
            </a:r>
            <a:r>
              <a:rPr lang="ru-RU" sz="2000" dirty="0">
                <a:solidFill>
                  <a:schemeClr val="tx2">
                    <a:lumMod val="75000"/>
                  </a:schemeClr>
                </a:solidFill>
              </a:rPr>
              <a:t>Наш капитан </a:t>
            </a:r>
            <a:r>
              <a:rPr lang="ru-RU" sz="2000" dirty="0" err="1">
                <a:solidFill>
                  <a:schemeClr val="tx2">
                    <a:lumMod val="75000"/>
                  </a:schemeClr>
                </a:solidFill>
              </a:rPr>
              <a:t>Дино</a:t>
            </a:r>
            <a:r>
              <a:rPr lang="ru-RU" sz="2000" dirty="0">
                <a:solidFill>
                  <a:schemeClr val="tx2">
                    <a:lumMod val="75000"/>
                  </a:schemeClr>
                </a:solidFill>
              </a:rPr>
              <a:t> знакомится с животными материка. Долгое время ученые не верили в существование  </a:t>
            </a:r>
            <a:r>
              <a:rPr lang="ru-RU" sz="2000" b="1" i="1" dirty="0">
                <a:solidFill>
                  <a:schemeClr val="tx2">
                    <a:lumMod val="75000"/>
                  </a:schemeClr>
                </a:solidFill>
              </a:rPr>
              <a:t>утконоса</a:t>
            </a:r>
            <a:r>
              <a:rPr lang="ru-RU" sz="2000" dirty="0">
                <a:solidFill>
                  <a:schemeClr val="tx2">
                    <a:lumMod val="75000"/>
                  </a:schemeClr>
                </a:solidFill>
              </a:rPr>
              <a:t>. Он , как птица, откладывает яйца, но выкармливает своих детенышей, появляющихся из яиц, молоком. Утконосы живут в Австралии по берегам рек и много времени проводят в воде. Благодаря перепонкам между пальцами они хорошо плавают и добывают со дна</a:t>
            </a:r>
            <a:br>
              <a:rPr lang="ru-RU" sz="2000" dirty="0">
                <a:solidFill>
                  <a:schemeClr val="tx2">
                    <a:lumMod val="75000"/>
                  </a:schemeClr>
                </a:solidFill>
              </a:rPr>
            </a:br>
            <a:r>
              <a:rPr lang="ru-RU" sz="2000" dirty="0">
                <a:solidFill>
                  <a:schemeClr val="tx2">
                    <a:lumMod val="75000"/>
                  </a:schemeClr>
                </a:solidFill>
              </a:rPr>
              <a:t>различных водных насекомых,       ракушки.  </a:t>
            </a:r>
            <a:r>
              <a:rPr lang="ru-RU" sz="4800" dirty="0">
                <a:solidFill>
                  <a:schemeClr val="tx2">
                    <a:lumMod val="75000"/>
                  </a:schemeClr>
                </a:solidFill>
              </a:rPr>
              <a:t>         </a:t>
            </a:r>
          </a:p>
        </p:txBody>
      </p:sp>
      <p:pic>
        <p:nvPicPr>
          <p:cNvPr id="77829" name="Picture 5" descr="DSC00761"/>
          <p:cNvPicPr>
            <a:picLocks noGrp="1" noChangeAspect="1" noChangeArrowheads="1"/>
          </p:cNvPicPr>
          <p:nvPr>
            <p:ph sz="half" idx="1"/>
          </p:nvPr>
        </p:nvPicPr>
        <p:blipFill>
          <a:blip r:embed="rId2" cstate="screen"/>
          <a:srcRect/>
          <a:stretch>
            <a:fillRect/>
          </a:stretch>
        </p:blipFill>
        <p:spPr>
          <a:xfrm>
            <a:off x="428596" y="1643050"/>
            <a:ext cx="3317875" cy="4422775"/>
          </a:xfrm>
          <a:noFill/>
          <a:ln/>
        </p:spPr>
      </p:pic>
      <p:pic>
        <p:nvPicPr>
          <p:cNvPr id="77833" name="Picture 9" descr="DSC00783"/>
          <p:cNvPicPr>
            <a:picLocks noGrp="1" noChangeAspect="1" noChangeArrowheads="1"/>
          </p:cNvPicPr>
          <p:nvPr>
            <p:ph sz="half" idx="2"/>
          </p:nvPr>
        </p:nvPicPr>
        <p:blipFill>
          <a:blip r:embed="rId3" cstate="screen"/>
          <a:srcRect/>
          <a:stretch>
            <a:fillRect/>
          </a:stretch>
        </p:blipFill>
        <p:spPr>
          <a:xfrm>
            <a:off x="5857884" y="4214818"/>
            <a:ext cx="3144838" cy="2349500"/>
          </a:xfrm>
          <a:noFill/>
          <a:ln/>
        </p:spPr>
      </p:pic>
      <p:sp>
        <p:nvSpPr>
          <p:cNvPr id="77832" name="Rectangle 8"/>
          <p:cNvSpPr>
            <a:spLocks noRot="1" noChangeArrowheads="1"/>
          </p:cNvSpPr>
          <p:nvPr/>
        </p:nvSpPr>
        <p:spPr bwMode="auto">
          <a:xfrm>
            <a:off x="4648200" y="1676400"/>
            <a:ext cx="4194175" cy="4422775"/>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Char char="§"/>
            </a:pPr>
            <a:endParaRPr lang="ru-RU" sz="2800">
              <a:effectLst>
                <a:outerShdw blurRad="38100" dist="38100" dir="2700000" algn="tl">
                  <a:srgbClr val="000000"/>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7830"/>
                                        </p:tgtEl>
                                        <p:attrNameLst>
                                          <p:attrName>style.visibility</p:attrName>
                                        </p:attrNameLst>
                                      </p:cBhvr>
                                      <p:to>
                                        <p:strVal val="visible"/>
                                      </p:to>
                                    </p:set>
                                    <p:animEffect transition="in" filter="fade">
                                      <p:cBhvr>
                                        <p:cTn id="7" dur="1000"/>
                                        <p:tgtEl>
                                          <p:spTgt spid="77830"/>
                                        </p:tgtEl>
                                      </p:cBhvr>
                                    </p:animEffect>
                                    <p:anim calcmode="lin" valueType="num">
                                      <p:cBhvr>
                                        <p:cTn id="8" dur="1000" fill="hold"/>
                                        <p:tgtEl>
                                          <p:spTgt spid="77830"/>
                                        </p:tgtEl>
                                        <p:attrNameLst>
                                          <p:attrName>ppt_x</p:attrName>
                                        </p:attrNameLst>
                                      </p:cBhvr>
                                      <p:tavLst>
                                        <p:tav tm="0">
                                          <p:val>
                                            <p:strVal val="#ppt_x"/>
                                          </p:val>
                                        </p:tav>
                                        <p:tav tm="100000">
                                          <p:val>
                                            <p:strVal val="#ppt_x"/>
                                          </p:val>
                                        </p:tav>
                                      </p:tavLst>
                                    </p:anim>
                                    <p:anim calcmode="lin" valueType="num">
                                      <p:cBhvr>
                                        <p:cTn id="9" dur="898" decel="100000" fill="hold"/>
                                        <p:tgtEl>
                                          <p:spTgt spid="7783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78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9876" name="Picture 4" descr="DSC00784"/>
          <p:cNvPicPr>
            <a:picLocks noGrp="1" noChangeAspect="1" noChangeArrowheads="1"/>
          </p:cNvPicPr>
          <p:nvPr>
            <p:ph sz="half" idx="2"/>
          </p:nvPr>
        </p:nvPicPr>
        <p:blipFill>
          <a:blip r:embed="rId2" cstate="screen"/>
          <a:srcRect/>
          <a:stretch>
            <a:fillRect/>
          </a:stretch>
        </p:blipFill>
        <p:spPr>
          <a:xfrm>
            <a:off x="5500694" y="3786190"/>
            <a:ext cx="3240087" cy="2825750"/>
          </a:xfrm>
          <a:noFill/>
          <a:ln/>
        </p:spPr>
      </p:pic>
      <p:sp>
        <p:nvSpPr>
          <p:cNvPr id="79875" name="Rectangle 3"/>
          <p:cNvSpPr>
            <a:spLocks noGrp="1" noRot="1" noChangeArrowheads="1"/>
          </p:cNvSpPr>
          <p:nvPr>
            <p:ph type="body" sz="half" idx="1"/>
          </p:nvPr>
        </p:nvSpPr>
        <p:spPr>
          <a:xfrm>
            <a:off x="428596" y="285728"/>
            <a:ext cx="7942262" cy="5811856"/>
          </a:xfrm>
        </p:spPr>
        <p:txBody>
          <a:bodyPr/>
          <a:lstStyle/>
          <a:p>
            <a:pPr>
              <a:buFont typeface="Wingdings" pitchFamily="2" charset="2"/>
              <a:buNone/>
            </a:pPr>
            <a:r>
              <a:rPr lang="ru-RU" sz="2400" b="1" i="1" dirty="0">
                <a:solidFill>
                  <a:schemeClr val="tx2">
                    <a:lumMod val="75000"/>
                  </a:schemeClr>
                </a:solidFill>
              </a:rPr>
              <a:t>      </a:t>
            </a:r>
            <a:r>
              <a:rPr lang="ru-RU" b="1" i="1" dirty="0">
                <a:solidFill>
                  <a:schemeClr val="tx2">
                    <a:lumMod val="75000"/>
                  </a:schemeClr>
                </a:solidFill>
              </a:rPr>
              <a:t>В Австралии можно встретить дорожный знак </a:t>
            </a:r>
            <a:r>
              <a:rPr lang="ru-RU" i="1" dirty="0">
                <a:solidFill>
                  <a:srgbClr val="CC0099"/>
                </a:solidFill>
              </a:rPr>
              <a:t>«Здесь переходит дорогу </a:t>
            </a:r>
            <a:r>
              <a:rPr lang="ru-RU" b="1" i="1" dirty="0">
                <a:solidFill>
                  <a:srgbClr val="CC0099"/>
                </a:solidFill>
              </a:rPr>
              <a:t>коала</a:t>
            </a:r>
            <a:r>
              <a:rPr lang="ru-RU" i="1" dirty="0">
                <a:solidFill>
                  <a:srgbClr val="CC0099"/>
                </a:solidFill>
              </a:rPr>
              <a:t>».</a:t>
            </a:r>
            <a:r>
              <a:rPr lang="ru-RU" i="1" dirty="0">
                <a:solidFill>
                  <a:srgbClr val="66FF66"/>
                </a:solidFill>
              </a:rPr>
              <a:t> </a:t>
            </a:r>
            <a:r>
              <a:rPr lang="ru-RU" i="1" dirty="0">
                <a:solidFill>
                  <a:schemeClr val="tx2">
                    <a:lumMod val="75000"/>
                  </a:schemeClr>
                </a:solidFill>
              </a:rPr>
              <a:t>Коалу, или сумчатого медведя, ещё называют эвкалиптовым медведем. Толстое неуклюжее тельце достигает 60 см в длину, с недоразвитым хвостиком, покрыто густым мехом. Круглая голова снабжена </a:t>
            </a:r>
            <a:r>
              <a:rPr lang="ru-RU" i="1" dirty="0" smtClean="0">
                <a:solidFill>
                  <a:schemeClr val="tx2">
                    <a:lumMod val="75000"/>
                  </a:schemeClr>
                </a:solidFill>
              </a:rPr>
              <a:t>защёчными</a:t>
            </a:r>
          </a:p>
          <a:p>
            <a:pPr>
              <a:buFont typeface="Wingdings" pitchFamily="2" charset="2"/>
              <a:buNone/>
            </a:pPr>
            <a:r>
              <a:rPr lang="ru-RU" i="1" dirty="0" smtClean="0">
                <a:solidFill>
                  <a:schemeClr val="tx2">
                    <a:lumMod val="75000"/>
                  </a:schemeClr>
                </a:solidFill>
              </a:rPr>
              <a:t>   </a:t>
            </a:r>
            <a:r>
              <a:rPr lang="ru-RU" i="1" dirty="0">
                <a:solidFill>
                  <a:schemeClr val="tx2">
                    <a:lumMod val="75000"/>
                  </a:schemeClr>
                </a:solidFill>
              </a:rPr>
              <a:t>мешками, уши большие, </a:t>
            </a:r>
            <a:endParaRPr lang="ru-RU" i="1" dirty="0" smtClean="0">
              <a:solidFill>
                <a:schemeClr val="tx2">
                  <a:lumMod val="75000"/>
                </a:schemeClr>
              </a:solidFill>
            </a:endParaRPr>
          </a:p>
          <a:p>
            <a:pPr>
              <a:buFont typeface="Wingdings" pitchFamily="2" charset="2"/>
              <a:buNone/>
            </a:pPr>
            <a:r>
              <a:rPr lang="ru-RU" i="1" dirty="0" smtClean="0">
                <a:solidFill>
                  <a:schemeClr val="tx2">
                    <a:lumMod val="75000"/>
                  </a:schemeClr>
                </a:solidFill>
              </a:rPr>
              <a:t>   пушистые</a:t>
            </a:r>
            <a:r>
              <a:rPr lang="ru-RU" i="1" dirty="0">
                <a:solidFill>
                  <a:schemeClr val="tx2">
                    <a:lumMod val="75000"/>
                  </a:schemeClr>
                </a:solidFill>
              </a:rPr>
              <a:t>. Коалы живут </a:t>
            </a:r>
            <a:endParaRPr lang="ru-RU" i="1" dirty="0" smtClean="0">
              <a:solidFill>
                <a:schemeClr val="tx2">
                  <a:lumMod val="75000"/>
                </a:schemeClr>
              </a:solidFill>
            </a:endParaRPr>
          </a:p>
          <a:p>
            <a:pPr>
              <a:buFont typeface="Wingdings" pitchFamily="2" charset="2"/>
              <a:buNone/>
            </a:pPr>
            <a:r>
              <a:rPr lang="ru-RU" i="1" dirty="0" smtClean="0">
                <a:solidFill>
                  <a:schemeClr val="tx2">
                    <a:lumMod val="75000"/>
                  </a:schemeClr>
                </a:solidFill>
              </a:rPr>
              <a:t>   на </a:t>
            </a:r>
            <a:r>
              <a:rPr lang="ru-RU" i="1" dirty="0">
                <a:solidFill>
                  <a:schemeClr val="tx2">
                    <a:lumMod val="75000"/>
                  </a:schemeClr>
                </a:solidFill>
              </a:rPr>
              <a:t>эвкалиптах, питаясь </a:t>
            </a:r>
            <a:endParaRPr lang="ru-RU" i="1" dirty="0" smtClean="0">
              <a:solidFill>
                <a:schemeClr val="tx2">
                  <a:lumMod val="75000"/>
                </a:schemeClr>
              </a:solidFill>
            </a:endParaRPr>
          </a:p>
          <a:p>
            <a:pPr>
              <a:buFont typeface="Wingdings" pitchFamily="2" charset="2"/>
              <a:buNone/>
            </a:pPr>
            <a:r>
              <a:rPr lang="ru-RU" i="1" dirty="0" smtClean="0">
                <a:solidFill>
                  <a:schemeClr val="tx2">
                    <a:lumMod val="75000"/>
                  </a:schemeClr>
                </a:solidFill>
              </a:rPr>
              <a:t>   их </a:t>
            </a:r>
            <a:r>
              <a:rPr lang="ru-RU" i="1" dirty="0">
                <a:solidFill>
                  <a:schemeClr val="tx2">
                    <a:lumMod val="75000"/>
                  </a:schemeClr>
                </a:solidFill>
              </a:rPr>
              <a:t>листьями.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p:cTn id="7" dur="500" fill="hold"/>
                                        <p:tgtEl>
                                          <p:spTgt spid="798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987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7987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7987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79875">
                                            <p:txEl>
                                              <p:pRg st="1" end="1"/>
                                            </p:txEl>
                                          </p:spTgt>
                                        </p:tgtEl>
                                        <p:attrNameLst>
                                          <p:attrName>style.visibility</p:attrName>
                                        </p:attrNameLst>
                                      </p:cBhvr>
                                      <p:to>
                                        <p:strVal val="visible"/>
                                      </p:to>
                                    </p:set>
                                    <p:anim calcmode="lin" valueType="num">
                                      <p:cBhvr>
                                        <p:cTn id="15" dur="500" fill="hold"/>
                                        <p:tgtEl>
                                          <p:spTgt spid="7987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7987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79875">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7987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79875">
                                            <p:txEl>
                                              <p:pRg st="2" end="2"/>
                                            </p:txEl>
                                          </p:spTgt>
                                        </p:tgtEl>
                                        <p:attrNameLst>
                                          <p:attrName>style.visibility</p:attrName>
                                        </p:attrNameLst>
                                      </p:cBhvr>
                                      <p:to>
                                        <p:strVal val="visible"/>
                                      </p:to>
                                    </p:set>
                                    <p:anim calcmode="lin" valueType="num">
                                      <p:cBhvr>
                                        <p:cTn id="23" dur="500" fill="hold"/>
                                        <p:tgtEl>
                                          <p:spTgt spid="7987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9875">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79875">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7987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79875">
                                            <p:txEl>
                                              <p:pRg st="3" end="3"/>
                                            </p:txEl>
                                          </p:spTgt>
                                        </p:tgtEl>
                                        <p:attrNameLst>
                                          <p:attrName>style.visibility</p:attrName>
                                        </p:attrNameLst>
                                      </p:cBhvr>
                                      <p:to>
                                        <p:strVal val="visible"/>
                                      </p:to>
                                    </p:set>
                                    <p:anim calcmode="lin" valueType="num">
                                      <p:cBhvr>
                                        <p:cTn id="31" dur="500" fill="hold"/>
                                        <p:tgtEl>
                                          <p:spTgt spid="7987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79875">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79875">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7987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79875">
                                            <p:txEl>
                                              <p:pRg st="4" end="4"/>
                                            </p:txEl>
                                          </p:spTgt>
                                        </p:tgtEl>
                                        <p:attrNameLst>
                                          <p:attrName>style.visibility</p:attrName>
                                        </p:attrNameLst>
                                      </p:cBhvr>
                                      <p:to>
                                        <p:strVal val="visible"/>
                                      </p:to>
                                    </p:set>
                                    <p:anim calcmode="lin" valueType="num">
                                      <p:cBhvr>
                                        <p:cTn id="39" dur="500" fill="hold"/>
                                        <p:tgtEl>
                                          <p:spTgt spid="7987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79875">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79875">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798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theme/theme1.xml><?xml version="1.0" encoding="utf-8"?>
<a:theme xmlns:a="http://schemas.openxmlformats.org/drawingml/2006/main" name="мир  знаний">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мир  знаний</Template>
  <TotalTime>9</TotalTime>
  <Words>775</Words>
  <PresentationFormat>Экран (4:3)</PresentationFormat>
  <Paragraphs>43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мир  знаний</vt:lpstr>
      <vt:lpstr>Путешествие в Австралию</vt:lpstr>
      <vt:lpstr>Слайд 2</vt:lpstr>
      <vt:lpstr>Слайд 3</vt:lpstr>
      <vt:lpstr>Слайд 4</vt:lpstr>
      <vt:lpstr>Слайд 5</vt:lpstr>
      <vt:lpstr>   Австралия – наименьший из материков. Приблизительно 50 млн. лет назад он отделился от суперконтинента Гондваны и с тех пор существует в изоляции. Только в Австралии водятся млекопитающие – кенгуру, сумчатый волк, забавные маленькие коала, или сумчатый медведи, живущие на деревьях. Березы и лебеди здесь не белые, а черные. Эвкалипты достигают стометровой высоты, а млекопитающее утконос откладывает яйца и ведет водный образ жизни.</vt:lpstr>
      <vt:lpstr>Животный и растительный мир государства отражен на гербе Австралии. Там изображены кенгуру и страус эму в обрамлении виноградных лоз. </vt:lpstr>
      <vt:lpstr>Эти удивительные животные.                                                    Наш капитан Дино знакомится с животными материка. Долгое время ученые не верили в существование  утконоса. Он , как птица, откладывает яйца, но выкармливает своих детенышей, появляющихся из яиц, молоком. Утконосы живут в Австралии по берегам рек и много времени проводят в воде. Благодаря перепонкам между пальцами они хорошо плавают и добывают со дна различных водных насекомых,       ракушки.           </vt:lpstr>
      <vt:lpstr>Слайд 9</vt:lpstr>
      <vt:lpstr>Слайд 10</vt:lpstr>
      <vt:lpstr>Слайд 11</vt:lpstr>
      <vt:lpstr>На горе Айерс – Рок. Красная гора Айерс-Рок представляет собой крупнейший в мире монолит  высотой 384 м и 9 км в обхвате. Аборигены почитают гору как святыню.             Вот здесь мы устроили засаду и спасли друга.</vt:lpstr>
      <vt:lpstr>Слайд 13</vt:lpstr>
      <vt:lpstr>     А это столица Австралии – Канберра. Главная достопримечательность Канберры – парламент. Находящееся в самом центре города здание спрятано целиком в холме, издалека видно только флаг. На крыше парламента растет трава, там можно гулять.</vt:lpstr>
      <vt:lpstr>Слайд 15</vt:lpstr>
      <vt:lpstr>Вот и закончилось наше путешествие. До свидания, друзья!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Путешествие в Австралию</dc:title>
  <cp:lastModifiedBy>Ирина</cp:lastModifiedBy>
  <cp:revision>2</cp:revision>
  <dcterms:modified xsi:type="dcterms:W3CDTF">2013-01-03T16:10:38Z</dcterms:modified>
</cp:coreProperties>
</file>