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5" r:id="rId7"/>
    <p:sldId id="266" r:id="rId8"/>
    <p:sldId id="263" r:id="rId9"/>
    <p:sldId id="260" r:id="rId10"/>
    <p:sldId id="271" r:id="rId11"/>
    <p:sldId id="268" r:id="rId12"/>
    <p:sldId id="261" r:id="rId13"/>
    <p:sldId id="273" r:id="rId14"/>
    <p:sldId id="269" r:id="rId15"/>
    <p:sldId id="270" r:id="rId16"/>
    <p:sldId id="262" r:id="rId17"/>
    <p:sldId id="264" r:id="rId18"/>
    <p:sldId id="27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23.09.2012</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23.09.2012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23.09.2012</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23.09.2012</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23.09.2012</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23.09.2012</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23.09.2012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23.09.2012</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23.09.2012</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23.09.2012</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23.09.2012</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commons.wikimedia.org/wiki/File:Sarracenia_2.jpg?uselang=r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g12.nnm.ru/imagez/gallery/e/f/9/c/d/ef9cd0aa9e62057e3402c3b016e02c5b_full.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hyperlink" Target="http://images.yandex.ru/yandsearch?text=%D1%80%D0%B0%D1%81%D1%82%D0%B5%D0%BD%D0%B8%D1%8F%20%D1%85%D0%B8%D1%89%D0%BD%D0%B8%D0%BA%D0%B8&amp;noreask=1&amp;img_url=world.menu.ru/img/0000101/04.jpg&amp;pos=18&amp;rpt=simage&amp;lr=35&amp;nojs=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o6oi.ru/main.php/20015-6/vol+_22_.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ru.wikipedia.org/wiki/%D0%A4%D0%B0%D0%B9%D0%BB:Meal_worm_in_venus_fly_trap.jpg" TargetMode="External"/><Relationship Id="rId1" Type="http://schemas.openxmlformats.org/officeDocument/2006/relationships/slideLayout" Target="../slideLayouts/slideLayout2.xml"/><Relationship Id="rId6" Type="http://schemas.openxmlformats.org/officeDocument/2006/relationships/hyperlink" Target="http://images.yandex.ru/yandsearch?text=%D1%80%D0%B0%D1%81%D1%82%D0%B5%D0%BD%D0%B8%D1%8F%20%D1%85%D0%B8%D1%89%D0%BD%D0%B8%D0%BA%D0%B8&amp;noreask=1&amp;img_url=img11.nnm.ru/imagez/gallery/b/2/8/c/8/b28c8b6b68c699203a5b8719d2cb755d_full.jpg&amp;pos=10&amp;rpt=simage&amp;lr=35&amp;nojs=1" TargetMode="External"/><Relationship Id="rId5" Type="http://schemas.openxmlformats.org/officeDocument/2006/relationships/image" Target="../media/image4.jpeg"/><Relationship Id="rId4" Type="http://schemas.openxmlformats.org/officeDocument/2006/relationships/hyperlink" Target="http://images.yandex.ru/yandsearch?text=%D1%80%D0%B0%D1%81%D1%82%D0%B5%D0%BD%D0%B8%D1%8F%20%D1%85%D0%B8%D1%89%D0%BD%D0%B8%D0%BA%D0%B8&amp;noreask=1&amp;img_url=www.myjane.ru/pics/23062009/venerina%20muholovka.jpg&amp;pos=4&amp;rpt=simage&amp;lr=35&amp;nojs=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images.yandex.ru/yandsearch?text=%D1%80%D0%B0%D1%81%D1%82%D0%B5%D0%BD%D0%B8%D1%8F%20%D1%85%D0%B8%D1%89%D0%BD%D0%B8%D0%BA%D0%B8&amp;noreask=1&amp;img_url=www.biggik.com/uploads/images/2/c/f/e/24/f03f69594a.jpg&amp;pos=5&amp;rpt=simage&amp;lr=35&amp;nojs=1" TargetMode="External"/><Relationship Id="rId1" Type="http://schemas.openxmlformats.org/officeDocument/2006/relationships/slideLayout" Target="../slideLayouts/slideLayout2.xml"/><Relationship Id="rId6" Type="http://schemas.openxmlformats.org/officeDocument/2006/relationships/hyperlink" Target="http://images.yandex.ru/yandsearch?text=%D1%80%D0%B0%D1%81%D1%82%D0%B5%D0%BD%D0%B8%D1%8F%20%D1%85%D0%B8%D1%89%D0%BD%D0%B8%D0%BA%D0%B8&amp;noreask=1&amp;img_url=img-fotki.yandex.ru/get/4401/50916306.12/0_6e4ec_c8f83e8_XL&amp;pos=3&amp;rpt=simage&amp;lr=35&amp;nojs=1" TargetMode="External"/><Relationship Id="rId5" Type="http://schemas.openxmlformats.org/officeDocument/2006/relationships/image" Target="../media/image9.jpeg"/><Relationship Id="rId4" Type="http://schemas.openxmlformats.org/officeDocument/2006/relationships/hyperlink" Target="http://img0.liveinternet.ru/images/attach/c/4/83/764/83764612_19.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g12.nnm.ru/imagez/gallery/e/f/9/c/d/ef9cd0aa9e62057e3402c3b016e02c5b_full.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commons.wikimedia.org/wiki/File:Sundew_fly.jpg?uselang=ru"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commons.wikimedia.org/wiki/File:Drosera_capensis_Luc_Viatour.jpg?uselang=r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flipH="1">
            <a:off x="5072066" y="1"/>
            <a:ext cx="4071934" cy="3357561"/>
          </a:xfrm>
        </p:spPr>
        <p:txBody>
          <a:bodyPr>
            <a:noAutofit/>
          </a:bodyPr>
          <a:lstStyle/>
          <a:p>
            <a:pPr algn="l"/>
            <a:r>
              <a:rPr lang="ru-RU" sz="6600" dirty="0" smtClean="0">
                <a:solidFill>
                  <a:schemeClr val="accent1">
                    <a:lumMod val="75000"/>
                  </a:schemeClr>
                </a:solidFill>
                <a:latin typeface="Impact" pitchFamily="34" charset="0"/>
              </a:rPr>
              <a:t>Растения хищники</a:t>
            </a:r>
            <a:r>
              <a:rPr lang="ru-RU" sz="3200" dirty="0" smtClean="0"/>
              <a:t/>
            </a:r>
            <a:br>
              <a:rPr lang="ru-RU" sz="3200" dirty="0" smtClean="0"/>
            </a:br>
            <a:endParaRPr lang="ru-RU" sz="3200" dirty="0"/>
          </a:p>
        </p:txBody>
      </p:sp>
      <p:pic>
        <p:nvPicPr>
          <p:cNvPr id="6" name="Picture 2" descr="http://media.log-in.ru/images/photosets/article_348/add/articles_addimg_348_main.jpg"/>
          <p:cNvPicPr>
            <a:picLocks noChangeAspect="1" noChangeArrowheads="1"/>
          </p:cNvPicPr>
          <p:nvPr/>
        </p:nvPicPr>
        <p:blipFill>
          <a:blip r:embed="rId2"/>
          <a:srcRect/>
          <a:stretch>
            <a:fillRect/>
          </a:stretch>
        </p:blipFill>
        <p:spPr bwMode="auto">
          <a:xfrm>
            <a:off x="571472" y="0"/>
            <a:ext cx="5055697" cy="68580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0962" name="Picture 2" descr="http://img13.nnm.ru/imagez/gallery/3/7/9/2/f/3792ff8ec08b84718b08efb90cf36e4c.jpg"/>
          <p:cNvPicPr>
            <a:picLocks noChangeAspect="1" noChangeArrowheads="1"/>
          </p:cNvPicPr>
          <p:nvPr/>
        </p:nvPicPr>
        <p:blipFill>
          <a:blip r:embed="rId2"/>
          <a:srcRect/>
          <a:stretch>
            <a:fillRect/>
          </a:stretch>
        </p:blipFill>
        <p:spPr bwMode="auto">
          <a:xfrm>
            <a:off x="214283" y="167889"/>
            <a:ext cx="8929718" cy="6690112"/>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7494"/>
            <a:ext cx="9144000" cy="2232812"/>
          </a:xfrm>
        </p:spPr>
        <p:txBody>
          <a:bodyPr>
            <a:normAutofit fontScale="90000"/>
          </a:bodyPr>
          <a:lstStyle/>
          <a:p>
            <a:pPr algn="ctr"/>
            <a:r>
              <a:rPr lang="ru-RU" sz="1800" dirty="0" smtClean="0">
                <a:ln>
                  <a:noFill/>
                </a:ln>
                <a:solidFill>
                  <a:schemeClr val="tx1"/>
                </a:solidFill>
                <a:effectLst/>
                <a:latin typeface="Arial" pitchFamily="34" charset="0"/>
              </a:rPr>
              <a:t/>
            </a:r>
            <a:br>
              <a:rPr lang="ru-RU" sz="1800" dirty="0" smtClean="0">
                <a:ln>
                  <a:noFill/>
                </a:ln>
                <a:solidFill>
                  <a:schemeClr val="tx1"/>
                </a:solidFill>
                <a:effectLst/>
                <a:latin typeface="Arial" pitchFamily="34" charset="0"/>
              </a:rPr>
            </a:br>
            <a:r>
              <a:rPr lang="ru-RU" sz="4900" b="1" dirty="0" smtClean="0">
                <a:ln>
                  <a:noFill/>
                </a:ln>
                <a:solidFill>
                  <a:srgbClr val="FFFF00"/>
                </a:solidFill>
                <a:effectLst/>
                <a:latin typeface="ChinaOne" pitchFamily="66" charset="0"/>
              </a:rPr>
              <a:t>Жирянка</a:t>
            </a:r>
            <a:r>
              <a:rPr lang="ru-RU" sz="1800" dirty="0" smtClean="0">
                <a:ln>
                  <a:noFill/>
                </a:ln>
                <a:solidFill>
                  <a:schemeClr val="tx1"/>
                </a:solidFill>
                <a:effectLst/>
                <a:latin typeface="Arial" pitchFamily="34" charset="0"/>
              </a:rPr>
              <a:t/>
            </a:r>
            <a:br>
              <a:rPr lang="ru-RU" sz="1800" dirty="0" smtClean="0">
                <a:ln>
                  <a:noFill/>
                </a:ln>
                <a:solidFill>
                  <a:schemeClr val="tx1"/>
                </a:solidFill>
                <a:effectLst/>
                <a:latin typeface="Arial" pitchFamily="34" charset="0"/>
              </a:rPr>
            </a:br>
            <a:r>
              <a:rPr lang="ru-RU" sz="1800" dirty="0" smtClean="0">
                <a:ln>
                  <a:noFill/>
                </a:ln>
                <a:solidFill>
                  <a:schemeClr val="tx1"/>
                </a:solidFill>
                <a:effectLst/>
                <a:latin typeface="Arial" pitchFamily="34" charset="0"/>
              </a:rPr>
              <a:t>Действует почти так же, как росянка, заманивая насекомых клейкими выделениями своих длинных, суживающихся к концу листьев, собранных в прикорневую розетку. Иногда края листьев загибаются внутрь, и добыча в таком лотке оказывается запертой. Затем другие клетки листьев выделяют пищеварительные ферменты. После поглощения «блюда» лист разворачивается и снова готов действовать.</a:t>
            </a:r>
            <a:br>
              <a:rPr lang="ru-RU" sz="1800" dirty="0" smtClean="0">
                <a:ln>
                  <a:noFill/>
                </a:ln>
                <a:solidFill>
                  <a:schemeClr val="tx1"/>
                </a:solidFill>
                <a:effectLst/>
                <a:latin typeface="Arial" pitchFamily="34" charset="0"/>
              </a:rPr>
            </a:br>
            <a:endParaRPr lang="ru-RU" dirty="0"/>
          </a:p>
        </p:txBody>
      </p:sp>
      <p:sp>
        <p:nvSpPr>
          <p:cNvPr id="37889" name="Rectangle 1"/>
          <p:cNvSpPr>
            <a:spLocks noChangeArrowheads="1"/>
          </p:cNvSpPr>
          <p:nvPr/>
        </p:nvSpPr>
        <p:spPr bwMode="auto">
          <a:xfrm>
            <a:off x="0" y="0"/>
            <a:ext cx="9177169" cy="6370975"/>
          </a:xfrm>
          <a:prstGeom prst="rect">
            <a:avLst/>
          </a:prstGeom>
          <a:noFill/>
          <a:ln w="9525">
            <a:noFill/>
            <a:miter lim="800000"/>
            <a:headEnd/>
            <a:tailEnd/>
          </a:ln>
          <a:effectLst/>
        </p:spPr>
        <p:txBody>
          <a:bodyPr vert="horz" wrap="none" lIns="0" tIns="0" rIns="71415" bIns="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
            </a:r>
            <a:br>
              <a:rPr kumimoji="0" lang="ru-RU" sz="1800" b="0" i="0" u="none" strike="noStrike" cap="none" normalizeH="0" baseline="0" dirty="0" smtClean="0">
                <a:ln>
                  <a:noFill/>
                </a:ln>
                <a:solidFill>
                  <a:schemeClr val="tx1"/>
                </a:solidFill>
                <a:effectLst/>
                <a:latin typeface="Arial" pitchFamily="34" charset="0"/>
              </a:rPr>
            </a:br>
            <a:r>
              <a:rPr kumimoji="0" lang="ru-RU" sz="1800" b="0" i="0" u="none" strike="noStrike" cap="none" normalizeH="0" baseline="0" dirty="0" smtClean="0">
                <a:ln>
                  <a:noFill/>
                </a:ln>
                <a:solidFill>
                  <a:schemeClr val="tx1"/>
                </a:solidFill>
                <a:effectLst/>
                <a:latin typeface="Arial" pitchFamily="34" charset="0"/>
              </a:rPr>
              <a:t/>
            </a:r>
            <a:br>
              <a:rPr kumimoji="0" lang="ru-RU" sz="1800" b="0" i="0" u="none" strike="noStrike" cap="none" normalizeH="0" baseline="0" dirty="0" smtClean="0">
                <a:ln>
                  <a:noFill/>
                </a:ln>
                <a:solidFill>
                  <a:schemeClr val="tx1"/>
                </a:solidFill>
                <a:effectLst/>
                <a:latin typeface="Arial" pitchFamily="34" charset="0"/>
              </a:rPr>
            </a:br>
            <a:r>
              <a:rPr kumimoji="0" lang="ru-RU" sz="1800" b="0" i="0" u="none" strike="noStrike" cap="none" normalizeH="0" baseline="0" dirty="0" smtClean="0">
                <a:ln>
                  <a:noFill/>
                </a:ln>
                <a:solidFill>
                  <a:schemeClr val="tx1"/>
                </a:solidFill>
                <a:effectLst/>
                <a:latin typeface="Arial" pitchFamily="34" charset="0"/>
              </a:rPr>
              <a:t/>
            </a:r>
            <a:br>
              <a:rPr kumimoji="0" lang="ru-RU" sz="1800" b="0" i="0" u="none" strike="noStrike" cap="none" normalizeH="0" baseline="0" dirty="0" smtClean="0">
                <a:ln>
                  <a:noFill/>
                </a:ln>
                <a:solidFill>
                  <a:schemeClr val="tx1"/>
                </a:solidFill>
                <a:effectLst/>
                <a:latin typeface="Arial" pitchFamily="34" charset="0"/>
              </a:rPr>
            </a:br>
            <a:r>
              <a:rPr kumimoji="0" lang="ru-RU" sz="1800" b="0" i="0" u="none" strike="noStrike" cap="none" normalizeH="0" baseline="0" dirty="0" smtClean="0">
                <a:ln>
                  <a:noFill/>
                </a:ln>
                <a:solidFill>
                  <a:schemeClr val="tx1"/>
                </a:solidFill>
                <a:effectLst/>
                <a:latin typeface="Arial" pitchFamily="34" charset="0"/>
              </a:rPr>
              <a:t>  </a:t>
            </a:r>
            <a:r>
              <a:rPr kumimoji="0" lang="ru-RU" sz="36000" b="0" i="0" u="none" strike="noStrike" cap="none" normalizeH="0" baseline="0" dirty="0" smtClean="0">
                <a:ln>
                  <a:noFill/>
                </a:ln>
                <a:solidFill>
                  <a:schemeClr val="tx1"/>
                </a:solidFill>
                <a:effectLst/>
                <a:latin typeface="Arial" pitchFamily="34" charset="0"/>
              </a:rPr>
              <a:t> </a:t>
            </a:r>
            <a:r>
              <a:rPr kumimoji="0" lang="ru-RU" sz="1800" b="0" i="0" u="none" strike="noStrike" cap="none" normalizeH="0" baseline="0" dirty="0" smtClean="0">
                <a:ln>
                  <a:noFill/>
                </a:ln>
                <a:solidFill>
                  <a:schemeClr val="tx1"/>
                </a:solidFill>
                <a:effectLst/>
                <a:latin typeface="Arial" pitchFamily="34" charset="0"/>
              </a:rPr>
              <a:t>                                                                                                                        </a:t>
            </a:r>
          </a:p>
        </p:txBody>
      </p:sp>
      <p:pic>
        <p:nvPicPr>
          <p:cNvPr id="37890" name="Picture 2" descr="http://img13.nnm.ru/imagez/gallery/b/3/5/a/b/b35ab3b8df2c4d836ba40b25860b6669_full.jpg"/>
          <p:cNvPicPr>
            <a:picLocks noChangeAspect="1" noChangeArrowheads="1"/>
          </p:cNvPicPr>
          <p:nvPr/>
        </p:nvPicPr>
        <p:blipFill>
          <a:blip r:embed="rId2"/>
          <a:srcRect/>
          <a:stretch>
            <a:fillRect/>
          </a:stretch>
        </p:blipFill>
        <p:spPr bwMode="auto">
          <a:xfrm>
            <a:off x="3143240" y="2357429"/>
            <a:ext cx="6000760" cy="450057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solidFill>
                  <a:schemeClr val="accent6">
                    <a:lumMod val="75000"/>
                  </a:schemeClr>
                </a:solidFill>
                <a:latin typeface="ChinaOne" pitchFamily="66" charset="0"/>
              </a:rPr>
              <a:t>Саррацения</a:t>
            </a:r>
            <a:endParaRPr lang="ru-RU" b="1" dirty="0">
              <a:solidFill>
                <a:schemeClr val="accent6">
                  <a:lumMod val="75000"/>
                </a:schemeClr>
              </a:solidFill>
              <a:latin typeface="ChinaOne" pitchFamily="66" charset="0"/>
            </a:endParaRPr>
          </a:p>
        </p:txBody>
      </p:sp>
      <p:pic>
        <p:nvPicPr>
          <p:cNvPr id="4" name="Содержимое 3" descr="http://upload.wikimedia.org/wikipedia/commons/thumb/f/f1/Sarracenia_2.jpg/220px-Sarracenia_2.jpg">
            <a:hlinkClick r:id="rId2"/>
          </p:cNvPr>
          <p:cNvPicPr>
            <a:picLocks noGrp="1"/>
          </p:cNvPicPr>
          <p:nvPr>
            <p:ph idx="1"/>
          </p:nvPr>
        </p:nvPicPr>
        <p:blipFill>
          <a:blip r:embed="rId3"/>
          <a:srcRect/>
          <a:stretch>
            <a:fillRect/>
          </a:stretch>
        </p:blipFill>
        <p:spPr bwMode="auto">
          <a:xfrm>
            <a:off x="1857356" y="1571612"/>
            <a:ext cx="4929222" cy="48577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2770" name="Picture 2" descr="http://img12.nnm.ru/imagez/gallery/e/f/9/c/d/ef9cd0aa9e62057e3402c3b016e02c5b_full.jpg">
            <a:hlinkClick r:id="rId2"/>
          </p:cNvPr>
          <p:cNvPicPr>
            <a:picLocks noChangeAspect="1" noChangeArrowheads="1"/>
          </p:cNvPicPr>
          <p:nvPr/>
        </p:nvPicPr>
        <p:blipFill>
          <a:blip r:embed="rId3"/>
          <a:srcRect/>
          <a:stretch>
            <a:fillRect/>
          </a:stretch>
        </p:blipFill>
        <p:spPr bwMode="auto">
          <a:xfrm>
            <a:off x="1285852" y="338503"/>
            <a:ext cx="7305695" cy="625755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2089936"/>
          </a:xfrm>
        </p:spPr>
        <p:txBody>
          <a:bodyPr>
            <a:normAutofit fontScale="90000"/>
          </a:bodyPr>
          <a:lstStyle/>
          <a:p>
            <a:pPr algn="ctr"/>
            <a:r>
              <a:rPr lang="ru-RU" sz="4000" b="1" i="1" dirty="0" smtClean="0">
                <a:solidFill>
                  <a:srgbClr val="FFFF00"/>
                </a:solidFill>
              </a:rPr>
              <a:t>Дарлингтония </a:t>
            </a:r>
            <a:r>
              <a:rPr lang="ru-RU" sz="4000" i="1" dirty="0" smtClean="0">
                <a:solidFill>
                  <a:schemeClr val="tx1"/>
                </a:solidFill>
              </a:rPr>
              <a:t/>
            </a:r>
            <a:br>
              <a:rPr lang="ru-RU" sz="4000" i="1" dirty="0" smtClean="0">
                <a:solidFill>
                  <a:schemeClr val="tx1"/>
                </a:solidFill>
              </a:rPr>
            </a:br>
            <a:r>
              <a:rPr lang="ru-RU" sz="1800" i="1" dirty="0" smtClean="0">
                <a:solidFill>
                  <a:schemeClr val="tx1"/>
                </a:solidFill>
              </a:rPr>
              <a:t>(</a:t>
            </a:r>
            <a:r>
              <a:rPr lang="ru-RU" sz="1800" i="1" dirty="0" err="1" smtClean="0">
                <a:solidFill>
                  <a:schemeClr val="tx1"/>
                </a:solidFill>
              </a:rPr>
              <a:t>Darlingtonia</a:t>
            </a:r>
            <a:r>
              <a:rPr lang="ru-RU" sz="1800" i="1" dirty="0" smtClean="0">
                <a:solidFill>
                  <a:schemeClr val="tx1"/>
                </a:solidFill>
              </a:rPr>
              <a:t>)</a:t>
            </a:r>
            <a:r>
              <a:rPr lang="ru-RU" sz="1800" dirty="0" smtClean="0">
                <a:solidFill>
                  <a:schemeClr val="tx1"/>
                </a:solidFill>
              </a:rPr>
              <a:t> – болотное растение Северной Америки, одно из самых странных в мире: изумляет своими кувшинчиками в форме капюшона кобры, приготовившейся к атаке (отсюда и другое название – </a:t>
            </a:r>
            <a:r>
              <a:rPr lang="ru-RU" sz="1800" dirty="0" err="1" smtClean="0">
                <a:solidFill>
                  <a:schemeClr val="tx1"/>
                </a:solidFill>
              </a:rPr>
              <a:t>Cobra</a:t>
            </a:r>
            <a:r>
              <a:rPr lang="ru-RU" sz="1800" dirty="0" smtClean="0">
                <a:solidFill>
                  <a:schemeClr val="tx1"/>
                </a:solidFill>
              </a:rPr>
              <a:t> </a:t>
            </a:r>
            <a:r>
              <a:rPr lang="ru-RU" sz="1800" dirty="0" err="1" smtClean="0">
                <a:solidFill>
                  <a:schemeClr val="tx1"/>
                </a:solidFill>
              </a:rPr>
              <a:t>Plant</a:t>
            </a:r>
            <a:r>
              <a:rPr lang="ru-RU" sz="1800" dirty="0" smtClean="0">
                <a:solidFill>
                  <a:schemeClr val="tx1"/>
                </a:solidFill>
              </a:rPr>
              <a:t>). Насекомые попадаются на запах, а волоски на стенках листьев обеспечивают движение только вниз.</a:t>
            </a:r>
            <a:r>
              <a:rPr lang="ru-RU" dirty="0" smtClean="0">
                <a:solidFill>
                  <a:srgbClr val="FFFF00"/>
                </a:solidFill>
              </a:rPr>
              <a:t/>
            </a:r>
            <a:br>
              <a:rPr lang="ru-RU" dirty="0" smtClean="0">
                <a:solidFill>
                  <a:srgbClr val="FFFF00"/>
                </a:solidFill>
              </a:rPr>
            </a:br>
            <a:endParaRPr lang="ru-RU" dirty="0">
              <a:solidFill>
                <a:srgbClr val="FFFF00"/>
              </a:solidFill>
            </a:endParaRPr>
          </a:p>
        </p:txBody>
      </p:sp>
      <p:pic>
        <p:nvPicPr>
          <p:cNvPr id="38914" name="Picture 2" descr="http://img13.nnm.ru/imagez/gallery/2/9/c/f/5/29cf5c4e933c035bb0f8a7e06f9d38a9_full.jpg"/>
          <p:cNvPicPr>
            <a:picLocks noChangeAspect="1" noChangeArrowheads="1"/>
          </p:cNvPicPr>
          <p:nvPr/>
        </p:nvPicPr>
        <p:blipFill>
          <a:blip r:embed="rId2"/>
          <a:srcRect/>
          <a:stretch>
            <a:fillRect/>
          </a:stretch>
        </p:blipFill>
        <p:spPr bwMode="auto">
          <a:xfrm>
            <a:off x="1928794" y="2214554"/>
            <a:ext cx="6066258" cy="46434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000636"/>
            <a:ext cx="9144000" cy="1857364"/>
          </a:xfrm>
        </p:spPr>
        <p:txBody>
          <a:bodyPr>
            <a:normAutofit fontScale="25000" lnSpcReduction="20000"/>
          </a:bodyPr>
          <a:lstStyle/>
          <a:p>
            <a:pPr>
              <a:buNone/>
            </a:pPr>
            <a:r>
              <a:rPr lang="ru-RU" sz="5600" dirty="0" smtClean="0"/>
              <a:t>    В Австралии можно </a:t>
            </a:r>
            <a:r>
              <a:rPr lang="ru-RU" sz="5500" dirty="0" smtClean="0"/>
              <a:t>встретить</a:t>
            </a:r>
            <a:r>
              <a:rPr lang="ru-RU" sz="8600" dirty="0" smtClean="0"/>
              <a:t> </a:t>
            </a:r>
            <a:r>
              <a:rPr lang="ru-RU" sz="8600" b="1" dirty="0" err="1" smtClean="0">
                <a:solidFill>
                  <a:srgbClr val="FFFF00"/>
                </a:solidFill>
              </a:rPr>
              <a:t>Библис</a:t>
            </a:r>
            <a:r>
              <a:rPr lang="ru-RU" sz="8600" b="1" dirty="0" smtClean="0">
                <a:solidFill>
                  <a:srgbClr val="FFFF00"/>
                </a:solidFill>
              </a:rPr>
              <a:t> Гигантский </a:t>
            </a:r>
          </a:p>
          <a:p>
            <a:pPr>
              <a:buNone/>
            </a:pPr>
            <a:r>
              <a:rPr lang="ru-RU" sz="8600" b="1" dirty="0" smtClean="0">
                <a:solidFill>
                  <a:srgbClr val="FFFF00"/>
                </a:solidFill>
              </a:rPr>
              <a:t>     </a:t>
            </a:r>
            <a:r>
              <a:rPr lang="ru-RU" sz="5600" dirty="0" smtClean="0"/>
              <a:t>(</a:t>
            </a:r>
            <a:r>
              <a:rPr lang="ru-RU" sz="5600" dirty="0" err="1" smtClean="0"/>
              <a:t>Byblis</a:t>
            </a:r>
            <a:r>
              <a:rPr lang="ru-RU" sz="5600" dirty="0" smtClean="0"/>
              <a:t> </a:t>
            </a:r>
            <a:r>
              <a:rPr lang="ru-RU" sz="5600" dirty="0" err="1" smtClean="0"/>
              <a:t>gigantea</a:t>
            </a:r>
            <a:r>
              <a:rPr lang="ru-RU" sz="5600" dirty="0" smtClean="0"/>
              <a:t>), сплошь покрытый листьями с липкими волосками и железками с очень клейким веществом. Именно о нем до сих пор ходят слухи как о растении-людоеде. Согласно легендам, около этих растений не раз находили останки людей. Местные аборигены использовали его листья в качестве </a:t>
            </a:r>
            <a:r>
              <a:rPr lang="ru-RU" sz="5600" dirty="0" err="1" smtClean="0"/>
              <a:t>супер-клея</a:t>
            </a:r>
            <a:r>
              <a:rPr lang="ru-RU" sz="5600" dirty="0" smtClean="0"/>
              <a:t>.</a:t>
            </a:r>
            <a:br>
              <a:rPr lang="ru-RU" sz="5600" dirty="0" smtClean="0"/>
            </a:br>
            <a:r>
              <a:rPr lang="ru-RU" dirty="0" smtClean="0"/>
              <a:t/>
            </a:r>
            <a:br>
              <a:rPr lang="ru-RU" dirty="0" smtClean="0"/>
            </a:br>
            <a:endParaRPr lang="ru-RU" dirty="0"/>
          </a:p>
        </p:txBody>
      </p:sp>
      <p:pic>
        <p:nvPicPr>
          <p:cNvPr id="39938" name="Picture 2" descr="http://img13.nnm.ru/imagez/gallery/2/4/2/3/1/242311460d5741132763ad76fcad9444_full.jpg"/>
          <p:cNvPicPr>
            <a:picLocks noChangeAspect="1" noChangeArrowheads="1"/>
          </p:cNvPicPr>
          <p:nvPr/>
        </p:nvPicPr>
        <p:blipFill>
          <a:blip r:embed="rId2"/>
          <a:srcRect/>
          <a:stretch>
            <a:fillRect/>
          </a:stretch>
        </p:blipFill>
        <p:spPr bwMode="auto">
          <a:xfrm>
            <a:off x="428596" y="285728"/>
            <a:ext cx="6215106" cy="466133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err="1" smtClean="0"/>
              <a:t>Альдрованда</a:t>
            </a:r>
            <a:r>
              <a:rPr lang="ru-RU" b="1" dirty="0" smtClean="0"/>
              <a:t> - водное насекомоядное растение</a:t>
            </a:r>
            <a:br>
              <a:rPr lang="ru-RU" b="1" dirty="0" smtClean="0"/>
            </a:br>
            <a:endParaRPr lang="ru-RU" dirty="0"/>
          </a:p>
        </p:txBody>
      </p:sp>
      <p:pic>
        <p:nvPicPr>
          <p:cNvPr id="1026" name="Picture 2" descr="Альдрованда"/>
          <p:cNvPicPr>
            <a:picLocks noChangeAspect="1" noChangeArrowheads="1"/>
          </p:cNvPicPr>
          <p:nvPr/>
        </p:nvPicPr>
        <p:blipFill>
          <a:blip r:embed="rId2"/>
          <a:srcRect/>
          <a:stretch>
            <a:fillRect/>
          </a:stretch>
        </p:blipFill>
        <p:spPr bwMode="auto">
          <a:xfrm>
            <a:off x="214282" y="2428868"/>
            <a:ext cx="5603547" cy="421484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1028" name="Picture 4" descr="Альдрованда пузырчатая"/>
          <p:cNvPicPr>
            <a:picLocks noChangeAspect="1" noChangeArrowheads="1"/>
          </p:cNvPicPr>
          <p:nvPr/>
        </p:nvPicPr>
        <p:blipFill>
          <a:blip r:embed="rId3"/>
          <a:srcRect/>
          <a:stretch>
            <a:fillRect/>
          </a:stretch>
        </p:blipFill>
        <p:spPr bwMode="auto">
          <a:xfrm>
            <a:off x="5143503" y="1500174"/>
            <a:ext cx="3903901" cy="293641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im8-tub-ru.yandex.net/i?id=312602505-23-72&amp;n=21">
            <a:hlinkClick r:id="rId2"/>
          </p:cNvPr>
          <p:cNvPicPr>
            <a:picLocks noChangeAspect="1" noChangeArrowheads="1"/>
          </p:cNvPicPr>
          <p:nvPr/>
        </p:nvPicPr>
        <p:blipFill>
          <a:blip r:embed="rId3"/>
          <a:srcRect/>
          <a:stretch>
            <a:fillRect/>
          </a:stretch>
        </p:blipFill>
        <p:spPr bwMode="auto">
          <a:xfrm>
            <a:off x="-169579" y="571481"/>
            <a:ext cx="9099297" cy="585791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6" name="Picture 2" descr="http://o6oi.ru/main.php/20015-6/vol+_22_.jpg">
            <a:hlinkClick r:id="rId2"/>
          </p:cNvPr>
          <p:cNvPicPr>
            <a:picLocks noChangeAspect="1" noChangeArrowheads="1"/>
          </p:cNvPicPr>
          <p:nvPr/>
        </p:nvPicPr>
        <p:blipFill>
          <a:blip r:embed="rId3"/>
          <a:srcRect/>
          <a:stretch>
            <a:fillRect/>
          </a:stretch>
        </p:blipFill>
        <p:spPr bwMode="auto">
          <a:xfrm>
            <a:off x="1071538" y="1214422"/>
            <a:ext cx="7080848" cy="530067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357982"/>
          </a:xfrm>
        </p:spPr>
        <p:txBody>
          <a:bodyPr>
            <a:noAutofit/>
          </a:bodyPr>
          <a:lstStyle/>
          <a:p>
            <a:pPr>
              <a:buNone/>
            </a:pPr>
            <a:r>
              <a:rPr lang="ru-RU" sz="2000" b="1" dirty="0" smtClean="0"/>
              <a:t>     </a:t>
            </a:r>
          </a:p>
          <a:p>
            <a:pPr>
              <a:buNone/>
            </a:pPr>
            <a:endParaRPr lang="ru-RU" sz="2000" b="1" dirty="0" smtClean="0"/>
          </a:p>
          <a:p>
            <a:pPr>
              <a:buNone/>
            </a:pPr>
            <a:r>
              <a:rPr lang="ru-RU" sz="2000" b="1" dirty="0" smtClean="0"/>
              <a:t> Все растения хищники питаются за счет веществ, которые они черпают из почвы. Эти вещества необходимы им для нормальной жизнедеятельности. Но многие из них произрастают на столь бедных почвах (болотах, пустынях), что им не хватает питательных элементов, добываемых из земли. А как же тогда получить необходимые для жизни минеральные соли? Они и тут вышли из положения и стали ловить насекомых. Растения хищники могут обходиться и без животной пищи, но от этого они становятся вялыми, мало жизнеспособными.</a:t>
            </a:r>
          </a:p>
          <a:p>
            <a:pPr>
              <a:buNone/>
            </a:pPr>
            <a:r>
              <a:rPr lang="ru-RU" sz="2000" b="1" dirty="0" smtClean="0"/>
              <a:t>      Всего известно около 630 видов насекомоядных растений хищников. Они варьируют от листьев росянки с липкой поверхностью и размером с ноготь большого пальца до огромных ловчих кувшинов непентеса и мельчайших ловчих пузырьков пузырчатки, и все они предназначены для улавливания и переваривания добычи. Некоторые растения хищники используют для переваривания добычи пищеварительные ферменты.  </a:t>
            </a:r>
          </a:p>
          <a:p>
            <a:endParaRPr lang="ru-RU"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b="1" dirty="0" smtClean="0">
                <a:solidFill>
                  <a:srgbClr val="FF0000"/>
                </a:solidFill>
                <a:latin typeface="ChinaOne" pitchFamily="66" charset="0"/>
              </a:rPr>
              <a:t/>
            </a:r>
            <a:br>
              <a:rPr lang="ru-RU" b="1" dirty="0" smtClean="0">
                <a:solidFill>
                  <a:srgbClr val="FF0000"/>
                </a:solidFill>
                <a:latin typeface="ChinaOne" pitchFamily="66" charset="0"/>
              </a:rPr>
            </a:br>
            <a:r>
              <a:rPr lang="ru-RU" b="1" dirty="0" smtClean="0">
                <a:solidFill>
                  <a:srgbClr val="FF0000"/>
                </a:solidFill>
                <a:latin typeface="ChinaOne" pitchFamily="66" charset="0"/>
              </a:rPr>
              <a:t>Мухоловка</a:t>
            </a:r>
            <a:br>
              <a:rPr lang="ru-RU" b="1" dirty="0" smtClean="0">
                <a:solidFill>
                  <a:srgbClr val="FF0000"/>
                </a:solidFill>
                <a:latin typeface="ChinaOne" pitchFamily="66" charset="0"/>
              </a:rPr>
            </a:br>
            <a:endParaRPr lang="ru-RU" b="1" dirty="0">
              <a:solidFill>
                <a:srgbClr val="FF0000"/>
              </a:solidFill>
              <a:latin typeface="ChinaOne" pitchFamily="66" charset="0"/>
            </a:endParaRPr>
          </a:p>
        </p:txBody>
      </p:sp>
      <p:pic>
        <p:nvPicPr>
          <p:cNvPr id="6" name="Содержимое 5" descr="Meal worm in venus fly trap.jpg">
            <a:hlinkClick r:id="rId2"/>
          </p:cNvPr>
          <p:cNvPicPr>
            <a:picLocks noGrp="1"/>
          </p:cNvPicPr>
          <p:nvPr>
            <p:ph idx="1"/>
          </p:nvPr>
        </p:nvPicPr>
        <p:blipFill>
          <a:blip r:embed="rId3"/>
          <a:srcRect/>
          <a:stretch>
            <a:fillRect/>
          </a:stretch>
        </p:blipFill>
        <p:spPr bwMode="auto">
          <a:xfrm>
            <a:off x="0" y="3357562"/>
            <a:ext cx="4071934" cy="350043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4" name="Рисунок 3" descr="http://im6-tub-ru.yandex.net/i?id=539252871-10-72&amp;n=21">
            <a:hlinkClick r:id="rId4" tgtFrame="_blank"/>
          </p:cNvPr>
          <p:cNvPicPr/>
          <p:nvPr/>
        </p:nvPicPr>
        <p:blipFill>
          <a:blip r:embed="rId5"/>
          <a:srcRect/>
          <a:stretch>
            <a:fillRect/>
          </a:stretch>
        </p:blipFill>
        <p:spPr bwMode="auto">
          <a:xfrm>
            <a:off x="3571868" y="1357298"/>
            <a:ext cx="3500462" cy="35004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Рисунок 6" descr="http://im4-tub-ru.yandex.net/i?id=329265905-32-72&amp;n=21">
            <a:hlinkClick r:id="rId6" tgtFrame="_blank"/>
          </p:cNvPr>
          <p:cNvPicPr/>
          <p:nvPr/>
        </p:nvPicPr>
        <p:blipFill>
          <a:blip r:embed="rId7"/>
          <a:srcRect/>
          <a:stretch>
            <a:fillRect/>
          </a:stretch>
        </p:blipFill>
        <p:spPr bwMode="auto">
          <a:xfrm>
            <a:off x="5857884" y="3714752"/>
            <a:ext cx="3071834" cy="314324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6866" name="Picture 2" descr="http://img12.nnm.ru/imagez/gallery/2/8/9/6/0/28960622028132232ce74befe983922a_full.jpg"/>
          <p:cNvPicPr>
            <a:picLocks noChangeAspect="1" noChangeArrowheads="1"/>
          </p:cNvPicPr>
          <p:nvPr/>
        </p:nvPicPr>
        <p:blipFill>
          <a:blip r:embed="rId2"/>
          <a:srcRect/>
          <a:stretch>
            <a:fillRect/>
          </a:stretch>
        </p:blipFill>
        <p:spPr bwMode="auto">
          <a:xfrm>
            <a:off x="2815446" y="2643182"/>
            <a:ext cx="6328554" cy="421481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36868" name="Picture 4" descr="http://img12.nnm.ru/imagez/gallery/8/e/5/1/c/8e51c307224908ff5fa0813e7abffefa_full.jpg"/>
          <p:cNvPicPr>
            <a:picLocks noChangeAspect="1" noChangeArrowheads="1"/>
          </p:cNvPicPr>
          <p:nvPr/>
        </p:nvPicPr>
        <p:blipFill>
          <a:blip r:embed="rId3"/>
          <a:srcRect/>
          <a:stretch>
            <a:fillRect/>
          </a:stretch>
        </p:blipFill>
        <p:spPr bwMode="auto">
          <a:xfrm>
            <a:off x="0" y="0"/>
            <a:ext cx="5470440" cy="364331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00042"/>
            <a:ext cx="9144000" cy="1643074"/>
          </a:xfrm>
        </p:spPr>
        <p:txBody>
          <a:bodyPr>
            <a:normAutofit fontScale="90000"/>
          </a:bodyPr>
          <a:lstStyle/>
          <a:p>
            <a:pPr algn="ctr"/>
            <a:r>
              <a:rPr lang="ru-RU" sz="5400" b="1" dirty="0" smtClean="0">
                <a:solidFill>
                  <a:srgbClr val="00B050"/>
                </a:solidFill>
                <a:latin typeface="ChinaOne" pitchFamily="66" charset="0"/>
              </a:rPr>
              <a:t>Непентес</a:t>
            </a:r>
            <a:br>
              <a:rPr lang="ru-RU" sz="5400" b="1" dirty="0" smtClean="0">
                <a:solidFill>
                  <a:srgbClr val="00B050"/>
                </a:solidFill>
                <a:latin typeface="ChinaOne" pitchFamily="66" charset="0"/>
              </a:rPr>
            </a:br>
            <a:r>
              <a:rPr lang="ru-RU" sz="1800" b="1" dirty="0" smtClean="0"/>
              <a:t>Размеры ловушки-кувшинчика непентеса (</a:t>
            </a:r>
            <a:r>
              <a:rPr lang="ru-RU" sz="1800" b="1" dirty="0" err="1" smtClean="0"/>
              <a:t>Nepenthes</a:t>
            </a:r>
            <a:r>
              <a:rPr lang="ru-RU" sz="1800" b="1" dirty="0" smtClean="0"/>
              <a:t>), одного из самых больших видов насекомоядных растений семейства </a:t>
            </a:r>
            <a:r>
              <a:rPr lang="ru-RU" sz="1800" b="1" dirty="0" err="1" smtClean="0"/>
              <a:t>аристолохиевых</a:t>
            </a:r>
            <a:r>
              <a:rPr lang="ru-RU" sz="1800" b="1" dirty="0" smtClean="0"/>
              <a:t>, позволяет ему ловить крыс и мелких птиц.</a:t>
            </a:r>
            <a:r>
              <a:rPr lang="ru-RU" sz="1800" dirty="0" smtClean="0"/>
              <a:t/>
            </a:r>
            <a:br>
              <a:rPr lang="ru-RU" sz="1800" dirty="0" smtClean="0"/>
            </a:br>
            <a:r>
              <a:rPr lang="ru-RU" dirty="0" smtClean="0"/>
              <a:t/>
            </a:r>
            <a:br>
              <a:rPr lang="ru-RU" dirty="0" smtClean="0"/>
            </a:br>
            <a:r>
              <a:rPr lang="ru-RU" b="1" dirty="0" smtClean="0">
                <a:solidFill>
                  <a:srgbClr val="00B050"/>
                </a:solidFill>
                <a:latin typeface="ChinaOne" pitchFamily="66" charset="0"/>
              </a:rPr>
              <a:t> </a:t>
            </a:r>
            <a:endParaRPr lang="ru-RU" b="1" dirty="0">
              <a:solidFill>
                <a:srgbClr val="00B050"/>
              </a:solidFill>
              <a:latin typeface="ChinaOne" pitchFamily="66" charset="0"/>
            </a:endParaRPr>
          </a:p>
        </p:txBody>
      </p:sp>
      <p:pic>
        <p:nvPicPr>
          <p:cNvPr id="4" name="Рисунок 3" descr="http://im6-tub-ru.yandex.net/i?id=329492162-02-72&amp;n=21">
            <a:hlinkClick r:id="rId2" tgtFrame="_blank"/>
          </p:cNvPr>
          <p:cNvPicPr/>
          <p:nvPr/>
        </p:nvPicPr>
        <p:blipFill>
          <a:blip r:embed="rId3"/>
          <a:srcRect/>
          <a:stretch>
            <a:fillRect/>
          </a:stretch>
        </p:blipFill>
        <p:spPr bwMode="auto">
          <a:xfrm>
            <a:off x="214282" y="2571744"/>
            <a:ext cx="3286148" cy="42862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098" name="Picture 2" descr="http://img0.liveinternet.ru/images/attach/c/4/83/764/83764612_19.jpg">
            <a:hlinkClick r:id="rId4"/>
          </p:cNvPr>
          <p:cNvPicPr>
            <a:picLocks noChangeAspect="1" noChangeArrowheads="1"/>
          </p:cNvPicPr>
          <p:nvPr/>
        </p:nvPicPr>
        <p:blipFill>
          <a:blip r:embed="rId5"/>
          <a:srcRect/>
          <a:stretch>
            <a:fillRect/>
          </a:stretch>
        </p:blipFill>
        <p:spPr bwMode="auto">
          <a:xfrm>
            <a:off x="4572000" y="2286000"/>
            <a:ext cx="4572000" cy="45720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8" name="Содержимое 4" descr="http://im4-tub-ru.yandex.net/i?id=112938648-21-72&amp;n=21">
            <a:hlinkClick r:id="rId6" tgtFrame="_blank"/>
          </p:cNvPr>
          <p:cNvPicPr>
            <a:picLocks noGrp="1"/>
          </p:cNvPicPr>
          <p:nvPr>
            <p:ph idx="1"/>
          </p:nvPr>
        </p:nvPicPr>
        <p:blipFill>
          <a:blip r:embed="rId7"/>
          <a:stretch>
            <a:fillRect/>
          </a:stretch>
        </p:blipFill>
        <p:spPr bwMode="auto">
          <a:xfrm>
            <a:off x="2857488" y="1857364"/>
            <a:ext cx="2214578" cy="228601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pic>
        <p:nvPicPr>
          <p:cNvPr id="34818" name="Picture 2" descr="http://content.foto.mail.ru/mail/govs.79/_answers/i-3095.jpg"/>
          <p:cNvPicPr>
            <a:picLocks noChangeAspect="1" noChangeArrowheads="1"/>
          </p:cNvPicPr>
          <p:nvPr/>
        </p:nvPicPr>
        <p:blipFill>
          <a:blip r:embed="rId2"/>
          <a:srcRect/>
          <a:stretch>
            <a:fillRect/>
          </a:stretch>
        </p:blipFill>
        <p:spPr bwMode="auto">
          <a:xfrm>
            <a:off x="3429000" y="2571750"/>
            <a:ext cx="5715000" cy="4286250"/>
          </a:xfrm>
          <a:prstGeom prst="rect">
            <a:avLst/>
          </a:prstGeom>
          <a:noFill/>
        </p:spPr>
      </p:pic>
      <p:pic>
        <p:nvPicPr>
          <p:cNvPr id="34820" name="Picture 4" descr="http://content.foto.mail.ru/mail/govs.79/_answers/i-3096.jpg"/>
          <p:cNvPicPr>
            <a:picLocks noChangeAspect="1" noChangeArrowheads="1"/>
          </p:cNvPicPr>
          <p:nvPr/>
        </p:nvPicPr>
        <p:blipFill>
          <a:blip r:embed="rId3"/>
          <a:srcRect/>
          <a:stretch>
            <a:fillRect/>
          </a:stretch>
        </p:blipFill>
        <p:spPr bwMode="auto">
          <a:xfrm>
            <a:off x="285720" y="0"/>
            <a:ext cx="3810000" cy="50863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content.foto.mail.ru/mail/govs.79/_answers/i-3099.jpg"/>
          <p:cNvPicPr>
            <a:picLocks noChangeAspect="1" noChangeArrowheads="1"/>
          </p:cNvPicPr>
          <p:nvPr/>
        </p:nvPicPr>
        <p:blipFill>
          <a:blip r:embed="rId2"/>
          <a:srcRect/>
          <a:stretch>
            <a:fillRect/>
          </a:stretch>
        </p:blipFill>
        <p:spPr bwMode="auto">
          <a:xfrm>
            <a:off x="2357422" y="0"/>
            <a:ext cx="4981583" cy="6778593"/>
          </a:xfrm>
          <a:prstGeom prst="roundRect">
            <a:avLst>
              <a:gd name="adj" fmla="val 50000"/>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32770" name="Picture 2" descr="http://img12.nnm.ru/imagez/gallery/e/f/9/c/d/ef9cd0aa9e62057e3402c3b016e02c5b_full.jpg">
            <a:hlinkClick r:id="rId2"/>
          </p:cNvPr>
          <p:cNvPicPr>
            <a:picLocks noChangeAspect="1" noChangeArrowheads="1"/>
          </p:cNvPicPr>
          <p:nvPr/>
        </p:nvPicPr>
        <p:blipFill>
          <a:blip r:embed="rId3"/>
          <a:srcRect/>
          <a:stretch>
            <a:fillRect/>
          </a:stretch>
        </p:blipFill>
        <p:spPr bwMode="auto">
          <a:xfrm>
            <a:off x="1285852" y="338503"/>
            <a:ext cx="7305695" cy="625755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6000" b="1" dirty="0" smtClean="0">
                <a:solidFill>
                  <a:srgbClr val="00B0F0"/>
                </a:solidFill>
                <a:latin typeface="ChinaOne" pitchFamily="66" charset="0"/>
              </a:rPr>
              <a:t>Росянка</a:t>
            </a:r>
            <a:endParaRPr lang="ru-RU" sz="6000" b="1" dirty="0">
              <a:solidFill>
                <a:srgbClr val="00B0F0"/>
              </a:solidFill>
              <a:latin typeface="ChinaOne" pitchFamily="66" charset="0"/>
            </a:endParaRPr>
          </a:p>
        </p:txBody>
      </p:sp>
      <p:pic>
        <p:nvPicPr>
          <p:cNvPr id="4" name="Содержимое 3" descr="Sundew fly.jpg">
            <a:hlinkClick r:id="rId2"/>
          </p:cNvPr>
          <p:cNvPicPr>
            <a:picLocks noGrp="1"/>
          </p:cNvPicPr>
          <p:nvPr>
            <p:ph idx="1"/>
          </p:nvPr>
        </p:nvPicPr>
        <p:blipFill>
          <a:blip r:embed="rId3"/>
          <a:stretch>
            <a:fillRect/>
          </a:stretch>
        </p:blipFill>
        <p:spPr bwMode="auto">
          <a:xfrm>
            <a:off x="4000496" y="1928802"/>
            <a:ext cx="4929190" cy="47149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Рисунок 4" descr="Drosera capensis Luc Viatour.jpg">
            <a:hlinkClick r:id="rId4"/>
          </p:cNvPr>
          <p:cNvPicPr/>
          <p:nvPr/>
        </p:nvPicPr>
        <p:blipFill>
          <a:blip r:embed="rId5"/>
          <a:srcRect/>
          <a:stretch>
            <a:fillRect/>
          </a:stretch>
        </p:blipFill>
        <p:spPr bwMode="auto">
          <a:xfrm>
            <a:off x="714348" y="1643050"/>
            <a:ext cx="3643338" cy="455673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126</TotalTime>
  <Words>214</Words>
  <PresentationFormat>Экран (4:3)</PresentationFormat>
  <Paragraphs>15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Яркая</vt:lpstr>
      <vt:lpstr>Растения хищники </vt:lpstr>
      <vt:lpstr>Слайд 2</vt:lpstr>
      <vt:lpstr> Мухоловка </vt:lpstr>
      <vt:lpstr>Слайд 4</vt:lpstr>
      <vt:lpstr>Непентес Размеры ловушки-кувшинчика непентеса (Nepenthes), одного из самых больших видов насекомоядных растений семейства аристолохиевых, позволяет ему ловить крыс и мелких птиц.   </vt:lpstr>
      <vt:lpstr>Слайд 6</vt:lpstr>
      <vt:lpstr>Слайд 7</vt:lpstr>
      <vt:lpstr>Слайд 8</vt:lpstr>
      <vt:lpstr>Росянка</vt:lpstr>
      <vt:lpstr>Слайд 10</vt:lpstr>
      <vt:lpstr> Жирянка Действует почти так же, как росянка, заманивая насекомых клейкими выделениями своих длинных, суживающихся к концу листьев, собранных в прикорневую розетку. Иногда края листьев загибаются внутрь, и добыча в таком лотке оказывается запертой. Затем другие клетки листьев выделяют пищеварительные ферменты. После поглощения «блюда» лист разворачивается и снова готов действовать. </vt:lpstr>
      <vt:lpstr>Саррацения</vt:lpstr>
      <vt:lpstr>Слайд 13</vt:lpstr>
      <vt:lpstr>Дарлингтония  (Darlingtonia) – болотное растение Северной Америки, одно из самых странных в мире: изумляет своими кувшинчиками в форме капюшона кобры, приготовившейся к атаке (отсюда и другое название – Cobra Plant). Насекомые попадаются на запах, а волоски на стенках листьев обеспечивают движение только вниз. </vt:lpstr>
      <vt:lpstr>Слайд 15</vt:lpstr>
      <vt:lpstr>Альдрованда - водное насекомоядное растение </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WIN7XP</cp:lastModifiedBy>
  <cp:revision>17</cp:revision>
  <dcterms:modified xsi:type="dcterms:W3CDTF">2012-09-23T06:12:45Z</dcterms:modified>
</cp:coreProperties>
</file>