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3333FF"/>
    <a:srgbClr val="800000"/>
    <a:srgbClr val="990033"/>
    <a:srgbClr val="660066"/>
    <a:srgbClr val="6600FF"/>
    <a:srgbClr val="00808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2E52AD-6C2C-4A47-B3CA-9125F924F21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4FF17C-49B3-4A38-8A88-3FED531CE3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D2183-442D-4E73-9B22-D276F8559B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8E4E0-A764-4F16-A370-5555FC7FCA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27E0609-A9C0-4865-B056-B0A732307F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62818-A82C-46F7-9361-50A468984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088F-5812-41C4-B61C-7A1D85E2BA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9F93B73-C7CF-4AB8-86F3-BD13F0F552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FBFF-A837-478E-8FF7-0FE3EF3D39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17883-1C06-4771-9938-BCDAB5ACED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1E1B2-148D-4C01-B5AA-F01F6EE02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E9791-574C-4533-9E7B-05F8497A85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142CBD-D86B-4FBE-A4C6-6485A7B2132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609600"/>
            <a:ext cx="8243887" cy="1371600"/>
          </a:xfrm>
        </p:spPr>
        <p:txBody>
          <a:bodyPr/>
          <a:lstStyle/>
          <a:p>
            <a:pPr algn="ctr"/>
            <a:r>
              <a:rPr lang="ru-RU" sz="6300">
                <a:solidFill>
                  <a:srgbClr val="3333CC"/>
                </a:solidFill>
              </a:rPr>
              <a:t>Среднее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149600"/>
            <a:ext cx="8229600" cy="2981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7200">
                <a:solidFill>
                  <a:srgbClr val="3333FF"/>
                </a:solidFill>
              </a:rPr>
              <a:t>арифметическое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ru-RU">
                <a:solidFill>
                  <a:schemeClr val="hlink"/>
                </a:solidFill>
              </a:rPr>
              <a:t>Сбор  ягоды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Фрекен Снорк            18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Снорк                          9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Снусмурик                   9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Тофсла                        2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Вифсла                        2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Снифф                       10    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Мумми – тролль        21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Хемуль                         1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0000CC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CC"/>
                </a:solidFill>
              </a:rPr>
              <a:t>Всего                           72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>
                <a:solidFill>
                  <a:srgbClr val="0066CC"/>
                </a:solidFill>
              </a:rPr>
              <a:t>72</a:t>
            </a:r>
            <a:r>
              <a:rPr lang="ru-RU">
                <a:solidFill>
                  <a:srgbClr val="33CCFF"/>
                </a:solidFill>
              </a:rPr>
              <a:t>  :  8  =  9  ягод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43200"/>
            <a:ext cx="8229600" cy="3368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0000CC"/>
                </a:solidFill>
              </a:rPr>
              <a:t>(18 + 9 + 9+2 +2+10 + 21) : 8 = 9</a:t>
            </a:r>
          </a:p>
          <a:p>
            <a:pPr>
              <a:buFont typeface="Wingdings" pitchFamily="2" charset="2"/>
              <a:buNone/>
            </a:pPr>
            <a:endParaRPr lang="ru-RU">
              <a:solidFill>
                <a:srgbClr val="0000CC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0000CC"/>
                </a:solidFill>
              </a:rPr>
              <a:t> </a:t>
            </a:r>
            <a:r>
              <a:rPr lang="ru-RU" sz="4000">
                <a:solidFill>
                  <a:srgbClr val="0000CC"/>
                </a:solidFill>
              </a:rPr>
              <a:t>Каждому досталось по 9 ягод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u="sng">
                <a:solidFill>
                  <a:srgbClr val="006666"/>
                </a:solidFill>
                <a:latin typeface="Castellar" pitchFamily="18" charset="0"/>
              </a:rPr>
              <a:t>Средним   арифметическим</a:t>
            </a:r>
            <a:br>
              <a:rPr lang="ru-RU" sz="4400" i="1" u="sng">
                <a:solidFill>
                  <a:srgbClr val="006666"/>
                </a:solidFill>
                <a:latin typeface="Castellar" pitchFamily="18" charset="0"/>
              </a:rPr>
            </a:br>
            <a:r>
              <a:rPr lang="ru-RU" sz="4400" i="1" u="sng">
                <a:solidFill>
                  <a:srgbClr val="006666"/>
                </a:solidFill>
                <a:latin typeface="Castellar" pitchFamily="18" charset="0"/>
              </a:rPr>
              <a:t>нескольких чисел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6813"/>
            <a:ext cx="8229600" cy="3694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400">
                <a:solidFill>
                  <a:srgbClr val="003399"/>
                </a:solidFill>
              </a:rPr>
              <a:t>называют частное от деления суммы этих чисел на количество слагаемых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017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6600FF"/>
                </a:solidFill>
              </a:rPr>
              <a:t>Задание  № 1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pPr algn="ctr">
              <a:buFont typeface="Wingdings" pitchFamily="2" charset="2"/>
              <a:buNone/>
            </a:pPr>
            <a:r>
              <a:rPr lang="ru-RU" sz="4400" dirty="0">
                <a:solidFill>
                  <a:srgbClr val="660066"/>
                </a:solidFill>
              </a:rPr>
              <a:t>Вычислите    </a:t>
            </a:r>
            <a:r>
              <a:rPr lang="ru-RU" sz="4400" dirty="0" smtClean="0">
                <a:solidFill>
                  <a:srgbClr val="660066"/>
                </a:solidFill>
              </a:rPr>
              <a:t>среднее арифметическое   </a:t>
            </a:r>
            <a:r>
              <a:rPr lang="ru-RU" sz="4400" dirty="0">
                <a:solidFill>
                  <a:srgbClr val="660066"/>
                </a:solidFill>
              </a:rPr>
              <a:t>чисел: </a:t>
            </a:r>
          </a:p>
          <a:p>
            <a:pPr>
              <a:buFont typeface="Wingdings" pitchFamily="2" charset="2"/>
              <a:buNone/>
            </a:pPr>
            <a:r>
              <a:rPr lang="ru-RU" sz="4400" dirty="0">
                <a:solidFill>
                  <a:srgbClr val="660066"/>
                </a:solidFill>
              </a:rPr>
              <a:t>4,8;    27,8;    11,6;     21,6.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990033"/>
                </a:solidFill>
              </a:rPr>
              <a:t>Задание  № 2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6588"/>
            <a:ext cx="8229600" cy="4224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>
                <a:solidFill>
                  <a:srgbClr val="800000"/>
                </a:solidFill>
              </a:rPr>
              <a:t>В  5 «а» классе   - 22 ученика,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0000"/>
                </a:solidFill>
              </a:rPr>
              <a:t>в 5 «б» - 20 учащихся,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0000"/>
                </a:solidFill>
              </a:rPr>
              <a:t>в 5 «в» - 24 ребенка. </a:t>
            </a:r>
          </a:p>
          <a:p>
            <a:pPr>
              <a:buFont typeface="Wingdings" pitchFamily="2" charset="2"/>
              <a:buNone/>
            </a:pPr>
            <a:r>
              <a:rPr lang="ru-RU">
                <a:solidFill>
                  <a:srgbClr val="800000"/>
                </a:solidFill>
              </a:rPr>
              <a:t>Найдите среднюю накопляемость учащихся в пятых классах </a:t>
            </a:r>
          </a:p>
          <a:p>
            <a:pPr>
              <a:buFont typeface="Wingdings" pitchFamily="2" charset="2"/>
              <a:buNone/>
            </a:pPr>
            <a:endParaRPr lang="ru-RU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/>
      <p:bldP spid="972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pPr algn="ctr"/>
            <a:r>
              <a:rPr lang="ru-RU" sz="8000" i="1">
                <a:solidFill>
                  <a:srgbClr val="008080"/>
                </a:solidFill>
              </a:rPr>
              <a:t>Спасибо </a:t>
            </a:r>
            <a:br>
              <a:rPr lang="ru-RU" sz="8000" i="1">
                <a:solidFill>
                  <a:srgbClr val="008080"/>
                </a:solidFill>
              </a:rPr>
            </a:br>
            <a:r>
              <a:rPr lang="ru-RU" sz="8000" i="1">
                <a:solidFill>
                  <a:srgbClr val="008080"/>
                </a:solidFill>
              </a:rPr>
              <a:t>за  урок !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800600"/>
            <a:ext cx="8229600" cy="1330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5400" dirty="0" smtClean="0">
                <a:solidFill>
                  <a:srgbClr val="008080"/>
                </a:solidFill>
              </a:rPr>
              <a:t> </a:t>
            </a:r>
            <a:endParaRPr lang="ru-RU" sz="5400" dirty="0">
              <a:solidFill>
                <a:srgbClr val="008080"/>
              </a:solidFill>
            </a:endParaRPr>
          </a:p>
          <a:p>
            <a:pPr algn="r">
              <a:buFont typeface="Wingdings" pitchFamily="2" charset="2"/>
              <a:buNone/>
            </a:pPr>
            <a:r>
              <a:rPr lang="ru-RU" sz="1600" dirty="0" smtClean="0">
                <a:solidFill>
                  <a:srgbClr val="008080"/>
                </a:solidFill>
              </a:rPr>
              <a:t> .</a:t>
            </a:r>
            <a:endParaRPr lang="ru-RU" sz="1600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</TotalTime>
  <Words>122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Среднее</vt:lpstr>
      <vt:lpstr>Сбор  ягоды</vt:lpstr>
      <vt:lpstr>72  :  8  =  9  ягод</vt:lpstr>
      <vt:lpstr>Средним   арифметическим нескольких чисел</vt:lpstr>
      <vt:lpstr>Задание  № 1</vt:lpstr>
      <vt:lpstr>Задание  № 2</vt:lpstr>
      <vt:lpstr>Спасибо  за  урок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Aasdsdsdsadasdd</dc:title>
  <dc:creator>Udav</dc:creator>
  <cp:lastModifiedBy>Денис</cp:lastModifiedBy>
  <cp:revision>17</cp:revision>
  <dcterms:created xsi:type="dcterms:W3CDTF">2006-11-17T01:50:18Z</dcterms:created>
  <dcterms:modified xsi:type="dcterms:W3CDTF">2010-03-28T06:48:08Z</dcterms:modified>
</cp:coreProperties>
</file>