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9" r:id="rId4"/>
    <p:sldId id="267" r:id="rId5"/>
    <p:sldId id="270" r:id="rId6"/>
    <p:sldId id="268" r:id="rId7"/>
    <p:sldId id="275" r:id="rId8"/>
    <p:sldId id="276" r:id="rId9"/>
    <p:sldId id="278" r:id="rId10"/>
    <p:sldId id="279" r:id="rId11"/>
    <p:sldId id="271" r:id="rId12"/>
    <p:sldId id="272" r:id="rId13"/>
    <p:sldId id="273" r:id="rId14"/>
    <p:sldId id="274" r:id="rId15"/>
    <p:sldId id="280" r:id="rId16"/>
    <p:sldId id="281" r:id="rId17"/>
    <p:sldId id="282" r:id="rId18"/>
    <p:sldId id="284" r:id="rId19"/>
    <p:sldId id="285" r:id="rId20"/>
    <p:sldId id="283" r:id="rId21"/>
    <p:sldId id="286" r:id="rId22"/>
    <p:sldId id="289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2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4;&#1082;&#1089;&#1072;&#1085;&#1072;\Documents\&#1096;&#1082;&#1086;&#1083;&#1072;%202013-2014\&#8470;%2010%20&#1059;&#1095;.&#1087;&#1088;&#1077;&#1076;&#1084;&#1077;&#1090;&#1099;\&#1054;&#1073;&#1091;&#1095;%20&#1075;&#1088;\&#1059;&#1088;&#1086;&#1082;1%20&#1054;&#1073;%20&#1075;&#1088;\SBarbara1.wm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WavVGSs9iI&amp;feature=youtu.be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JPKTFulM7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7.xml"/><Relationship Id="rId7" Type="http://schemas.openxmlformats.org/officeDocument/2006/relationships/slide" Target="slide1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youtube.com/watch?v=CqFnvb9zPzM&amp;feature=youtu.be&amp;noredirect=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2;&#1089;&#1072;&#1085;&#1072;\Documents\&#1096;&#1082;&#1086;&#1083;&#1072;%202013-2014\&#8470;%2010%20&#1059;&#1095;.&#1087;&#1088;&#1077;&#1076;&#1084;&#1077;&#1090;&#1099;\&#1054;&#1073;&#1091;&#1095;%20&#1075;&#1088;\&#1059;&#1088;&#1086;&#1082;1%20&#1054;&#1073;%20&#1075;&#1088;\&#1044;&#1047;.mp3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zhelayka.ru/1-september.php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MJPKTFulM7g&amp;feature=youtu.be" TargetMode="External"/><Relationship Id="rId5" Type="http://schemas.openxmlformats.org/officeDocument/2006/relationships/hyperlink" Target="http://www.youtube.com/watch?v=vWavVGSs9iI&amp;feature=youtu.be" TargetMode="External"/><Relationship Id="rId4" Type="http://schemas.openxmlformats.org/officeDocument/2006/relationships/hyperlink" Target="http://www.supertosty.ru/pozdravleniya/prazdniki/den_znaniy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ihi.ru/pics/2012/09/10/1397.jpg" TargetMode="External"/><Relationship Id="rId13" Type="http://schemas.openxmlformats.org/officeDocument/2006/relationships/hyperlink" Target="http://im.rediff.com/getahead/2012/jan/02sd-sony-psp.jpg" TargetMode="External"/><Relationship Id="rId18" Type="http://schemas.openxmlformats.org/officeDocument/2006/relationships/hyperlink" Target="http://s-nami.com.ua/news-view-1057.jpg" TargetMode="External"/><Relationship Id="rId26" Type="http://schemas.openxmlformats.org/officeDocument/2006/relationships/hyperlink" Target="http://i.piccy.info/i3/f4/6f/b378425cca2bfb4d38f3c5c26d5d.jpeg" TargetMode="External"/><Relationship Id="rId3" Type="http://schemas.openxmlformats.org/officeDocument/2006/relationships/hyperlink" Target="http://i015.radikal.ru/0908/6a/384a91a22c09.jpg" TargetMode="External"/><Relationship Id="rId21" Type="http://schemas.openxmlformats.org/officeDocument/2006/relationships/hyperlink" Target="http://dachahome.ru/sites/default/files/bereza3.jpg" TargetMode="External"/><Relationship Id="rId7" Type="http://schemas.openxmlformats.org/officeDocument/2006/relationships/hyperlink" Target="http://cs410321.userapi.com/v410321964/44a3/7jvkUEpjnF4.jpg" TargetMode="External"/><Relationship Id="rId12" Type="http://schemas.openxmlformats.org/officeDocument/2006/relationships/hyperlink" Target="http://www.pupsu.ru/published/publicdata/DBRUBINSPB14/attachments/SC/products_pictures/www.pupsu.ru%205013.jpg" TargetMode="External"/><Relationship Id="rId17" Type="http://schemas.openxmlformats.org/officeDocument/2006/relationships/hyperlink" Target="http://kids.notus.com.ua/data/medium/uk61783.jpg" TargetMode="External"/><Relationship Id="rId25" Type="http://schemas.openxmlformats.org/officeDocument/2006/relationships/hyperlink" Target="http://www.zaprincem.ru/partners_profiles/2/360/003560.jpg" TargetMode="External"/><Relationship Id="rId2" Type="http://schemas.openxmlformats.org/officeDocument/2006/relationships/image" Target="../media/image38.jpeg"/><Relationship Id="rId16" Type="http://schemas.openxmlformats.org/officeDocument/2006/relationships/hyperlink" Target="http://www.cherniloff.ru/products_pictures/IRE300_2.jpg" TargetMode="External"/><Relationship Id="rId20" Type="http://schemas.openxmlformats.org/officeDocument/2006/relationships/hyperlink" Target="http://www.umniza.de/WebRoot/Store22/Shops/62303963/4E99/964E/E25F/E092/1557/C0A8/2981/4F8E/978-5-0902-2644-_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estival.1september.ru/articles/505962/img11.jpg" TargetMode="External"/><Relationship Id="rId11" Type="http://schemas.openxmlformats.org/officeDocument/2006/relationships/hyperlink" Target="http://igrandia.tom.ru/img/p/20553-20593-large.jpg" TargetMode="External"/><Relationship Id="rId24" Type="http://schemas.openxmlformats.org/officeDocument/2006/relationships/hyperlink" Target="http://www.udance.com.ua/_nw/13/34676061.jpg" TargetMode="External"/><Relationship Id="rId5" Type="http://schemas.openxmlformats.org/officeDocument/2006/relationships/hyperlink" Target="http://qalib.ru/images/full/28066-2dxcq-enl.jpg" TargetMode="External"/><Relationship Id="rId15" Type="http://schemas.openxmlformats.org/officeDocument/2006/relationships/hyperlink" Target="http://www.shop.kostyor.ru/images/7777.jpg" TargetMode="External"/><Relationship Id="rId23" Type="http://schemas.openxmlformats.org/officeDocument/2006/relationships/hyperlink" Target="http://www.olimp-t.ru/content/images/kirghizstan/color03.jpg" TargetMode="External"/><Relationship Id="rId10" Type="http://schemas.openxmlformats.org/officeDocument/2006/relationships/hyperlink" Target="http://www.anafor.ru/forums/uploads/post-148-1233562962.jpg" TargetMode="External"/><Relationship Id="rId19" Type="http://schemas.openxmlformats.org/officeDocument/2006/relationships/hyperlink" Target="http://my-shop.ru/_files/product/2/108/1071202.jpg" TargetMode="External"/><Relationship Id="rId4" Type="http://schemas.openxmlformats.org/officeDocument/2006/relationships/hyperlink" Target="http://via-midgard.info/uploads/posts/2011-07/thumbs/1310489744_flag_1.jpg" TargetMode="External"/><Relationship Id="rId9" Type="http://schemas.openxmlformats.org/officeDocument/2006/relationships/hyperlink" Target="http://www.bibliotekar.ru/rusShishkin/13.htm" TargetMode="External"/><Relationship Id="rId14" Type="http://schemas.openxmlformats.org/officeDocument/2006/relationships/hyperlink" Target="http://www.talkingcat.ru/images/rus/shopprice/pilot_sin_10.jpg" TargetMode="External"/><Relationship Id="rId22" Type="http://schemas.openxmlformats.org/officeDocument/2006/relationships/hyperlink" Target="http://doseng.org/uploads/posts/2010-08/1281352714_doseng.org_1281305591_3.jpg" TargetMode="External"/><Relationship Id="rId27" Type="http://schemas.openxmlformats.org/officeDocument/2006/relationships/hyperlink" Target="http://www.litprichal.ru/upload/564/55989573663100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" y="1"/>
            <a:ext cx="83058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119" y="0"/>
            <a:ext cx="825976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Дорогие первоклассники,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поздравляю вас с Днём знаний!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SBarbara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371600"/>
            <a:ext cx="6477000" cy="51816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ксана\Desktop\IMG_8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350000" cy="4762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96169" y="228601"/>
            <a:ext cx="37516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кольники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4594" y="914400"/>
            <a:ext cx="51948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первоклассники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019800"/>
            <a:ext cx="8229600" cy="685800"/>
          </a:xfrm>
        </p:spPr>
        <p:txBody>
          <a:bodyPr>
            <a:noAutofit/>
          </a:bodyPr>
          <a:lstStyle/>
          <a:p>
            <a:r>
              <a:rPr lang="ru-RU" sz="2800" dirty="0" smtClean="0">
                <a:hlinkClick r:id="rId3"/>
              </a:rPr>
              <a:t>Песня первоклассницы</a:t>
            </a:r>
            <a:endParaRPr lang="ru-RU" sz="2800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85800" y="1371600"/>
            <a:ext cx="7696200" cy="49530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1357" y="228600"/>
            <a:ext cx="828130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надо знать, 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чтобы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учиться на отлично?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6400" y="2362201"/>
            <a:ext cx="609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27" y="3505200"/>
            <a:ext cx="662476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14400" indent="-914400" algn="ctr">
              <a:buAutoNum type="arabicPeriod"/>
            </a:pP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посадки за партой</a:t>
            </a:r>
          </a:p>
          <a:p>
            <a:pPr marL="914400" indent="-914400" algn="ctr">
              <a:buAutoNum type="arabicPeriod"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поведения в школе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Оксана\Desktop\1 сентября\посад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8211655" cy="40100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3400" y="304800"/>
            <a:ext cx="8153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п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осадки за партой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ксана\Desktop\1 сентября\№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169700" cy="54864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276600" y="914400"/>
            <a:ext cx="4876800" cy="243840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dirty="0" smtClean="0">
                <a:hlinkClick r:id="rId3"/>
              </a:rPr>
              <a:t>Правила поведения </a:t>
            </a:r>
          </a:p>
          <a:p>
            <a:pPr algn="ctr">
              <a:buNone/>
            </a:pPr>
            <a:r>
              <a:rPr lang="ru-RU" sz="4400" dirty="0" smtClean="0">
                <a:hlinkClick r:id="rId3"/>
              </a:rPr>
              <a:t>в школе</a:t>
            </a:r>
            <a:endParaRPr lang="ru-RU" sz="4400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Собирай свой портфель. Ничего не забывай!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Береги свой портфель.</a:t>
            </a:r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3.  Беречь учебники и другое школьное имущество.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4. Здороваться со всеми взрослыми в школе.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5. Уважительно относиться к одноклассникам.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6. Готовиться к уроку на перемене.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7. Не отвлекаться на уроках.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8. Внимательно слушать объяснение учителя.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9. Писать в тетради аккуратно.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10. Ходить на уроки в школьной форме.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11. Соблюдать правила поведения в столовой.</a:t>
            </a:r>
          </a:p>
          <a:p>
            <a:pPr marL="514350" indent="-514350">
              <a:buAutoNum type="arabicPeriod" startAt="3"/>
            </a:pPr>
            <a:endParaRPr lang="ru-RU" dirty="0" smtClean="0"/>
          </a:p>
          <a:p>
            <a:pPr marL="514350" indent="-514350">
              <a:buAutoNum type="arabicPeriod" startAt="3"/>
            </a:pPr>
            <a:endParaRPr lang="ru-RU" dirty="0" smtClean="0"/>
          </a:p>
          <a:p>
            <a:pPr marL="514350" indent="-514350">
              <a:buAutoNum type="arabicPeriod" startAt="3"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0"/>
            <a:ext cx="85343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каких правилах вам рассказали зверята?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752600"/>
            <a:ext cx="84459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Какие  ещё правила надо соблюдать в школе?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hlinkClick r:id="rId2" action="ppaction://hlinksldjump"/>
              </a:rPr>
              <a:t>Что такое Родина?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Как называется наша страна?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Какой главный город России?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Как называют детей, которые пришли учиться в школу?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Как называется первая учебная книга?</a:t>
            </a:r>
            <a:endParaRPr lang="ru-RU" dirty="0" smtClean="0"/>
          </a:p>
          <a:p>
            <a:r>
              <a:rPr lang="ru-RU" dirty="0" smtClean="0">
                <a:hlinkClick r:id="rId7" action="ppaction://hlinksldjump"/>
              </a:rPr>
              <a:t>Какие школьные правила вы знаете?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2455" y="228600"/>
            <a:ext cx="777911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важные вопросы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решали сегодня на уроке?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Управляющая кнопка: в конец 5">
            <a:hlinkClick r:id="rId8" action="ppaction://hlinksldjump" highlightClick="1"/>
          </p:cNvPr>
          <p:cNvSpPr/>
          <p:nvPr/>
        </p:nvSpPr>
        <p:spPr>
          <a:xfrm>
            <a:off x="7924800" y="5867400"/>
            <a:ext cx="762000" cy="6096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ксана\Desktop\1 сентября\рощ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3276600" cy="2457450"/>
          </a:xfrm>
          <a:prstGeom prst="rect">
            <a:avLst/>
          </a:prstGeom>
          <a:noFill/>
        </p:spPr>
      </p:pic>
      <p:pic>
        <p:nvPicPr>
          <p:cNvPr id="6147" name="Picture 3" descr="C:\Users\Оксана\Desktop\1 сентября\дагестан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495800"/>
            <a:ext cx="3393621" cy="2209800"/>
          </a:xfrm>
          <a:prstGeom prst="rect">
            <a:avLst/>
          </a:prstGeom>
          <a:noFill/>
        </p:spPr>
      </p:pic>
      <p:pic>
        <p:nvPicPr>
          <p:cNvPr id="6148" name="Picture 4" descr="C:\Users\Оксана\Desktop\1 сентября\костю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905000"/>
            <a:ext cx="3581400" cy="23852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00917" y="152400"/>
            <a:ext cx="734220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Родина – это страна, в которой родился человек, с её природой, культурой, особенностями языка.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возврат 8">
            <a:hlinkClick r:id="rId5" action="ppaction://hlinksldjump" highlightClick="1"/>
          </p:cNvPr>
          <p:cNvSpPr/>
          <p:nvPr/>
        </p:nvSpPr>
        <p:spPr>
          <a:xfrm>
            <a:off x="8077200" y="6019800"/>
            <a:ext cx="533400" cy="5852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85800"/>
          </a:xfrm>
        </p:spPr>
        <p:txBody>
          <a:bodyPr>
            <a:normAutofit/>
          </a:bodyPr>
          <a:lstStyle/>
          <a:p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1994" y="304801"/>
            <a:ext cx="76000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Россия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C:\Users\Оксана\Desktop\1 сентября\фла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515100" cy="5212080"/>
          </a:xfrm>
          <a:prstGeom prst="rect">
            <a:avLst/>
          </a:prstGeom>
          <a:noFill/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077200" y="6019800"/>
            <a:ext cx="533400" cy="5852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600" y="152400"/>
            <a:ext cx="7162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Москва – столица России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5" name="Picture 3" descr="C:\Users\Оксана\Desktop\1 сентября\Крем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599" y="990600"/>
            <a:ext cx="3454399" cy="2590800"/>
          </a:xfrm>
          <a:prstGeom prst="rect">
            <a:avLst/>
          </a:prstGeom>
          <a:noFill/>
        </p:spPr>
      </p:pic>
      <p:pic>
        <p:nvPicPr>
          <p:cNvPr id="8196" name="Picture 4" descr="C:\Users\Оксана\Desktop\1 сентября\белый дом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990600"/>
            <a:ext cx="3403600" cy="2552700"/>
          </a:xfrm>
          <a:prstGeom prst="rect">
            <a:avLst/>
          </a:prstGeom>
          <a:noFill/>
        </p:spPr>
      </p:pic>
      <p:pic>
        <p:nvPicPr>
          <p:cNvPr id="8197" name="Picture 5" descr="C:\Users\Оксана\Desktop\1 сентября\храм христа спасител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810000"/>
            <a:ext cx="3733800" cy="2796201"/>
          </a:xfrm>
          <a:prstGeom prst="rect">
            <a:avLst/>
          </a:prstGeom>
          <a:noFill/>
        </p:spPr>
      </p:pic>
      <p:sp>
        <p:nvSpPr>
          <p:cNvPr id="9" name="Управляющая кнопка: возврат 8">
            <a:hlinkClick r:id="rId5" action="ppaction://hlinksldjump" highlightClick="1"/>
          </p:cNvPr>
          <p:cNvSpPr/>
          <p:nvPr/>
        </p:nvSpPr>
        <p:spPr>
          <a:xfrm>
            <a:off x="8077200" y="6019800"/>
            <a:ext cx="533400" cy="5852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9400" y="228601"/>
            <a:ext cx="373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школьники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C:\Users\Оксана\Desktop\1 сентября 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7172325" cy="5379244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305800" y="6019800"/>
            <a:ext cx="533400" cy="5852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dirty="0" smtClean="0">
                <a:hlinkClick r:id="rId2"/>
              </a:rPr>
              <a:t>С чего начинается Родина?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ксана\Desktop\1 сентября\фла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143000"/>
            <a:ext cx="6572250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74250" y="1"/>
            <a:ext cx="19407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азбука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C:\Users\Оксана\Desktop\1 сентября\11197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14400"/>
            <a:ext cx="4103688" cy="5428837"/>
          </a:xfrm>
          <a:prstGeom prst="rect">
            <a:avLst/>
          </a:prstGeom>
          <a:noFill/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077200" y="6019800"/>
            <a:ext cx="533400" cy="5852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0"/>
            <a:ext cx="8153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Днём знаний,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дорогие первоклассники!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ДЗ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268" name="Picture 4" descr="C:\Users\Оксана\Desktop\IMG_89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371600"/>
            <a:ext cx="4038600" cy="5208637"/>
          </a:xfrm>
          <a:prstGeom prst="rect">
            <a:avLst/>
          </a:prstGeom>
          <a:noFill/>
        </p:spPr>
      </p:pic>
      <p:pic>
        <p:nvPicPr>
          <p:cNvPr id="7" name="ДЗ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4676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3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 основного содержания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55000" lnSpcReduction="20000"/>
          </a:bodyPr>
          <a:lstStyle/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http://www.pozhelayka.ru/1-september.php</a:t>
            </a:r>
            <a:endParaRPr lang="ru-RU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Озвучивание стихотворения: Баранова О.Г.</a:t>
            </a:r>
          </a:p>
          <a:p>
            <a:pPr lvl="0"/>
            <a:endParaRPr lang="ru-RU" u="sng" dirty="0" smtClean="0">
              <a:solidFill>
                <a:schemeClr val="accent1">
                  <a:lumMod val="75000"/>
                </a:schemeClr>
              </a:solidFill>
              <a:hlinkClick r:id="rId4"/>
            </a:endParaRPr>
          </a:p>
          <a:p>
            <a:pPr lvl="0"/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http://www.supertosty.ru/pozdravleniya/prazdniki/den_znaniy/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http://www.supertosty.ru/pozdravleniya/prazdniki/den_znaniy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Видео-ролик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  «Песня первоклассницы»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Исполнитель песни: Ирина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Метёлкина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Автор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видео-ролика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 Баранова О.Г.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Дата публикации: 01.06.2013.</a:t>
            </a:r>
          </a:p>
          <a:p>
            <a:pPr>
              <a:buNone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http://www.youtube.com/watch?v=vWavVGSs9iI&amp;feature=youtu.be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Видео-ролик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«Правила поведения в школе»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Слова стихотворения Г.П.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Шаловой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Д.М. Журавлёвой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«Этикет первоклассника: как вести себя в школе»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Автор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видео-ролика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 Баранова О.Г.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Дата публикации: 25.05.2013г.</a:t>
            </a:r>
          </a:p>
          <a:p>
            <a:pPr>
              <a:buNone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hlinkClick r:id="rId6"/>
              </a:rPr>
              <a:t>http://www.youtube.com/watch?v=MJPKTFulM7g&amp;feature=youtu.be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32500" lnSpcReduction="20000"/>
          </a:bodyPr>
          <a:lstStyle/>
          <a:p>
            <a:r>
              <a:rPr lang="ru-RU" u="sng" dirty="0" smtClean="0">
                <a:hlinkClick r:id="rId3"/>
              </a:rPr>
              <a:t>http://i015.radikal.ru/0908/6a/384a91a22c09.jpg</a:t>
            </a:r>
            <a:endParaRPr lang="ru-RU" dirty="0" smtClean="0"/>
          </a:p>
          <a:p>
            <a:r>
              <a:rPr lang="ru-RU" sz="37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http://via-midgard.info/uploads/posts/2011-07/thumbs/1310489744_flag_1.jpg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http://qalib.ru/images/full/28066-2dxcq-enl.jpg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http://festival.1september.ru/articles/505962/img11.jpg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http://cs410321.userapi.com/v410321964/44a3/7jvkUEpjnF4.jpg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http://www.stihi.ru/pics/2012/09/10/1397.jpg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http://www.bibliotekar.ru/rusShishkin/13.htm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http://www.anafor.ru/forums/uploads/post-148-1233562962.jpg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http://igrandia.tom.ru/img/p/20553-20593-large.jpg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http://www.babyland.su/modules/Shop/management/images/110/1.jpg</a:t>
            </a:r>
          </a:p>
          <a:p>
            <a:r>
              <a:rPr lang="ru-RU" sz="37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http://www.pupsu.ru/published/publicdata/DBRUBINSPB14/attachments/SC/products_pictures/www.pupsu.ru%205013.jpg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http://www.topwords.ua/upload/shop_2/1/0/3/item_103/shop_items_catalog_image103.jpg</a:t>
            </a:r>
          </a:p>
          <a:p>
            <a:r>
              <a:rPr lang="ru-RU" sz="37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http://im.rediff.com/getahead/2012/jan/02sd-sony-psp.jpg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http://kunica.com.ua/goods_images/big/101150358.jpg</a:t>
            </a:r>
          </a:p>
          <a:p>
            <a:r>
              <a:rPr lang="ru-RU" sz="37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http://www.talkingcat.ru/images/rus/shopprice/pilot_sin_10.jpg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http://www.shop.kostyor.ru/images/7777.jpg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http://www.cherniloff.ru/products_pictures/IRE300_2.jpg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http://kids.notus.com.ua/data/medium/uk61783.jpg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u="sng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http://s-nami.com.ua/news-view-1057.jpg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http://www.ruskniga.com/picfsite/17295_1.jpg</a:t>
            </a:r>
          </a:p>
          <a:p>
            <a:r>
              <a:rPr lang="ru-RU" sz="3700" u="sng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http://my-shop.ru/_files/product/2/108/1071202.jpg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u="sng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http://www.umniza.de/WebRoot/Store22/Shops/62303963/4E99/964E/E25F/E092/1557/C0A8/2981/4F8E/978-5-0902-2644-__1.jpg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u="sng" dirty="0" smtClean="0">
                <a:latin typeface="Times New Roman" pitchFamily="18" charset="0"/>
                <a:cs typeface="Times New Roman" pitchFamily="18" charset="0"/>
                <a:hlinkClick r:id="rId21"/>
              </a:rPr>
              <a:t>http://dachahome.ru/sites/default/files/bereza3.jpg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u="sng" dirty="0" smtClean="0">
                <a:latin typeface="Times New Roman" pitchFamily="18" charset="0"/>
                <a:cs typeface="Times New Roman" pitchFamily="18" charset="0"/>
                <a:hlinkClick r:id="rId22"/>
              </a:rPr>
              <a:t>http://doseng.org/uploads/posts/2010-08/1281352714_doseng.org_1281305591_3.jpg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u="sng" dirty="0" smtClean="0">
                <a:latin typeface="Times New Roman" pitchFamily="18" charset="0"/>
                <a:cs typeface="Times New Roman" pitchFamily="18" charset="0"/>
                <a:hlinkClick r:id="rId23"/>
              </a:rPr>
              <a:t>http://www.olimp-t.ru/content/images/kirghizstan/color03.jpg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u="sng" dirty="0" smtClean="0">
                <a:latin typeface="Times New Roman" pitchFamily="18" charset="0"/>
                <a:cs typeface="Times New Roman" pitchFamily="18" charset="0"/>
                <a:hlinkClick r:id="rId24"/>
              </a:rPr>
              <a:t>http://www.udance.com.ua/_nw/13/34676061.jpg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u="sng" dirty="0" smtClean="0">
                <a:latin typeface="Times New Roman" pitchFamily="18" charset="0"/>
                <a:cs typeface="Times New Roman" pitchFamily="18" charset="0"/>
                <a:hlinkClick r:id="rId25"/>
              </a:rPr>
              <a:t>http://www.zaprincem.ru/partners_profiles/2/360/003560.jpg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u="sng" dirty="0" smtClean="0">
                <a:latin typeface="Times New Roman" pitchFamily="18" charset="0"/>
                <a:cs typeface="Times New Roman" pitchFamily="18" charset="0"/>
                <a:hlinkClick r:id="rId26"/>
              </a:rPr>
              <a:t>http://i.piccy.info/i3/f4/6f/b378425cca2bfb4d38f3c5c26d5d.jpeg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u="sng" dirty="0" smtClean="0">
                <a:latin typeface="Times New Roman" pitchFamily="18" charset="0"/>
                <a:cs typeface="Times New Roman" pitchFamily="18" charset="0"/>
                <a:hlinkClick r:id="rId27"/>
              </a:rPr>
              <a:t>http://www.litprichal.ru/upload/564/55989573663100.jpg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7862" y="0"/>
            <a:ext cx="774827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 иллюстраций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419600"/>
            <a:ext cx="2819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1" name="Picture 3" descr="C:\Users\Оксана\Desktop\1 сентября\№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448552" cy="5791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00600" y="4648200"/>
            <a:ext cx="2667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уквы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533400" y="609600"/>
            <a:ext cx="8077200" cy="59436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кириллица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76400"/>
            <a:ext cx="6746984" cy="3765459"/>
          </a:xfrm>
        </p:spPr>
      </p:pic>
      <p:sp>
        <p:nvSpPr>
          <p:cNvPr id="6" name="Прямоугольник 5"/>
          <p:cNvSpPr/>
          <p:nvPr/>
        </p:nvSpPr>
        <p:spPr>
          <a:xfrm>
            <a:off x="1066800" y="381000"/>
            <a:ext cx="6934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Старославянские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буквы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Оксана\Desktop\1 сентября\11197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04800"/>
            <a:ext cx="4444800" cy="5880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84442" y="457200"/>
            <a:ext cx="277511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лфавит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57200" y="762000"/>
            <a:ext cx="8229600" cy="58674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9" name="Picture 5" descr="C:\Users\Оксана\Desktop\1 сентября\№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828800"/>
            <a:ext cx="5314950" cy="373240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1 сентября\Левит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00400"/>
            <a:ext cx="3759200" cy="2819400"/>
          </a:xfrm>
          <a:prstGeom prst="rect">
            <a:avLst/>
          </a:prstGeom>
          <a:noFill/>
        </p:spPr>
      </p:pic>
      <p:pic>
        <p:nvPicPr>
          <p:cNvPr id="1027" name="Picture 3" descr="C:\Users\Оксана\Desktop\1 сентября\Шишкин Рож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733800"/>
            <a:ext cx="4267200" cy="2924869"/>
          </a:xfrm>
          <a:prstGeom prst="rect">
            <a:avLst/>
          </a:prstGeom>
          <a:noFill/>
        </p:spPr>
      </p:pic>
      <p:pic>
        <p:nvPicPr>
          <p:cNvPr id="1029" name="Picture 5" descr="C:\Users\Оксана\Desktop\1 сентября\Зи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609600"/>
            <a:ext cx="4343400" cy="265354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304800"/>
            <a:ext cx="4572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Картины 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родной природы</a:t>
            </a:r>
            <a:endParaRPr lang="ru-RU" sz="44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24399" y="152400"/>
            <a:ext cx="40386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И.И. Шишкин «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Зима»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29200" y="3276600"/>
            <a:ext cx="3429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И.И. Шишкин «Рожь»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801" y="2209801"/>
            <a:ext cx="4038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И.И. Левитан 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«Золотая осень»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ксана\Desktop\1 сентября\кубики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657600"/>
            <a:ext cx="2857500" cy="2781300"/>
          </a:xfrm>
          <a:prstGeom prst="rect">
            <a:avLst/>
          </a:prstGeom>
          <a:noFill/>
        </p:spPr>
      </p:pic>
      <p:pic>
        <p:nvPicPr>
          <p:cNvPr id="2052" name="Picture 4" descr="C:\Users\Оксана\Desktop\1 сентября\мяч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1371600"/>
            <a:ext cx="2857500" cy="2857500"/>
          </a:xfrm>
          <a:prstGeom prst="rect">
            <a:avLst/>
          </a:prstGeom>
          <a:noFill/>
        </p:spPr>
      </p:pic>
      <p:pic>
        <p:nvPicPr>
          <p:cNvPr id="2053" name="Picture 5" descr="C:\Users\Оксана\Desktop\1 сентября\пазлы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762000"/>
            <a:ext cx="2106613" cy="2686911"/>
          </a:xfrm>
          <a:prstGeom prst="rect">
            <a:avLst/>
          </a:prstGeom>
          <a:noFill/>
        </p:spPr>
      </p:pic>
      <p:pic>
        <p:nvPicPr>
          <p:cNvPr id="2054" name="Picture 6" descr="C:\Users\Оксана\Desktop\1 сентября\машинка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962400"/>
            <a:ext cx="2533650" cy="2533650"/>
          </a:xfrm>
          <a:prstGeom prst="rect">
            <a:avLst/>
          </a:prstGeom>
          <a:noFill/>
        </p:spPr>
      </p:pic>
      <p:pic>
        <p:nvPicPr>
          <p:cNvPr id="2055" name="Picture 7" descr="C:\Users\Оксана\Desktop\1 сентября\кукла 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8462" y="228600"/>
            <a:ext cx="3665538" cy="366553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33599" y="381001"/>
            <a:ext cx="38100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игрушки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6" name="Picture 8" descr="C:\Users\Оксана\Desktop\1 сентября\пииспи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4495800"/>
            <a:ext cx="2776682" cy="15271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1 сентября\линейк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8302">
            <a:off x="1541328" y="3903528"/>
            <a:ext cx="2229359" cy="2229358"/>
          </a:xfrm>
          <a:prstGeom prst="rect">
            <a:avLst/>
          </a:prstGeom>
          <a:noFill/>
        </p:spPr>
      </p:pic>
      <p:pic>
        <p:nvPicPr>
          <p:cNvPr id="4099" name="Picture 3" descr="C:\Users\Оксана\Desktop\1 сентября\ласт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533400"/>
            <a:ext cx="1752600" cy="1752600"/>
          </a:xfrm>
          <a:prstGeom prst="rect">
            <a:avLst/>
          </a:prstGeom>
          <a:noFill/>
        </p:spPr>
      </p:pic>
      <p:pic>
        <p:nvPicPr>
          <p:cNvPr id="4101" name="Picture 5" descr="C:\Users\Оксана\Desktop\1 сентября\тетрад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343400"/>
            <a:ext cx="1719562" cy="2068202"/>
          </a:xfrm>
          <a:prstGeom prst="rect">
            <a:avLst/>
          </a:prstGeom>
          <a:noFill/>
        </p:spPr>
      </p:pic>
      <p:pic>
        <p:nvPicPr>
          <p:cNvPr id="4102" name="Picture 6" descr="C:\Users\Оксана\Desktop\1 сентября\Учебник ми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79083">
            <a:off x="1497858" y="1657966"/>
            <a:ext cx="1962168" cy="2557761"/>
          </a:xfrm>
          <a:prstGeom prst="rect">
            <a:avLst/>
          </a:prstGeom>
          <a:noFill/>
        </p:spPr>
      </p:pic>
      <p:pic>
        <p:nvPicPr>
          <p:cNvPr id="4103" name="Picture 7" descr="C:\Users\Оксана\Desktop\1 сентября\чтени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53646">
            <a:off x="4867297" y="1730657"/>
            <a:ext cx="2012950" cy="2654237"/>
          </a:xfrm>
          <a:prstGeom prst="rect">
            <a:avLst/>
          </a:prstGeom>
          <a:noFill/>
        </p:spPr>
      </p:pic>
      <p:pic>
        <p:nvPicPr>
          <p:cNvPr id="4104" name="Picture 8" descr="C:\Users\Оксана\Desktop\1 сентября\матем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36287">
            <a:off x="2439710" y="1508560"/>
            <a:ext cx="2058649" cy="2722563"/>
          </a:xfrm>
          <a:prstGeom prst="rect">
            <a:avLst/>
          </a:prstGeom>
          <a:noFill/>
        </p:spPr>
      </p:pic>
      <p:pic>
        <p:nvPicPr>
          <p:cNvPr id="4105" name="Picture 9" descr="C:\Users\Оксана\Desktop\1 сентября\111975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48810">
            <a:off x="3445009" y="1493937"/>
            <a:ext cx="2057400" cy="2721767"/>
          </a:xfrm>
          <a:prstGeom prst="rect">
            <a:avLst/>
          </a:prstGeom>
          <a:noFill/>
        </p:spPr>
      </p:pic>
      <p:pic>
        <p:nvPicPr>
          <p:cNvPr id="4107" name="Picture 11" descr="C:\Users\Оксана\Desktop\1 сентября\ручка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81244">
            <a:off x="1642973" y="4335616"/>
            <a:ext cx="2251012" cy="2251012"/>
          </a:xfrm>
          <a:prstGeom prst="rect">
            <a:avLst/>
          </a:prstGeom>
          <a:noFill/>
        </p:spPr>
      </p:pic>
      <p:pic>
        <p:nvPicPr>
          <p:cNvPr id="4108" name="Picture 12" descr="C:\Users\Оксана\Desktop\1 сентября\карандаши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495800"/>
            <a:ext cx="2540000" cy="1905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09600" y="381001"/>
            <a:ext cx="76124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Школьные принадлежности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12" name="Picture 16" descr="C:\Users\Оксана\Desktop\1 сентября\ранец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0600" y="1066800"/>
            <a:ext cx="6934200" cy="5486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392</Words>
  <Application>Microsoft Office PowerPoint</Application>
  <PresentationFormat>Экран (4:3)</PresentationFormat>
  <Paragraphs>106</Paragraphs>
  <Slides>23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 чего начинается Родина?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Песня первоклассницы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Источники основного содержания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85</cp:revision>
  <dcterms:created xsi:type="dcterms:W3CDTF">2013-05-29T16:01:54Z</dcterms:created>
  <dcterms:modified xsi:type="dcterms:W3CDTF">2013-08-24T22:32:50Z</dcterms:modified>
</cp:coreProperties>
</file>