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ru-RU"/>
              <a:t>МОУ КрасненскаяСОШ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D02472F-EC37-436E-BE8C-B9805411B5BE}" type="datetimeFigureOut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ru-RU"/>
              <a:t>Кириченко Ирина Александровна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181252F-516E-46D2-9DB5-C77114B4F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ru-RU"/>
              <a:t>МОУ КрасненскаяСОШ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FCE197A-6FDA-4440-8671-BB6E15BD721A}" type="datetimeFigureOut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ru-RU"/>
              <a:t>Кириченко Ирина Александровна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8040556-AB1C-4BBE-A48A-980BEE023E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E45B2F-04F3-425B-A1FC-47AF5DDFC85D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36869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Кириченко Ирина Александровна</a:t>
            </a:r>
          </a:p>
        </p:txBody>
      </p:sp>
      <p:sp>
        <p:nvSpPr>
          <p:cNvPr id="36870" name="Верхний колонтитул 5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МОУ КрасненскаяСОШ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Верхний колонтитул 3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МОУ КрасненскаяСОШ</a:t>
            </a:r>
          </a:p>
        </p:txBody>
      </p:sp>
      <p:sp>
        <p:nvSpPr>
          <p:cNvPr id="37893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Кириченко Ирина Александровна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3A400-C10E-4EFF-94A1-56B6A7B76C48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27969-DF67-4045-87C1-0B2D8E0FB7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682F5-6A47-4D65-BB96-63963D634855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D9F69-FEF1-41B1-99A9-FAA4A4921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1E1F5-D974-4C82-8A47-410A0745AF1F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07264-C948-4E0C-B4EE-30BF7FB94D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0C9C2-3DB9-4293-93A2-F2BE67DD0B2D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B4BA2-5146-4066-BBCC-AB166212AD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4C3F2-9174-4FE5-9042-C496B118A83B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E22E4-78BD-4691-80EC-64E00D241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ED8FD-8A2D-448A-AA9A-85096B28FC19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E7A1B-5176-496E-B3C3-F5DFBAB8AD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D14B3-C8B5-43B6-8CCF-3D412E4DDC58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259FC-23F1-49C4-ABB3-1A351F45B6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BF179-CD78-488B-9048-79CFBF4056BD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10CBF-D2E9-4459-A978-893714465C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62904-B265-4EDD-AC85-5134C86BFF65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47D5-E590-48C7-A1CC-29B8D7B51F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2BDB1-3035-4100-AAB9-121385F00E6C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4CCF8-592B-4507-901F-9686FD61C1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40C01-7A21-4ED4-90AE-946D5B752A4F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01AFE-1271-4FA3-9EC3-CAA033BBC6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2D050"/>
            </a:gs>
            <a:gs pos="64999">
              <a:srgbClr val="F0EBD5"/>
            </a:gs>
            <a:gs pos="100000">
              <a:srgbClr val="D1C39F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8A017F-5CE9-4415-8C65-EBF1825F3830}" type="datetime1">
              <a:rPr lang="ru-RU"/>
              <a:pPr>
                <a:defRPr/>
              </a:pPr>
              <a:t>14.09.2013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018DBD-ADB8-4C72-9119-8131BFEE87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>
    <p:random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Relationship Id="rId9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slide" Target="slide2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29" Type="http://schemas.openxmlformats.org/officeDocument/2006/relationships/slide" Target="slide3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32" Type="http://schemas.openxmlformats.org/officeDocument/2006/relationships/slide" Target="slide33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28" Type="http://schemas.openxmlformats.org/officeDocument/2006/relationships/slide" Target="slide29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31" Type="http://schemas.openxmlformats.org/officeDocument/2006/relationships/slide" Target="slide32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8.xml"/><Relationship Id="rId30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gif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3.jpeg"/><Relationship Id="rId7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gi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gif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.gif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0" y="857250"/>
            <a:ext cx="4929188" cy="4643438"/>
          </a:xfrm>
        </p:spPr>
        <p:txBody>
          <a:bodyPr/>
          <a:lstStyle/>
          <a:p>
            <a:pPr eaLnBrk="1" hangingPunct="1"/>
            <a:r>
              <a:rPr lang="ru-RU" smtClean="0"/>
              <a:t>Урок повторения темы «Сложение и вычитание  </a:t>
            </a:r>
            <a:br>
              <a:rPr lang="ru-RU" smtClean="0"/>
            </a:br>
            <a:r>
              <a:rPr lang="ru-RU" smtClean="0"/>
              <a:t>натуральных чисел»</a:t>
            </a: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63" y="4429125"/>
            <a:ext cx="4953000" cy="528638"/>
          </a:xfrm>
        </p:spPr>
        <p:txBody>
          <a:bodyPr/>
          <a:lstStyle/>
          <a:p>
            <a:pPr marL="63500" eaLnBrk="1" hangingPunct="1">
              <a:defRPr/>
            </a:pPr>
            <a:r>
              <a:rPr lang="ru-RU" dirty="0" smtClean="0"/>
              <a:t>По мотивам игры -  «Своя игра»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3" y="0"/>
            <a:ext cx="435768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8" descr="ko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8" y="5429250"/>
            <a:ext cx="2951162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3000375" y="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МОУ Красненская СОШ</a:t>
            </a:r>
            <a:endParaRPr lang="ru-RU" dirty="0"/>
          </a:p>
        </p:txBody>
      </p:sp>
      <p:sp>
        <p:nvSpPr>
          <p:cNvPr id="12" name="Нижний колонтитул 9"/>
          <p:cNvSpPr txBox="1">
            <a:spLocks/>
          </p:cNvSpPr>
          <p:nvPr/>
        </p:nvSpPr>
        <p:spPr>
          <a:xfrm>
            <a:off x="2071688" y="6492875"/>
            <a:ext cx="45720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Выполнила: учитель математики,  информатики  и ИКТ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Кириченко Ирина Александровна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85938" y="1571625"/>
            <a:ext cx="61976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Как называются выражения, </a:t>
            </a:r>
          </a:p>
          <a:p>
            <a:pPr algn="ctr"/>
            <a:r>
              <a:rPr lang="ru-RU" sz="3800">
                <a:latin typeface="Georgia" pitchFamily="18" charset="0"/>
              </a:rPr>
              <a:t>содержащие буквы?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Буквенные выражения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8" descr="29831585_pchelka_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2013859">
            <a:off x="-328613" y="3346450"/>
            <a:ext cx="2806701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Скругленный прямоугольник 10"/>
          <p:cNvSpPr/>
          <p:nvPr/>
        </p:nvSpPr>
        <p:spPr>
          <a:xfrm>
            <a:off x="3214678" y="3643314"/>
            <a:ext cx="2786062" cy="92868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2928928" y="214314"/>
            <a:ext cx="3857625" cy="1143000"/>
          </a:xfrm>
          <a:prstGeom prst="horizont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sp>
        <p:nvSpPr>
          <p:cNvPr id="14" name="Управляющая кнопка: домой 13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6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600"/>
                            </p:stCondLst>
                            <p:childTnLst>
                              <p:par>
                                <p:cTn id="3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85938" y="1571625"/>
            <a:ext cx="6481762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Найдите значение выражения</a:t>
            </a:r>
          </a:p>
          <a:p>
            <a:pPr algn="ctr"/>
            <a:r>
              <a:rPr lang="ru-RU" sz="3800">
                <a:latin typeface="Georgia" pitchFamily="18" charset="0"/>
              </a:rPr>
              <a:t>(2884 + 1508) : 122 - 22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4</a:t>
            </a:r>
          </a:p>
        </p:txBody>
      </p:sp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6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10" descr="цыу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38" y="4286250"/>
            <a:ext cx="1281112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72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72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1357313"/>
            <a:ext cx="8472488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Продолжительность дня равна а ч. </a:t>
            </a:r>
          </a:p>
          <a:p>
            <a:pPr algn="ctr"/>
            <a:r>
              <a:rPr lang="ru-RU" sz="3800">
                <a:latin typeface="Georgia" pitchFamily="18" charset="0"/>
              </a:rPr>
              <a:t>Чему равна продолжительность </a:t>
            </a:r>
          </a:p>
          <a:p>
            <a:pPr algn="ctr"/>
            <a:r>
              <a:rPr lang="ru-RU" sz="3800">
                <a:latin typeface="Georgia" pitchFamily="18" charset="0"/>
              </a:rPr>
              <a:t>ночи?  Найдите его значение при </a:t>
            </a:r>
          </a:p>
          <a:p>
            <a:pPr algn="ctr"/>
            <a:r>
              <a:rPr lang="ru-RU" sz="3800">
                <a:latin typeface="Georgia" pitchFamily="18" charset="0"/>
              </a:rPr>
              <a:t>а = 8; 10; 12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24 – а; 16; 14; 12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pic>
        <p:nvPicPr>
          <p:cNvPr id="13327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5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25" y="3786188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6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1357313"/>
            <a:ext cx="872172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800">
                <a:latin typeface="Georgia" pitchFamily="18" charset="0"/>
              </a:rPr>
              <a:t>Назовите пропущенные слова.</a:t>
            </a:r>
          </a:p>
          <a:p>
            <a:r>
              <a:rPr lang="ru-RU" sz="3800">
                <a:latin typeface="Georgia" pitchFamily="18" charset="0"/>
              </a:rPr>
              <a:t>Из двух натуральных чисел … то, которое</a:t>
            </a:r>
          </a:p>
          <a:p>
            <a:r>
              <a:rPr lang="ru-RU" sz="3800">
                <a:latin typeface="Georgia" pitchFamily="18" charset="0"/>
              </a:rPr>
              <a:t>при счете называют раньше, и … то, </a:t>
            </a:r>
          </a:p>
          <a:p>
            <a:r>
              <a:rPr lang="ru-RU" sz="3800">
                <a:latin typeface="Georgia" pitchFamily="18" charset="0"/>
              </a:rPr>
              <a:t>которое при счете называют позже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Меньше, больше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pic>
        <p:nvPicPr>
          <p:cNvPr id="14351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38" y="3714750"/>
            <a:ext cx="10795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6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1357313"/>
            <a:ext cx="8643938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Самое маленькое натуральное число - это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pic>
        <p:nvPicPr>
          <p:cNvPr id="15375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92838" y="3571875"/>
            <a:ext cx="2951162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5357813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8" descr="29831585_pchelka_7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-2013859">
            <a:off x="-328613" y="2846388"/>
            <a:ext cx="2806701" cy="172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4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1357313"/>
            <a:ext cx="7369175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В виде чего записывают результат </a:t>
            </a:r>
          </a:p>
          <a:p>
            <a:pPr algn="ctr"/>
            <a:r>
              <a:rPr lang="ru-RU" sz="3800">
                <a:latin typeface="Georgia" pitchFamily="18" charset="0"/>
              </a:rPr>
              <a:t>сравнения двух чисел?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В виде неравенства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pic>
        <p:nvPicPr>
          <p:cNvPr id="16399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10" descr="цыу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188" y="2857500"/>
            <a:ext cx="1281112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92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92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1357313"/>
            <a:ext cx="8643938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800">
                <a:latin typeface="Georgia" pitchFamily="18" charset="0"/>
              </a:rPr>
              <a:t>Я задумала число, оканчивающееся </a:t>
            </a:r>
          </a:p>
          <a:p>
            <a:r>
              <a:rPr lang="ru-RU" sz="3800">
                <a:latin typeface="Georgia" pitchFamily="18" charset="0"/>
              </a:rPr>
              <a:t>цифрой 5. оно больше, чем 210 и меньше, чем 220. Какое это число?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215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4</a:t>
            </a:r>
          </a:p>
        </p:txBody>
      </p:sp>
      <p:sp>
        <p:nvSpPr>
          <p:cNvPr id="10" name="Управляющая кнопка: домой 9">
            <a:hlinkClick r:id="rId5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18" descr="29831585_pchelka_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2013859">
            <a:off x="-328613" y="3346450"/>
            <a:ext cx="2806701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9" descr="Bird35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13" y="5357813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32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1357313"/>
            <a:ext cx="885825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800">
                <a:latin typeface="Georgia" pitchFamily="18" charset="0"/>
              </a:rPr>
              <a:t>Точка С лежит между точками А и В, а точка </a:t>
            </a:r>
            <a:r>
              <a:rPr lang="en-US" sz="3800">
                <a:latin typeface="Georgia" pitchFamily="18" charset="0"/>
              </a:rPr>
              <a:t>D – </a:t>
            </a:r>
            <a:r>
              <a:rPr lang="ru-RU" sz="3800">
                <a:latin typeface="Georgia" pitchFamily="18" charset="0"/>
              </a:rPr>
              <a:t>между точками С и В. </a:t>
            </a:r>
          </a:p>
          <a:p>
            <a:r>
              <a:rPr lang="ru-RU" sz="3800">
                <a:latin typeface="Georgia" pitchFamily="18" charset="0"/>
              </a:rPr>
              <a:t>Какой отрезок длиннее: АВ, С</a:t>
            </a:r>
            <a:r>
              <a:rPr lang="en-US" sz="3800">
                <a:latin typeface="Georgia" pitchFamily="18" charset="0"/>
              </a:rPr>
              <a:t>D</a:t>
            </a:r>
            <a:r>
              <a:rPr lang="ru-RU" sz="3800">
                <a:latin typeface="Georgia" pitchFamily="18" charset="0"/>
              </a:rPr>
              <a:t>, А</a:t>
            </a:r>
            <a:r>
              <a:rPr lang="en-US" sz="3800">
                <a:latin typeface="Georgia" pitchFamily="18" charset="0"/>
              </a:rPr>
              <a:t>D </a:t>
            </a:r>
            <a:r>
              <a:rPr lang="ru-RU" sz="3800">
                <a:latin typeface="Georgia" pitchFamily="18" charset="0"/>
              </a:rPr>
              <a:t>или АС,С</a:t>
            </a:r>
            <a:r>
              <a:rPr lang="en-US" sz="3800">
                <a:latin typeface="Georgia" pitchFamily="18" charset="0"/>
              </a:rPr>
              <a:t>D</a:t>
            </a:r>
            <a:r>
              <a:rPr lang="ru-RU" sz="3800">
                <a:latin typeface="Georgia" pitchFamily="18" charset="0"/>
              </a:rPr>
              <a:t> или СВ?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АВ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6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9" descr="Bird35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75" y="5214938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76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1357313"/>
            <a:ext cx="8691563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800">
                <a:latin typeface="Georgia" pitchFamily="18" charset="0"/>
              </a:rPr>
              <a:t>Назовите пропущенные слова.</a:t>
            </a:r>
          </a:p>
          <a:p>
            <a:r>
              <a:rPr lang="ru-RU" sz="3800">
                <a:latin typeface="Georgia" pitchFamily="18" charset="0"/>
              </a:rPr>
              <a:t>Числа, которые складывают, называют …</a:t>
            </a:r>
          </a:p>
          <a:p>
            <a:r>
              <a:rPr lang="ru-RU" sz="3800">
                <a:latin typeface="Georgia" pitchFamily="18" charset="0"/>
              </a:rPr>
              <a:t>А число, получившееся при сложении </a:t>
            </a:r>
          </a:p>
          <a:p>
            <a:r>
              <a:rPr lang="ru-RU" sz="3800">
                <a:latin typeface="Georgia" pitchFamily="18" charset="0"/>
              </a:rPr>
              <a:t>этих чисел, называют …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Слагаемые, сумма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5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9" descr="Bird35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63" y="3714750"/>
            <a:ext cx="10795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5" name="Picture 21" descr="bokor0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32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571625" y="1571625"/>
            <a:ext cx="620871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Назовите переместительное </a:t>
            </a:r>
          </a:p>
          <a:p>
            <a:pPr algn="ctr"/>
            <a:r>
              <a:rPr lang="ru-RU" sz="3800">
                <a:latin typeface="Georgia" pitchFamily="18" charset="0"/>
              </a:rPr>
              <a:t>свойство сложения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16345" y="3643313"/>
            <a:ext cx="2884405" cy="92868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142977" y="4714875"/>
            <a:ext cx="6286524" cy="1928813"/>
          </a:xfrm>
          <a:prstGeom prst="fra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От перестановки мест слагаемых сумма не меняется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Горизонтальный свиток 9"/>
          <p:cNvSpPr/>
          <p:nvPr/>
        </p:nvSpPr>
        <p:spPr>
          <a:xfrm>
            <a:off x="2792760" y="214290"/>
            <a:ext cx="3993792" cy="1143000"/>
          </a:xfrm>
          <a:prstGeom prst="horizontalScrol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sp>
        <p:nvSpPr>
          <p:cNvPr id="11" name="Управляющая кнопка: домой 10">
            <a:hlinkClick r:id="rId6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3" name="Picture 18" descr="29831585_pchelka_7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2013859">
            <a:off x="-328613" y="3346450"/>
            <a:ext cx="2806701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64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88" y="928688"/>
            <a:ext cx="1143000" cy="64293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Натуральные числа</a:t>
            </a: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714500" y="928688"/>
            <a:ext cx="1143000" cy="64293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3143250" y="928688"/>
            <a:ext cx="1143000" cy="64293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sp>
        <p:nvSpPr>
          <p:cNvPr id="7" name="Прямоугольник 6">
            <a:hlinkClick r:id="rId4" action="ppaction://hlinksldjump"/>
          </p:cNvPr>
          <p:cNvSpPr/>
          <p:nvPr/>
        </p:nvSpPr>
        <p:spPr>
          <a:xfrm>
            <a:off x="4500563" y="928688"/>
            <a:ext cx="1143000" cy="64293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sp>
        <p:nvSpPr>
          <p:cNvPr id="8" name="Прямоугольник 7">
            <a:hlinkClick r:id="rId5" action="ppaction://hlinksldjump"/>
          </p:cNvPr>
          <p:cNvSpPr/>
          <p:nvPr/>
        </p:nvSpPr>
        <p:spPr>
          <a:xfrm>
            <a:off x="6000750" y="928688"/>
            <a:ext cx="1143000" cy="64293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4</a:t>
            </a:r>
          </a:p>
        </p:txBody>
      </p:sp>
      <p:sp>
        <p:nvSpPr>
          <p:cNvPr id="9" name="Прямоугольник 8">
            <a:hlinkClick r:id="rId6" action="ppaction://hlinksldjump"/>
          </p:cNvPr>
          <p:cNvSpPr/>
          <p:nvPr/>
        </p:nvSpPr>
        <p:spPr>
          <a:xfrm>
            <a:off x="7500938" y="928688"/>
            <a:ext cx="1143000" cy="64293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7188" y="1928813"/>
            <a:ext cx="1143000" cy="64293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Буквенная запись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57188" y="2928938"/>
            <a:ext cx="1143000" cy="64293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Меньше или больше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57188" y="4000500"/>
            <a:ext cx="1143000" cy="6429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сложение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57188" y="5072063"/>
            <a:ext cx="1143000" cy="64293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вычитание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357188" y="6000750"/>
            <a:ext cx="1143000" cy="6429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уравнение</a:t>
            </a:r>
          </a:p>
        </p:txBody>
      </p:sp>
      <p:sp>
        <p:nvSpPr>
          <p:cNvPr id="45" name="Прямоугольник 44">
            <a:hlinkClick r:id="rId7" action="ppaction://hlinksldjump"/>
          </p:cNvPr>
          <p:cNvSpPr/>
          <p:nvPr/>
        </p:nvSpPr>
        <p:spPr>
          <a:xfrm>
            <a:off x="1785938" y="1928813"/>
            <a:ext cx="1143000" cy="64293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sp>
        <p:nvSpPr>
          <p:cNvPr id="46" name="Прямоугольник 45">
            <a:hlinkClick r:id="rId8" action="ppaction://hlinksldjump"/>
          </p:cNvPr>
          <p:cNvSpPr/>
          <p:nvPr/>
        </p:nvSpPr>
        <p:spPr>
          <a:xfrm>
            <a:off x="3214688" y="1928813"/>
            <a:ext cx="1143000" cy="64293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sp>
        <p:nvSpPr>
          <p:cNvPr id="47" name="Прямоугольник 46">
            <a:hlinkClick r:id="rId9" action="ppaction://hlinksldjump"/>
          </p:cNvPr>
          <p:cNvSpPr/>
          <p:nvPr/>
        </p:nvSpPr>
        <p:spPr>
          <a:xfrm>
            <a:off x="4572000" y="1928813"/>
            <a:ext cx="1143000" cy="64293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sp>
        <p:nvSpPr>
          <p:cNvPr id="48" name="Прямоугольник 47">
            <a:hlinkClick r:id="rId10" action="ppaction://hlinksldjump"/>
          </p:cNvPr>
          <p:cNvSpPr/>
          <p:nvPr/>
        </p:nvSpPr>
        <p:spPr>
          <a:xfrm>
            <a:off x="6072188" y="1928813"/>
            <a:ext cx="1143000" cy="64293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4</a:t>
            </a:r>
          </a:p>
        </p:txBody>
      </p:sp>
      <p:sp>
        <p:nvSpPr>
          <p:cNvPr id="49" name="Прямоугольник 48">
            <a:hlinkClick r:id="rId11" action="ppaction://hlinksldjump"/>
          </p:cNvPr>
          <p:cNvSpPr/>
          <p:nvPr/>
        </p:nvSpPr>
        <p:spPr>
          <a:xfrm>
            <a:off x="7572375" y="1928813"/>
            <a:ext cx="1143000" cy="64293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sp>
        <p:nvSpPr>
          <p:cNvPr id="50" name="Прямоугольник 49">
            <a:hlinkClick r:id="rId12" action="ppaction://hlinksldjump"/>
          </p:cNvPr>
          <p:cNvSpPr/>
          <p:nvPr/>
        </p:nvSpPr>
        <p:spPr>
          <a:xfrm>
            <a:off x="1714500" y="2928938"/>
            <a:ext cx="1143000" cy="64293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sp>
        <p:nvSpPr>
          <p:cNvPr id="51" name="Прямоугольник 50">
            <a:hlinkClick r:id="rId13" action="ppaction://hlinksldjump"/>
          </p:cNvPr>
          <p:cNvSpPr/>
          <p:nvPr/>
        </p:nvSpPr>
        <p:spPr>
          <a:xfrm>
            <a:off x="3143250" y="2928938"/>
            <a:ext cx="1143000" cy="64293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sp>
        <p:nvSpPr>
          <p:cNvPr id="52" name="Прямоугольник 51">
            <a:hlinkClick r:id="rId14" action="ppaction://hlinksldjump"/>
          </p:cNvPr>
          <p:cNvSpPr/>
          <p:nvPr/>
        </p:nvSpPr>
        <p:spPr>
          <a:xfrm>
            <a:off x="4500563" y="2928938"/>
            <a:ext cx="1143000" cy="64293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sp>
        <p:nvSpPr>
          <p:cNvPr id="53" name="Прямоугольник 52">
            <a:hlinkClick r:id="rId15" action="ppaction://hlinksldjump"/>
          </p:cNvPr>
          <p:cNvSpPr/>
          <p:nvPr/>
        </p:nvSpPr>
        <p:spPr>
          <a:xfrm>
            <a:off x="6000750" y="2928938"/>
            <a:ext cx="1143000" cy="64293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4</a:t>
            </a:r>
          </a:p>
        </p:txBody>
      </p:sp>
      <p:sp>
        <p:nvSpPr>
          <p:cNvPr id="54" name="Прямоугольник 53">
            <a:hlinkClick r:id="rId16" action="ppaction://hlinksldjump"/>
          </p:cNvPr>
          <p:cNvSpPr/>
          <p:nvPr/>
        </p:nvSpPr>
        <p:spPr>
          <a:xfrm>
            <a:off x="7500938" y="2928938"/>
            <a:ext cx="1143000" cy="64293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sp>
        <p:nvSpPr>
          <p:cNvPr id="60" name="Прямоугольник 59">
            <a:hlinkClick r:id="rId17" action="ppaction://hlinksldjump"/>
          </p:cNvPr>
          <p:cNvSpPr/>
          <p:nvPr/>
        </p:nvSpPr>
        <p:spPr>
          <a:xfrm>
            <a:off x="1785938" y="4000500"/>
            <a:ext cx="1143000" cy="64293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sp>
        <p:nvSpPr>
          <p:cNvPr id="61" name="Прямоугольник 60">
            <a:hlinkClick r:id="rId18" action="ppaction://hlinksldjump"/>
          </p:cNvPr>
          <p:cNvSpPr/>
          <p:nvPr/>
        </p:nvSpPr>
        <p:spPr>
          <a:xfrm>
            <a:off x="3214688" y="4000500"/>
            <a:ext cx="1143000" cy="64293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sp>
        <p:nvSpPr>
          <p:cNvPr id="62" name="Прямоугольник 61">
            <a:hlinkClick r:id="rId19" action="ppaction://hlinksldjump"/>
          </p:cNvPr>
          <p:cNvSpPr/>
          <p:nvPr/>
        </p:nvSpPr>
        <p:spPr>
          <a:xfrm>
            <a:off x="4572000" y="4000500"/>
            <a:ext cx="1143000" cy="64293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sp>
        <p:nvSpPr>
          <p:cNvPr id="63" name="Прямоугольник 62">
            <a:hlinkClick r:id="rId20" action="ppaction://hlinksldjump"/>
          </p:cNvPr>
          <p:cNvSpPr/>
          <p:nvPr/>
        </p:nvSpPr>
        <p:spPr>
          <a:xfrm>
            <a:off x="6072188" y="4000500"/>
            <a:ext cx="1143000" cy="64293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4</a:t>
            </a:r>
          </a:p>
        </p:txBody>
      </p:sp>
      <p:sp>
        <p:nvSpPr>
          <p:cNvPr id="64" name="Прямоугольник 63">
            <a:hlinkClick r:id="rId21" action="ppaction://hlinksldjump"/>
          </p:cNvPr>
          <p:cNvSpPr/>
          <p:nvPr/>
        </p:nvSpPr>
        <p:spPr>
          <a:xfrm>
            <a:off x="7572375" y="4000500"/>
            <a:ext cx="1143000" cy="64293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sp>
        <p:nvSpPr>
          <p:cNvPr id="65" name="Прямоугольник 64">
            <a:hlinkClick r:id="rId22" action="ppaction://hlinksldjump"/>
          </p:cNvPr>
          <p:cNvSpPr/>
          <p:nvPr/>
        </p:nvSpPr>
        <p:spPr>
          <a:xfrm>
            <a:off x="1785938" y="5072063"/>
            <a:ext cx="1143000" cy="64293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sp>
        <p:nvSpPr>
          <p:cNvPr id="66" name="Прямоугольник 65">
            <a:hlinkClick r:id="rId23" action="ppaction://hlinksldjump"/>
          </p:cNvPr>
          <p:cNvSpPr/>
          <p:nvPr/>
        </p:nvSpPr>
        <p:spPr>
          <a:xfrm>
            <a:off x="3214688" y="5072063"/>
            <a:ext cx="1143000" cy="64293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sp>
        <p:nvSpPr>
          <p:cNvPr id="67" name="Прямоугольник 66">
            <a:hlinkClick r:id="rId24" action="ppaction://hlinksldjump"/>
          </p:cNvPr>
          <p:cNvSpPr/>
          <p:nvPr/>
        </p:nvSpPr>
        <p:spPr>
          <a:xfrm>
            <a:off x="4572000" y="5072063"/>
            <a:ext cx="1143000" cy="64293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sp>
        <p:nvSpPr>
          <p:cNvPr id="68" name="Прямоугольник 67">
            <a:hlinkClick r:id="rId25" action="ppaction://hlinksldjump"/>
          </p:cNvPr>
          <p:cNvSpPr/>
          <p:nvPr/>
        </p:nvSpPr>
        <p:spPr>
          <a:xfrm>
            <a:off x="6072188" y="5072063"/>
            <a:ext cx="1143000" cy="64293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4</a:t>
            </a:r>
          </a:p>
        </p:txBody>
      </p:sp>
      <p:sp>
        <p:nvSpPr>
          <p:cNvPr id="69" name="Прямоугольник 68">
            <a:hlinkClick r:id="rId26" action="ppaction://hlinksldjump"/>
          </p:cNvPr>
          <p:cNvSpPr/>
          <p:nvPr/>
        </p:nvSpPr>
        <p:spPr>
          <a:xfrm>
            <a:off x="7572375" y="5072063"/>
            <a:ext cx="1143000" cy="64293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sp>
        <p:nvSpPr>
          <p:cNvPr id="70" name="Прямоугольник 69">
            <a:hlinkClick r:id="rId27" action="ppaction://hlinksldjump"/>
          </p:cNvPr>
          <p:cNvSpPr/>
          <p:nvPr/>
        </p:nvSpPr>
        <p:spPr>
          <a:xfrm>
            <a:off x="1785938" y="6000750"/>
            <a:ext cx="1143000" cy="64293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sp>
        <p:nvSpPr>
          <p:cNvPr id="71" name="Прямоугольник 70">
            <a:hlinkClick r:id="rId28" action="ppaction://hlinksldjump"/>
          </p:cNvPr>
          <p:cNvSpPr/>
          <p:nvPr/>
        </p:nvSpPr>
        <p:spPr>
          <a:xfrm>
            <a:off x="3214688" y="6000750"/>
            <a:ext cx="1143000" cy="64293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sp>
        <p:nvSpPr>
          <p:cNvPr id="72" name="Прямоугольник 71">
            <a:hlinkClick r:id="rId29" action="ppaction://hlinksldjump"/>
          </p:cNvPr>
          <p:cNvSpPr/>
          <p:nvPr/>
        </p:nvSpPr>
        <p:spPr>
          <a:xfrm>
            <a:off x="4572000" y="6000750"/>
            <a:ext cx="1143000" cy="64293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sp>
        <p:nvSpPr>
          <p:cNvPr id="73" name="Прямоугольник 72">
            <a:hlinkClick r:id="rId30" action="ppaction://hlinksldjump"/>
          </p:cNvPr>
          <p:cNvSpPr/>
          <p:nvPr/>
        </p:nvSpPr>
        <p:spPr>
          <a:xfrm>
            <a:off x="6072188" y="6000750"/>
            <a:ext cx="1143000" cy="64293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4</a:t>
            </a:r>
          </a:p>
        </p:txBody>
      </p:sp>
      <p:sp>
        <p:nvSpPr>
          <p:cNvPr id="74" name="Прямоугольник 73">
            <a:hlinkClick r:id="rId31" action="ppaction://hlinksldjump"/>
          </p:cNvPr>
          <p:cNvSpPr/>
          <p:nvPr/>
        </p:nvSpPr>
        <p:spPr>
          <a:xfrm>
            <a:off x="7572375" y="6000750"/>
            <a:ext cx="1143000" cy="64293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sp>
        <p:nvSpPr>
          <p:cNvPr id="75" name="Управляющая кнопка: домой 74">
            <a:hlinkClick r:id="rId32" action="ppaction://hlinksldjump" highlightClick="1"/>
          </p:cNvPr>
          <p:cNvSpPr/>
          <p:nvPr/>
        </p:nvSpPr>
        <p:spPr>
          <a:xfrm>
            <a:off x="7643834" y="0"/>
            <a:ext cx="1357312" cy="642938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357290" y="0"/>
            <a:ext cx="590296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Выберите задание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7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3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3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5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6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66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7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7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1" fill="hold">
                      <p:stCondLst>
                        <p:cond delay="0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84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9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571625" y="1571625"/>
            <a:ext cx="534035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Назовите сочетательное </a:t>
            </a:r>
          </a:p>
          <a:p>
            <a:pPr algn="ctr"/>
            <a:r>
              <a:rPr lang="ru-RU" sz="3800">
                <a:latin typeface="Georgia" pitchFamily="18" charset="0"/>
              </a:rPr>
              <a:t>свойство сложения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а + ( </a:t>
            </a:r>
            <a:r>
              <a:rPr lang="en-US" sz="4000" dirty="0">
                <a:solidFill>
                  <a:schemeClr val="tx1"/>
                </a:solidFill>
              </a:rPr>
              <a:t>b + c </a:t>
            </a:r>
            <a:r>
              <a:rPr lang="ru-RU" sz="4000" dirty="0">
                <a:solidFill>
                  <a:schemeClr val="tx1"/>
                </a:solidFill>
              </a:rPr>
              <a:t>)</a:t>
            </a:r>
            <a:r>
              <a:rPr lang="en-US" sz="4000" dirty="0">
                <a:solidFill>
                  <a:schemeClr val="tx1"/>
                </a:solidFill>
              </a:rPr>
              <a:t> = (</a:t>
            </a:r>
            <a:r>
              <a:rPr lang="ru-RU" sz="4000" dirty="0">
                <a:solidFill>
                  <a:schemeClr val="tx1"/>
                </a:solidFill>
              </a:rPr>
              <a:t>а +  </a:t>
            </a:r>
            <a:r>
              <a:rPr lang="en-US" sz="4000" dirty="0">
                <a:solidFill>
                  <a:schemeClr val="tx1"/>
                </a:solidFill>
              </a:rPr>
              <a:t>b ) + c  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pic>
        <p:nvPicPr>
          <p:cNvPr id="21519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2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4313" y="1643063"/>
            <a:ext cx="8929687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800">
                <a:latin typeface="Georgia" pitchFamily="18" charset="0"/>
              </a:rPr>
              <a:t>Длина прямоугольного садового участка 86 м, а ширина 9 м. какова длина забора этого участка?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190 м</a:t>
            </a:r>
            <a:r>
              <a:rPr lang="en-US" sz="4000" dirty="0">
                <a:solidFill>
                  <a:schemeClr val="tx1"/>
                </a:solidFill>
              </a:rPr>
              <a:t>  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/>
              <a:t>4</a:t>
            </a:r>
            <a:endParaRPr lang="ru-RU" sz="5400" dirty="0"/>
          </a:p>
        </p:txBody>
      </p:sp>
      <p:pic>
        <p:nvPicPr>
          <p:cNvPr id="22543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12" descr="original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4437197">
            <a:off x="7556501" y="4198937"/>
            <a:ext cx="1065212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16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4313" y="1643063"/>
            <a:ext cx="7837487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800">
                <a:latin typeface="Georgia" pitchFamily="18" charset="0"/>
              </a:rPr>
              <a:t>Книга в переплете стоит 2 р. 50 коп.  </a:t>
            </a:r>
          </a:p>
          <a:p>
            <a:r>
              <a:rPr lang="ru-RU" sz="3800">
                <a:latin typeface="Georgia" pitchFamily="18" charset="0"/>
              </a:rPr>
              <a:t>Книга на 2 р. дороже переплета. </a:t>
            </a:r>
          </a:p>
          <a:p>
            <a:r>
              <a:rPr lang="ru-RU" sz="3800">
                <a:latin typeface="Georgia" pitchFamily="18" charset="0"/>
              </a:rPr>
              <a:t>Сколько стоит переплет?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25 коп</a:t>
            </a:r>
            <a:r>
              <a:rPr lang="en-US" sz="4000" dirty="0">
                <a:solidFill>
                  <a:schemeClr val="tx1"/>
                </a:solidFill>
              </a:rPr>
              <a:t>  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pic>
        <p:nvPicPr>
          <p:cNvPr id="23567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13" y="5214938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8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4313" y="1643063"/>
            <a:ext cx="873442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800">
                <a:latin typeface="Georgia" pitchFamily="18" charset="0"/>
              </a:rPr>
              <a:t>Назовите пропущенные слова. Число, из </a:t>
            </a:r>
          </a:p>
          <a:p>
            <a:r>
              <a:rPr lang="ru-RU" sz="3800">
                <a:latin typeface="Georgia" pitchFamily="18" charset="0"/>
              </a:rPr>
              <a:t>которого вычитают, называют … </a:t>
            </a:r>
          </a:p>
          <a:p>
            <a:r>
              <a:rPr lang="ru-RU" sz="3800">
                <a:latin typeface="Georgia" pitchFamily="18" charset="0"/>
              </a:rPr>
              <a:t>число, которое вычитают, называют…</a:t>
            </a:r>
          </a:p>
          <a:p>
            <a:r>
              <a:rPr lang="ru-RU" sz="3800">
                <a:latin typeface="Georgia" pitchFamily="18" charset="0"/>
              </a:rPr>
              <a:t>А результат вычитания называют…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15063" y="4071938"/>
            <a:ext cx="2786062" cy="928687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214313" y="4714875"/>
            <a:ext cx="6072187" cy="1928813"/>
          </a:xfrm>
          <a:prstGeom prst="fra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Уменьшаемое, вычитаемое, разность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6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12" descr="origina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4437197">
            <a:off x="7270750" y="5270500"/>
            <a:ext cx="1065213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76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00250" y="1643063"/>
            <a:ext cx="5940425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800">
                <a:latin typeface="Georgia" pitchFamily="18" charset="0"/>
              </a:rPr>
              <a:t>Что называют вычитанием?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71813" y="3000375"/>
            <a:ext cx="2786062" cy="92868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428750" y="4643438"/>
            <a:ext cx="6072188" cy="1928812"/>
          </a:xfrm>
          <a:prstGeom prst="fra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Действие, с помощью которого по сумме и одному из слагаемых находят другое слагаемое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pic>
        <p:nvPicPr>
          <p:cNvPr id="25615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10" descr="цыу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188" y="2857500"/>
            <a:ext cx="1281112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92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92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14375" y="1785938"/>
            <a:ext cx="7913688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3800">
                <a:latin typeface="Georgia" pitchFamily="18" charset="0"/>
              </a:rPr>
              <a:t>Что показывает разность двух чисел?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000375"/>
            <a:ext cx="2786062" cy="92868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000101" y="4500563"/>
            <a:ext cx="6429400" cy="1928812"/>
          </a:xfrm>
          <a:prstGeom prst="fra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Показывает, на сколько первое число больше второго, или на сколько второе меньше первого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pic>
        <p:nvPicPr>
          <p:cNvPr id="7" name="Picture 10" descr="солнце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Управляющая кнопка: домой 7">
            <a:hlinkClick r:id="rId6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" name="Picture 12" descr="origina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4437197">
            <a:off x="7556501" y="4198937"/>
            <a:ext cx="1065212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28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85875" y="1285875"/>
            <a:ext cx="6627813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800">
                <a:latin typeface="Georgia" pitchFamily="18" charset="0"/>
              </a:rPr>
              <a:t>Замените звездочки цифрами</a:t>
            </a:r>
          </a:p>
          <a:p>
            <a:r>
              <a:rPr lang="ru-RU" sz="3800">
                <a:latin typeface="Georgia" pitchFamily="18" charset="0"/>
              </a:rPr>
              <a:t>  ***35</a:t>
            </a:r>
          </a:p>
          <a:p>
            <a:r>
              <a:rPr lang="ru-RU" sz="3800">
                <a:latin typeface="Georgia" pitchFamily="18" charset="0"/>
              </a:rPr>
              <a:t>-     </a:t>
            </a:r>
            <a:r>
              <a:rPr lang="ru-RU" sz="3800" u="sng">
                <a:latin typeface="Georgia" pitchFamily="18" charset="0"/>
              </a:rPr>
              <a:t>28*</a:t>
            </a:r>
          </a:p>
          <a:p>
            <a:r>
              <a:rPr lang="ru-RU" sz="3800">
                <a:latin typeface="Georgia" pitchFamily="18" charset="0"/>
              </a:rPr>
              <a:t>  378*6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500438"/>
            <a:ext cx="2786062" cy="92868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500563"/>
            <a:ext cx="6072187" cy="1928812"/>
          </a:xfrm>
          <a:prstGeom prst="fra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38 135 – 289 = 37 846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4</a:t>
            </a:r>
          </a:p>
        </p:txBody>
      </p:sp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3" descr="iдшгн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286125"/>
            <a:ext cx="1352550" cy="161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Управляющая кнопка: домой 10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3" name="Picture 10" descr="цыу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00" y="2500313"/>
            <a:ext cx="1281113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6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60"/>
                            </p:stCondLst>
                            <p:childTnLst>
                              <p:par>
                                <p:cTn id="2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43125" y="1714500"/>
            <a:ext cx="589121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Выполните вычитание</a:t>
            </a:r>
          </a:p>
          <a:p>
            <a:pPr algn="ctr"/>
            <a:r>
              <a:rPr lang="ru-RU" sz="3800">
                <a:latin typeface="Georgia" pitchFamily="18" charset="0"/>
              </a:rPr>
              <a:t>2 222 222 222 – 123 456 789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500438"/>
            <a:ext cx="2786062" cy="92868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500563"/>
            <a:ext cx="6072187" cy="1928812"/>
          </a:xfrm>
          <a:prstGeom prst="fra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2 098 765 433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pic>
        <p:nvPicPr>
          <p:cNvPr id="28687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13" y="5000625"/>
            <a:ext cx="10795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6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43125" y="1714500"/>
            <a:ext cx="53260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Найти корень уравнения</a:t>
            </a:r>
          </a:p>
          <a:p>
            <a:pPr algn="ctr"/>
            <a:r>
              <a:rPr lang="ru-RU" sz="3800">
                <a:latin typeface="Georgia" pitchFamily="18" charset="0"/>
              </a:rPr>
              <a:t>х + 37 = 85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500438"/>
            <a:ext cx="2786062" cy="928687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500563"/>
            <a:ext cx="6072187" cy="1928812"/>
          </a:xfrm>
          <a:prstGeom prst="fra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sp>
        <p:nvSpPr>
          <p:cNvPr id="12" name="Управляющая кнопка: домой 11">
            <a:hlinkClick r:id="rId5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9714" name="Picture 8" descr="ko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00125" y="3357563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75" y="3500438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12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43125" y="1714500"/>
            <a:ext cx="342582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( х + 15) – 8 = 17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500438"/>
            <a:ext cx="2786062" cy="92868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500563"/>
            <a:ext cx="6072187" cy="1928812"/>
          </a:xfrm>
          <a:prstGeom prst="fra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sp>
        <p:nvSpPr>
          <p:cNvPr id="12" name="Управляющая кнопка: домой 11">
            <a:hlinkClick r:id="rId5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Bird35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5214938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8" descr="29831585_pchelka_7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-2013859">
            <a:off x="-185738" y="2417763"/>
            <a:ext cx="2806701" cy="172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8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21" descr="bokor0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1500188"/>
            <a:ext cx="70008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000">
                <a:latin typeface="Georgia" pitchFamily="18" charset="0"/>
              </a:rPr>
              <a:t>Эта цифра означает отсутствие </a:t>
            </a:r>
          </a:p>
          <a:p>
            <a:pPr algn="ctr"/>
            <a:r>
              <a:rPr lang="ru-RU" sz="4000">
                <a:latin typeface="Georgia" pitchFamily="18" charset="0"/>
              </a:rPr>
              <a:t>единиц данного разряда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86125" y="3143250"/>
            <a:ext cx="2786063" cy="92868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Цифра 0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pic>
        <p:nvPicPr>
          <p:cNvPr id="4111" name="Picture 8" descr="ko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Управляющая кнопка: домой 13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5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75" y="5357813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88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3214688" y="3500438"/>
            <a:ext cx="2786062" cy="92868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500563"/>
            <a:ext cx="6072187" cy="1928812"/>
          </a:xfrm>
          <a:prstGeom prst="fra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sp>
        <p:nvSpPr>
          <p:cNvPr id="12" name="Управляющая кнопка: домой 11">
            <a:hlinkClick r:id="rId5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61" name="Прямоугольник 6"/>
          <p:cNvSpPr>
            <a:spLocks noChangeArrowheads="1"/>
          </p:cNvSpPr>
          <p:nvPr/>
        </p:nvSpPr>
        <p:spPr bwMode="auto">
          <a:xfrm>
            <a:off x="500063" y="1643063"/>
            <a:ext cx="82867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latin typeface="Georgia" pitchFamily="18" charset="0"/>
              </a:rPr>
              <a:t>Через 9 лет Вите исполниться 20 лет. </a:t>
            </a:r>
          </a:p>
          <a:p>
            <a:pPr algn="ctr"/>
            <a:r>
              <a:rPr lang="ru-RU" sz="4000">
                <a:latin typeface="Georgia" pitchFamily="18" charset="0"/>
              </a:rPr>
              <a:t>Сколько лет ему сейчас?</a:t>
            </a:r>
          </a:p>
        </p:txBody>
      </p:sp>
      <p:pic>
        <p:nvPicPr>
          <p:cNvPr id="31762" name="Picture 8" descr="ko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38" y="5214938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28625" y="1214438"/>
            <a:ext cx="8715375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800">
                <a:latin typeface="Georgia" pitchFamily="18" charset="0"/>
              </a:rPr>
              <a:t>Витя задумал число. Если к этому числу </a:t>
            </a:r>
          </a:p>
          <a:p>
            <a:r>
              <a:rPr lang="ru-RU" sz="3800">
                <a:latin typeface="Georgia" pitchFamily="18" charset="0"/>
              </a:rPr>
              <a:t>Прибавить 23 и к полученной сумме </a:t>
            </a:r>
          </a:p>
          <a:p>
            <a:r>
              <a:rPr lang="ru-RU" sz="3800">
                <a:latin typeface="Georgia" pitchFamily="18" charset="0"/>
              </a:rPr>
              <a:t>прибавить 18, то получится 52. </a:t>
            </a:r>
          </a:p>
          <a:p>
            <a:r>
              <a:rPr lang="ru-RU" sz="3800">
                <a:latin typeface="Georgia" pitchFamily="18" charset="0"/>
              </a:rPr>
              <a:t>Какое число задумал Витя?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43636" y="4071942"/>
            <a:ext cx="2786062" cy="92868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500166" y="4929188"/>
            <a:ext cx="4143404" cy="1928812"/>
          </a:xfrm>
          <a:prstGeom prst="fra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4</a:t>
            </a:r>
          </a:p>
        </p:txBody>
      </p:sp>
      <p:sp>
        <p:nvSpPr>
          <p:cNvPr id="12" name="Управляющая кнопка: домой 11">
            <a:hlinkClick r:id="rId5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8" descr="29831585_pchelka_7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2013859">
            <a:off x="-328613" y="4503738"/>
            <a:ext cx="2806701" cy="172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8" y="5500688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36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3500438" y="3714750"/>
            <a:ext cx="2786062" cy="92868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571625" y="4714875"/>
            <a:ext cx="6072188" cy="1928813"/>
          </a:xfrm>
          <a:prstGeom prst="fra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10, 3, 17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sp>
        <p:nvSpPr>
          <p:cNvPr id="12" name="Управляющая кнопка: домой 11">
            <a:hlinkClick r:id="rId5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809" name="TextBox 6"/>
          <p:cNvSpPr txBox="1">
            <a:spLocks noChangeArrowheads="1"/>
          </p:cNvSpPr>
          <p:nvPr/>
        </p:nvSpPr>
        <p:spPr bwMode="auto">
          <a:xfrm>
            <a:off x="0" y="1285875"/>
            <a:ext cx="900112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latin typeface="Georgia" pitchFamily="18" charset="0"/>
              </a:rPr>
              <a:t>В первый сосуд налили м л жидкости, во второй -  на 7 л меньше, чем в первый, а в третий сосуд – на 10 л больше, чем во второй. В третьем сосуде жидкости оказалось столько, сколько в первом и во втором сосудах вместе. Сколько жидкости в каждом сосуде?</a:t>
            </a:r>
          </a:p>
        </p:txBody>
      </p:sp>
      <p:pic>
        <p:nvPicPr>
          <p:cNvPr id="7" name="Picture 13" descr="iдшгн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240338"/>
            <a:ext cx="1352550" cy="16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" descr="Bird35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00" y="5357813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2" descr="original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4437197">
            <a:off x="7699376" y="341312"/>
            <a:ext cx="1065212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2976" y="571480"/>
            <a:ext cx="7017370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Благодарю всех </a:t>
            </a:r>
          </a:p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 участие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16813" y="2967335"/>
            <a:ext cx="556562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Желаю успехов</a:t>
            </a:r>
          </a:p>
        </p:txBody>
      </p:sp>
      <p:sp>
        <p:nvSpPr>
          <p:cNvPr id="5" name="Управляющая кнопка: домой 4">
            <a:hlinkClick r:id="" action="ppaction://hlinkshowjump?jump=endshow" highlightClick="1"/>
          </p:cNvPr>
          <p:cNvSpPr/>
          <p:nvPr/>
        </p:nvSpPr>
        <p:spPr>
          <a:xfrm>
            <a:off x="7786688" y="6215062"/>
            <a:ext cx="1357312" cy="642938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1500188"/>
            <a:ext cx="7396163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000">
                <a:latin typeface="Georgia" pitchFamily="18" charset="0"/>
              </a:rPr>
              <a:t>Если запись числа состоит из </a:t>
            </a:r>
          </a:p>
          <a:p>
            <a:pPr algn="ctr"/>
            <a:r>
              <a:rPr lang="ru-RU" sz="4000">
                <a:latin typeface="Georgia" pitchFamily="18" charset="0"/>
              </a:rPr>
              <a:t>одного знака, то его называют … </a:t>
            </a:r>
          </a:p>
          <a:p>
            <a:pPr algn="ctr"/>
            <a:r>
              <a:rPr lang="ru-RU" sz="4000">
                <a:latin typeface="Georgia" pitchFamily="18" charset="0"/>
              </a:rPr>
              <a:t>Как его называют?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86125" y="3643313"/>
            <a:ext cx="2786063" cy="92868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Однозначным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pic>
        <p:nvPicPr>
          <p:cNvPr id="5135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Управляющая кнопка: домой 10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2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38" y="5429250"/>
            <a:ext cx="10795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64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3200" y="1428750"/>
            <a:ext cx="8694738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000">
                <a:latin typeface="Georgia" pitchFamily="18" charset="0"/>
              </a:rPr>
              <a:t>Для чтения многозначных чисел их </a:t>
            </a:r>
          </a:p>
          <a:p>
            <a:pPr algn="ctr"/>
            <a:r>
              <a:rPr lang="ru-RU" sz="4000">
                <a:latin typeface="Georgia" pitchFamily="18" charset="0"/>
              </a:rPr>
              <a:t>разбивают, начиная справа, на группы </a:t>
            </a:r>
          </a:p>
          <a:p>
            <a:pPr algn="ctr"/>
            <a:r>
              <a:rPr lang="ru-RU" sz="4000">
                <a:latin typeface="Georgia" pitchFamily="18" charset="0"/>
              </a:rPr>
              <a:t>по три цифры в каждом. </a:t>
            </a:r>
          </a:p>
          <a:p>
            <a:pPr algn="ctr"/>
            <a:r>
              <a:rPr lang="ru-RU" sz="4000">
                <a:latin typeface="Georgia" pitchFamily="18" charset="0"/>
              </a:rPr>
              <a:t>Как эти группы называются?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43625" y="3857625"/>
            <a:ext cx="2786063" cy="92868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285750" y="4643438"/>
            <a:ext cx="6072188" cy="1928812"/>
          </a:xfrm>
          <a:prstGeom prst="fra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Классами 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3000375" y="214313"/>
            <a:ext cx="3857625" cy="1143000"/>
          </a:xfrm>
          <a:prstGeom prst="horizont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3</a:t>
            </a:r>
          </a:p>
        </p:txBody>
      </p:sp>
      <p:pic>
        <p:nvPicPr>
          <p:cNvPr id="10" name="Picture 10" descr="солнце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Управляющая кнопка: домой 10">
            <a:hlinkClick r:id="rId6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163" name="Picture 11" descr="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71" t="11203"/>
          <a:stretch>
            <a:fillRect/>
          </a:stretch>
        </p:blipFill>
        <p:spPr bwMode="auto">
          <a:xfrm>
            <a:off x="285750" y="0"/>
            <a:ext cx="2016125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5143500"/>
            <a:ext cx="10795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8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3200" y="1428750"/>
            <a:ext cx="810418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000">
                <a:latin typeface="Georgia" pitchFamily="18" charset="0"/>
              </a:rPr>
              <a:t>Как называется десятичная система </a:t>
            </a:r>
          </a:p>
          <a:p>
            <a:pPr algn="ctr"/>
            <a:r>
              <a:rPr lang="ru-RU" sz="4000">
                <a:latin typeface="Georgia" pitchFamily="18" charset="0"/>
              </a:rPr>
              <a:t>счета, которой мы пользуемся? </a:t>
            </a:r>
          </a:p>
          <a:p>
            <a:pPr algn="ctr"/>
            <a:r>
              <a:rPr lang="ru-RU" sz="4000">
                <a:latin typeface="Georgia" pitchFamily="18" charset="0"/>
              </a:rPr>
              <a:t>(у кого она была позаимствована?)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71813" y="3500438"/>
            <a:ext cx="2786062" cy="92868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571625" y="4643438"/>
            <a:ext cx="6072188" cy="1928812"/>
          </a:xfrm>
          <a:prstGeom prst="fra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Арабская система счета 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3000375" y="214313"/>
            <a:ext cx="3857625" cy="1143000"/>
          </a:xfrm>
          <a:prstGeom prst="horizontalScrol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4</a:t>
            </a:r>
          </a:p>
        </p:txBody>
      </p:sp>
      <p:pic>
        <p:nvPicPr>
          <p:cNvPr id="10" name="Picture 10" descr="солнце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iдшгн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240338"/>
            <a:ext cx="1352550" cy="16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Управляющая кнопка: домой 11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44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3200" y="1428750"/>
            <a:ext cx="798195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000">
                <a:latin typeface="Georgia" pitchFamily="18" charset="0"/>
              </a:rPr>
              <a:t>В каком году  десятичная система </a:t>
            </a:r>
          </a:p>
          <a:p>
            <a:pPr algn="ctr"/>
            <a:r>
              <a:rPr lang="ru-RU" sz="4000">
                <a:latin typeface="Georgia" pitchFamily="18" charset="0"/>
              </a:rPr>
              <a:t>записи была принята почти во всех </a:t>
            </a:r>
          </a:p>
          <a:p>
            <a:pPr algn="ctr"/>
            <a:r>
              <a:rPr lang="ru-RU" sz="4000">
                <a:latin typeface="Georgia" pitchFamily="18" charset="0"/>
              </a:rPr>
              <a:t>странах?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00313" y="3571875"/>
            <a:ext cx="2786062" cy="92868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428750" y="4643438"/>
            <a:ext cx="6072188" cy="1928812"/>
          </a:xfrm>
          <a:prstGeom prst="fra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1600 году 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3000375" y="214313"/>
            <a:ext cx="3857625" cy="1143000"/>
          </a:xfrm>
          <a:prstGeom prst="horizont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5</a:t>
            </a:r>
          </a:p>
        </p:txBody>
      </p:sp>
      <p:pic>
        <p:nvPicPr>
          <p:cNvPr id="8207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Управляющая кнопка: домой 10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4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38" y="5214938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0" descr="цыу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63" y="2928938"/>
            <a:ext cx="1281112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6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60"/>
                            </p:stCondLst>
                            <p:childTnLst>
                              <p:par>
                                <p:cTn id="2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1500188"/>
            <a:ext cx="9396413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При решении задач иногда только </a:t>
            </a:r>
          </a:p>
          <a:p>
            <a:pPr algn="ctr"/>
            <a:r>
              <a:rPr lang="ru-RU" sz="3800">
                <a:latin typeface="Georgia" pitchFamily="18" charset="0"/>
              </a:rPr>
              <a:t>записывают действия, а выполняют их </a:t>
            </a:r>
          </a:p>
          <a:p>
            <a:pPr algn="ctr"/>
            <a:r>
              <a:rPr lang="ru-RU" sz="3800">
                <a:latin typeface="Georgia" pitchFamily="18" charset="0"/>
              </a:rPr>
              <a:t>потом. Как называются полученные записи?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Числовые выражения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1</a:t>
            </a:r>
          </a:p>
        </p:txBody>
      </p:sp>
      <p:pic>
        <p:nvPicPr>
          <p:cNvPr id="9231" name="Picture 8" descr="ko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95116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Управляющая кнопка: домой 9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" name="Picture 12" descr="original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4437197">
            <a:off x="7556501" y="4198937"/>
            <a:ext cx="1065212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8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1" descr="bokor0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5661025"/>
            <a:ext cx="22320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21" descr="bokor0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5300663"/>
            <a:ext cx="21240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21" descr="bokor0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00663"/>
            <a:ext cx="29876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85938" y="1571625"/>
            <a:ext cx="5972175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800">
                <a:latin typeface="Georgia" pitchFamily="18" charset="0"/>
              </a:rPr>
              <a:t>Что мы получим, выполнив </a:t>
            </a:r>
          </a:p>
          <a:p>
            <a:pPr algn="ctr"/>
            <a:r>
              <a:rPr lang="ru-RU" sz="3800">
                <a:latin typeface="Georgia" pitchFamily="18" charset="0"/>
              </a:rPr>
              <a:t>числовое выражение?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88" y="3643313"/>
            <a:ext cx="2786062" cy="92868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ответ</a:t>
            </a:r>
          </a:p>
        </p:txBody>
      </p:sp>
      <p:sp>
        <p:nvSpPr>
          <p:cNvPr id="6" name="Рамка 5"/>
          <p:cNvSpPr/>
          <p:nvPr/>
        </p:nvSpPr>
        <p:spPr>
          <a:xfrm>
            <a:off x="1357313" y="4714875"/>
            <a:ext cx="6072187" cy="1928813"/>
          </a:xfrm>
          <a:prstGeom prst="fra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</a:rPr>
              <a:t>Значение этого выражения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928938" y="214313"/>
            <a:ext cx="3857625" cy="1143000"/>
          </a:xfrm>
          <a:prstGeom prst="horizontalScrol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2</a:t>
            </a:r>
          </a:p>
        </p:txBody>
      </p:sp>
      <p:pic>
        <p:nvPicPr>
          <p:cNvPr id="8" name="Picture 10" descr="солнце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0"/>
            <a:ext cx="15033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3" descr="iдшгн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" y="2857500"/>
            <a:ext cx="1352550" cy="161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Управляющая кнопка: домой 10">
            <a:hlinkClick r:id="rId7" action="ppaction://hlinksldjump" highlightClick="1"/>
          </p:cNvPr>
          <p:cNvSpPr/>
          <p:nvPr/>
        </p:nvSpPr>
        <p:spPr>
          <a:xfrm>
            <a:off x="8786813" y="6429375"/>
            <a:ext cx="357187" cy="428625"/>
          </a:xfrm>
          <a:prstGeom prst="actionButtonHom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3" name="Picture 9" descr="Bird3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5357813"/>
            <a:ext cx="10795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6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175</TotalTime>
  <Words>749</Words>
  <Application>Microsoft Office PowerPoint</Application>
  <PresentationFormat>Экран (4:3)</PresentationFormat>
  <Paragraphs>216</Paragraphs>
  <Slides>33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7" baseType="lpstr">
      <vt:lpstr>Arial</vt:lpstr>
      <vt:lpstr>Calibri</vt:lpstr>
      <vt:lpstr>Georgia</vt:lpstr>
      <vt:lpstr>Тема1</vt:lpstr>
      <vt:lpstr>Урок повторения темы «Сложение и вычитание   натуральных чисел»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повторения темы «Сложение и вычитание натуральных чисел»</dc:title>
  <dc:creator>Иринка</dc:creator>
  <cp:lastModifiedBy>Ирина</cp:lastModifiedBy>
  <cp:revision>20</cp:revision>
  <dcterms:created xsi:type="dcterms:W3CDTF">2012-05-16T02:10:00Z</dcterms:created>
  <dcterms:modified xsi:type="dcterms:W3CDTF">2013-09-14T18:49:31Z</dcterms:modified>
</cp:coreProperties>
</file>