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  <p:sldMasterId id="2147483659" r:id="rId4"/>
    <p:sldMasterId id="2147483661" r:id="rId5"/>
    <p:sldMasterId id="2147483677" r:id="rId6"/>
    <p:sldMasterId id="2147483679" r:id="rId7"/>
    <p:sldMasterId id="2147483681" r:id="rId8"/>
    <p:sldMasterId id="2147483683" r:id="rId9"/>
    <p:sldMasterId id="2147483883" r:id="rId10"/>
  </p:sldMasterIdLst>
  <p:sldIdLst>
    <p:sldId id="256" r:id="rId11"/>
    <p:sldId id="278" r:id="rId12"/>
    <p:sldId id="257" r:id="rId13"/>
    <p:sldId id="280" r:id="rId14"/>
    <p:sldId id="283" r:id="rId15"/>
    <p:sldId id="281" r:id="rId16"/>
    <p:sldId id="259" r:id="rId17"/>
    <p:sldId id="260" r:id="rId18"/>
    <p:sldId id="261" r:id="rId19"/>
    <p:sldId id="266" r:id="rId20"/>
    <p:sldId id="274" r:id="rId21"/>
    <p:sldId id="268" r:id="rId22"/>
    <p:sldId id="275" r:id="rId23"/>
    <p:sldId id="267" r:id="rId24"/>
    <p:sldId id="269" r:id="rId25"/>
    <p:sldId id="265" r:id="rId26"/>
    <p:sldId id="285" r:id="rId27"/>
    <p:sldId id="288" r:id="rId28"/>
    <p:sldId id="290" r:id="rId29"/>
    <p:sldId id="289" r:id="rId30"/>
    <p:sldId id="284" r:id="rId31"/>
    <p:sldId id="272" r:id="rId32"/>
    <p:sldId id="286" r:id="rId33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A1A"/>
    <a:srgbClr val="FFFFFF"/>
    <a:srgbClr val="FF66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9466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190CD7-3BA7-48DD-AA1D-C226D80E9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AB6C6-1955-46F1-9DB1-B0124B5BA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FFF7-22DB-42A8-A141-FBFCEA71D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C780-7915-46F0-9F8C-5417C2FA5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D9EB-6CA6-4DEB-8376-4973A8404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FA039-EF56-499B-95A2-CF0A4A8A1C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B926C-603F-45DA-9A8C-0E7460001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EBF64-EFBD-4BA9-8A2E-D7A173E62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639F-AE93-4233-AF03-7F459CD37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A8F62-1C59-4773-BBFC-4DBCA8848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6F4C8-3979-40A2-8411-308655CB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154F39-1852-4B75-B2E3-AAEEFAC11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2289-9120-4949-99DF-CF261CB10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3736-BB4E-4CE6-B191-53D616BE9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AF7E-A5C7-41B8-9C10-0A39C9E68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4BAB-F934-481D-947A-E998F6C47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2612-9AAE-478A-81BA-6F7265C23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8E44-0B3A-4189-81E9-265B18EDF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8F25-61D6-4C70-8EF9-130C87FEF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381EB-B4FD-4325-8AA5-0A50BB305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708C-524C-4378-809A-DE477B7B1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3025-B801-4651-9FDA-57E7FD657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08735F-C5E2-4B97-A102-D330B5F44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7EE93-7F58-432A-B253-73A1D1041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D49C-19BC-44FD-B17D-457C18C32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A53E-7A32-48EA-A2D8-31EB8BFFB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C9A-FA69-4E85-BD03-7BE34ABE6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BC93-F9E2-413B-85F3-066B5D747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5ACA-CD2A-4D7E-A4A3-C14EA7B8DF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DFA2-84BB-476D-9695-48CCC0622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3C955-B13C-4819-BDA2-7D4B405EA0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0AF-53A1-4F66-A640-149F3B40F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1ABD5-A530-45CE-B4FF-0596BFC6F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8735F-C5E2-4B97-A102-D330B5F44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7EE93-7F58-432A-B253-73A1D1041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DD49C-19BC-44FD-B17D-457C18C32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9A53E-7A32-48EA-A2D8-31EB8BFF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DFC9A-FA69-4E85-BD03-7BE34ABE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BBC93-F9E2-413B-85F3-066B5D74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5ACA-CD2A-4D7E-A4A3-C14EA7B8D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4DFA2-84BB-476D-9695-48CCC06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C955-B13C-4819-BDA2-7D4B405EA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F10AF-53A1-4F66-A640-149F3B40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ABD5-A530-45CE-B4FF-0596BFC6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49A5BCC7-AC65-44B0-A8FA-40A96E471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AABD-3A97-41A3-93B9-8D6BFB6FB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33BAB-EC36-4A67-853D-BCFFF355E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FF12-7673-4B22-BA97-668EE52BB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25FB8-0A97-4FB0-BCEB-E7D0F29EE5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56E5-1740-436C-AE30-CED8187BD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195D4-653C-4B87-942D-09D99FB5D1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34809-2807-438F-AECF-79BE367BB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97449-7DC2-49B8-851A-F76EBF320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B0654-E8DC-48C9-8436-B0071226B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DB6A-6B14-44F9-BCE1-09BAF3A85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4FFD2-576E-444D-8933-4CD980068B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FF7A-4087-43EB-9FED-90226CC86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2EDD68-C302-43CE-B795-60D3DBAC2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530C6-1990-450D-9B02-A00EA71A7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F6E03-20D0-4085-9D5D-5B64F3848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A3A28-3C6B-48EC-A74E-712BA86B23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F355-B16C-4B64-A8C7-4F113E7A5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89E95-4C1E-40CC-B3F6-EA3A5FAE3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85AFF-4F60-4C63-8E28-CC781F186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B724-F77E-4754-847B-9508E31DE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3708-601F-407F-B848-7FA58CCEA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B1DA3-654F-47F8-A098-31F29B6EC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B767A-147A-456C-8918-9077182F9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70DAC-74B6-42BE-863B-2983D13D0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D8524609-D81C-4533-AB86-6B32E642E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1BA01-110F-4D03-8A72-E882E4F67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4365C-1352-42D6-B412-AF682AAE6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D06D-1F3C-40AB-8B08-7B52F3FFA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EDE1-6DD6-4A1D-9933-21DDA8DAA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EE2F-DC01-4D43-9175-0F67EF729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CE65-D184-4BEA-A298-5565FBFA5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FF74F-F9E4-4873-AAAB-0573D4DA1B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4BBEB-CE7D-4CC0-97D0-0F97B4ED4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FA1E6-2432-41D9-A682-5FE27AE38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1633-AF5B-4189-B63D-0BBB24FBB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B9137-F5A4-4E2A-889E-F34D48DAF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835D-CBC6-404E-8400-0C3E33C1F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EF6800-39B1-45FC-A51F-CF61DE561F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FE103-8183-41A1-A8D2-FF4DD797A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A372-BB15-471A-8C94-336498B39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D447-63E0-43F8-8985-F34EE65BD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E5BA-17BF-45A7-ACD7-799C504D5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C757-6947-4782-9D95-ACABDF224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20E9-B9AC-4BC9-87BD-684F32001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EF06-5B7A-4938-8A72-345675824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B4AE-1156-4298-8C9B-036350DEE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040B-EAF7-4BFE-95F4-5450162FF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1425-A1AB-4854-ABDC-2C6DF4EAB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29A3-131A-4F08-8282-529F6E7DA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ACA7-A7D3-4C4E-86A0-25662C312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стили основного текста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8F4529-8A30-439F-80E1-8D798456B2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5FC6F-6A1F-4455-8CCB-780F5F3AE8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DA010-6203-46C4-A096-B37999AC50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A9CD2C-DD69-4BF2-9A94-2E3C8D50EC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762AA-069F-4858-9958-760F11539C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1DF947-4F03-43ED-AAF5-321B5BE8B8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F29A85-B499-4882-85B6-4DE3DEC37F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E74F5-1B58-4B9F-8758-0E9582F4D21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A13385-B06C-426F-982C-3A14889978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37FD-94A6-4EDC-BEA0-AB6FE8BB19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AF5B3-8461-4BA1-907A-2A6458FDF9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6C311-9742-4D8F-BECB-2350444C62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821BA-544C-470B-80F9-A43EC69E6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15D80-9749-4076-BD81-5ED21D095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28893-1BF2-42A1-9232-0EB4FA5A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BACF5-1F4A-4F3D-95D7-3A265AE2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144E0-FD4E-4E27-9436-036E934DF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00DC3159-76F8-4E87-AAC0-D4195BD1EF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9182-7D08-47A1-8851-5E8D2FC44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C5DE-5E2F-43D2-83C6-01BE38591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fld id="{FDD22C38-F071-420C-9033-B44B1E5A911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D22C38-F071-420C-9033-B44B1E5A9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fld id="{6E5581EA-CA5C-4CDA-B1DE-AD1874007A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fld id="{E7AFF1C0-C853-4388-8D5D-9F4297B8BD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fld id="{09DF0FF1-9566-4037-99ED-CDE9E7C5EF6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fld id="{8C3C99FC-EAEF-495E-9A14-6695FC4E09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1" sz="1000" b="0">
                <a:latin typeface="+mn-lt"/>
              </a:defRPr>
            </a:lvl1pPr>
          </a:lstStyle>
          <a:p>
            <a:fld id="{0067CDAE-6F3B-423E-BED5-F5EF478C73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kumimoji="1"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kumimoji="1" sz="1000" b="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fld id="{FA7479E6-6E0A-4533-BE0F-ECB803A6A8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79551B"/>
                </a:solidFill>
                <a:latin typeface="+mn-lt"/>
              </a:defRPr>
            </a:lvl1pPr>
          </a:lstStyle>
          <a:p>
            <a:fld id="{017C1EF8-F2E7-4C72-9BF4-C8E7CAD4B89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fld id="{2AEB23D0-6853-4890-9B40-5CA208537E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5.xml"/><Relationship Id="rId1" Type="http://schemas.openxmlformats.org/officeDocument/2006/relationships/video" Target="file:///C:\Users\&#1048;&#1053;&#1053;&#1040;\Desktop\&#1050;&#1083;&#1072;&#1089;&#1089;&#1085;&#1099;&#1081;%20&#1095;&#1072;&#1089;\&#1042;&#1072;&#1089;&#1080;&#1083;&#1100;&#1077;&#1074;&#1072;%20&#1048;.&#1040;\&#1087;&#1088;&#1080;&#1083;&#1086;&#1078;&#1077;&#1085;&#1080;&#1077;%202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2213992"/>
            <a:ext cx="77724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  <a:latin typeface="CyrillicOld" pitchFamily="2" charset="0"/>
              </a:rPr>
              <a:t>НАУЧИ СВОЁ СЕРДЦЕ ДОБРУ</a:t>
            </a:r>
            <a:endParaRPr lang="ru-RU" sz="4000" dirty="0">
              <a:solidFill>
                <a:srgbClr val="00B050"/>
              </a:solidFill>
              <a:latin typeface="CyrillicOld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4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О людях, несущих добро в нашу жизнь, посвятивших себя служению другим людям.</a:t>
            </a:r>
            <a:r>
              <a:rPr lang="ru-RU" sz="4000" dirty="0">
                <a:solidFill>
                  <a:srgbClr val="00B050"/>
                </a:solidFill>
                <a:latin typeface="Arbat" pitchFamily="2" charset="0"/>
              </a:rPr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336104" y="1990378"/>
            <a:ext cx="7772400" cy="35988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Движение сестер милосердия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Красный крест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Императрица Александра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Федоровна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ba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Мать Тереза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Доктор Л. Рошаль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080" y="-171400"/>
            <a:ext cx="802392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Arbat" pitchFamily="2" charset="0"/>
              </a:rPr>
              <a:t>Движению сестер милосердия - 150 лет</a:t>
            </a:r>
            <a:r>
              <a:rPr lang="ru-RU" sz="4000" dirty="0">
                <a:solidFill>
                  <a:srgbClr val="00B050"/>
                </a:solidFill>
                <a:latin typeface="Arbat" pitchFamily="2" charset="0"/>
              </a:rPr>
              <a:t> 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27126" y="1412776"/>
            <a:ext cx="7416874" cy="46926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 smtClean="0">
                <a:solidFill>
                  <a:srgbClr val="003A1A"/>
                </a:solidFill>
                <a:latin typeface="Arbat" pitchFamily="2" charset="0"/>
              </a:rPr>
              <a:t>   </a:t>
            </a:r>
            <a:r>
              <a:rPr lang="ru-RU" sz="2200" dirty="0" smtClean="0">
                <a:solidFill>
                  <a:srgbClr val="003A1A"/>
                </a:solidFill>
                <a:latin typeface="Arbat" pitchFamily="2" charset="0"/>
              </a:rPr>
              <a:t>СЕСТРЫ </a:t>
            </a:r>
            <a:r>
              <a:rPr lang="ru-RU" sz="2200" dirty="0">
                <a:solidFill>
                  <a:srgbClr val="003A1A"/>
                </a:solidFill>
                <a:latin typeface="Arbat" pitchFamily="2" charset="0"/>
              </a:rPr>
              <a:t>милосердия. Медицинские сестры. А чаще просто "сестрички"...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3A1A"/>
                </a:solidFill>
                <a:latin typeface="Arbat" pitchFamily="2" charset="0"/>
              </a:rPr>
              <a:t>Сколько людей на протяжении веков были обязаны им своей жизнью! К его формированию приложили руку крестоносцы-госпитальеры, кардинал Ришелье, Николай Пирогов, знаменитый врач Федор </a:t>
            </a:r>
            <a:r>
              <a:rPr lang="ru-RU" sz="2200" dirty="0" err="1">
                <a:solidFill>
                  <a:srgbClr val="003A1A"/>
                </a:solidFill>
                <a:latin typeface="Arbat" pitchFamily="2" charset="0"/>
              </a:rPr>
              <a:t>Гааз</a:t>
            </a:r>
            <a:r>
              <a:rPr lang="ru-RU" sz="2200" dirty="0">
                <a:solidFill>
                  <a:srgbClr val="003A1A"/>
                </a:solidFill>
                <a:latin typeface="Arbat" pitchFamily="2" charset="0"/>
              </a:rPr>
              <a:t>, многие другие известные люди.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3A1A"/>
                </a:solidFill>
                <a:latin typeface="Arbat" pitchFamily="2" charset="0"/>
              </a:rPr>
              <a:t>О действиях сестер милосердия прекрасно рассказал в своих "Севастопольских рассказах" Лев Толстой. 68 из прибывших на фронт женщин были награждены медалью "За оборону Севастополя ".</a:t>
            </a:r>
          </a:p>
        </p:txBody>
      </p:sp>
      <p:pic>
        <p:nvPicPr>
          <p:cNvPr id="89097" name="Picture 9" descr="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712" y="1963663"/>
            <a:ext cx="1905000" cy="2257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81724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Императрица 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Александра 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Федоровна</a:t>
            </a:r>
            <a:r>
              <a:rPr lang="ru-RU" sz="3600" dirty="0">
                <a:solidFill>
                  <a:srgbClr val="00B050"/>
                </a:solidFill>
                <a:latin typeface="Arbat" pitchFamily="2" charset="0"/>
              </a:rPr>
              <a:t> </a:t>
            </a:r>
          </a:p>
        </p:txBody>
      </p:sp>
      <p:pic>
        <p:nvPicPr>
          <p:cNvPr id="79880" name="Picture 8" descr="gedr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124744"/>
            <a:ext cx="4895850" cy="2808288"/>
          </a:xfrm>
          <a:noFill/>
          <a:ln/>
        </p:spPr>
      </p:pic>
      <p:sp>
        <p:nvSpPr>
          <p:cNvPr id="7988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4077072"/>
            <a:ext cx="7884368" cy="19812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Представители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Царского Дома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тоже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участвовали в движении сестер милосердия. Во время первой мировой войны императрица Александра Федоровна и четыре Великие Княжны стали сестрами милосердия, а Зимний дворец превратился в госпиталь. По их примеру многие представители Дома Романовых свои личные средства вкладывали в благотворительность.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5" name="Picture 13" descr="междунар день красного креста и полумесяц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248150" cy="2844800"/>
          </a:xfrm>
          <a:noFill/>
          <a:ln w="38100">
            <a:solidFill>
              <a:schemeClr val="tx1"/>
            </a:solidFill>
          </a:ln>
        </p:spPr>
      </p:pic>
      <p:pic>
        <p:nvPicPr>
          <p:cNvPr id="90119" name="Picture 7" descr="140_m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0"/>
            <a:ext cx="1979612" cy="1250950"/>
          </a:xfrm>
          <a:noFill/>
          <a:ln/>
        </p:spPr>
      </p:pic>
      <p:sp>
        <p:nvSpPr>
          <p:cNvPr id="9011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4110880"/>
            <a:ext cx="8497069" cy="26304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     </a:t>
            </a:r>
            <a:r>
              <a:rPr lang="ru-RU" sz="2000" b="1" dirty="0">
                <a:latin typeface="Arbat" pitchFamily="2" charset="0"/>
              </a:rPr>
              <a:t>Российский Красный Крест</a:t>
            </a:r>
            <a:r>
              <a:rPr lang="ru-RU" sz="2000" dirty="0">
                <a:latin typeface="Arbat" pitchFamily="2" charset="0"/>
              </a:rPr>
              <a:t> - неотъемлемая часть </a:t>
            </a:r>
            <a:r>
              <a:rPr lang="ru-RU" sz="2000" b="1" dirty="0">
                <a:latin typeface="Arbat" pitchFamily="2" charset="0"/>
              </a:rPr>
              <a:t>международного Движения Красного Креста и Красного Полумесяца</a:t>
            </a:r>
            <a:r>
              <a:rPr lang="ru-RU" sz="2000" dirty="0">
                <a:latin typeface="Arbat" pitchFamily="2" charset="0"/>
              </a:rPr>
              <a:t>, которое объединяет свыше 500 миллионов человек в 181 стране мира, в т.ч. - Международный Комитет Красного Креста и Международную Федерацию обществ КК и КП, 181 национальное общество КК и КП, 77 миллионов членов обществ, 20 миллионов добровольцев. Ежегодно 233 миллиона человек становятся получателями помощи Красного Креста</a:t>
            </a:r>
            <a:r>
              <a:rPr lang="ru-RU" sz="2000" dirty="0">
                <a:latin typeface="Arial" charset="0"/>
              </a:rPr>
              <a:t>. </a:t>
            </a:r>
          </a:p>
        </p:txBody>
      </p:sp>
      <p:pic>
        <p:nvPicPr>
          <p:cNvPr id="90122" name="Picture 10" descr="main-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-27384"/>
            <a:ext cx="5257800" cy="1247775"/>
          </a:xfrm>
          <a:prstGeom prst="rect">
            <a:avLst/>
          </a:prstGeom>
          <a:noFill/>
        </p:spPr>
      </p:pic>
      <p:pic>
        <p:nvPicPr>
          <p:cNvPr id="90123" name="Picture 11" descr="emblem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725"/>
            <a:ext cx="847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16" descr="emblem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4645"/>
            <a:ext cx="9350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/>
          <p:cNvSpPr>
            <a:spLocks noGrp="1" noChangeArrowheads="1"/>
          </p:cNvSpPr>
          <p:nvPr>
            <p:ph type="title"/>
          </p:nvPr>
        </p:nvSpPr>
        <p:spPr>
          <a:xfrm>
            <a:off x="1835696" y="115888"/>
            <a:ext cx="593566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Мать Тереза </a:t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(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Агнес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Бояджиу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)</a:t>
            </a:r>
            <a:r>
              <a:rPr lang="ru-RU" sz="3600" dirty="0">
                <a:solidFill>
                  <a:srgbClr val="00B050"/>
                </a:solidFill>
                <a:latin typeface="Arbat" pitchFamily="2" charset="0"/>
              </a:rPr>
              <a:t> 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203848" y="1412875"/>
            <a:ext cx="5940152" cy="54451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dirty="0"/>
              <a:t>     </a:t>
            </a:r>
            <a:r>
              <a:rPr lang="ru-RU" sz="2200" dirty="0">
                <a:solidFill>
                  <a:srgbClr val="C00000"/>
                </a:solidFill>
                <a:latin typeface="Arbat" pitchFamily="2" charset="0"/>
              </a:rPr>
              <a:t>Ее считали святой еще при жизни. Ей выпала нелегкая и радостная доля нести людям - в который раз! - благую весть, что Бог есть любовь и что смысл жизни каждого смертного лишь в том, чтобы любить и быть любимым.</a:t>
            </a:r>
            <a:br>
              <a:rPr lang="ru-RU" sz="2200" dirty="0">
                <a:solidFill>
                  <a:srgbClr val="C00000"/>
                </a:solidFill>
                <a:latin typeface="Arbat" pitchFamily="2" charset="0"/>
              </a:rPr>
            </a:br>
            <a:r>
              <a:rPr lang="ru-RU" sz="2200" dirty="0">
                <a:solidFill>
                  <a:srgbClr val="C00000"/>
                </a:solidFill>
                <a:latin typeface="Arbat" pitchFamily="2" charset="0"/>
              </a:rPr>
              <a:t>В ХХ веке она стала не просто символом милосердия, но вместе со своими послушницами являла реальную силу, с которой нельзя было не считаться. Ею восхищались, перед ней преклонялись, ее боготворили. </a:t>
            </a:r>
          </a:p>
        </p:txBody>
      </p:sp>
      <p:pic>
        <p:nvPicPr>
          <p:cNvPr id="75790" name="Picture 14" descr="I4000I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808312" cy="421246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Доктор 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Леонид 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Рошаль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1880" y="980728"/>
            <a:ext cx="5616624" cy="537368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200" dirty="0" smtClean="0">
                <a:solidFill>
                  <a:srgbClr val="003A1A"/>
                </a:solidFill>
                <a:latin typeface="Arbat" pitchFamily="2" charset="0"/>
              </a:rPr>
              <a:t>    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Директор </a:t>
            </a:r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Московского НИИ неотложной детской хирургии и травматологии при РАМН, президент Международного благотворительного общественного фонда помощи детям при катастрофах и войнах, заведующий отделением неотложной хирургии и травмы детского возраста Научно-исследовательского института педиатрии Научного центра здоровья детей РАМН. Доктор медицинских наук, профессор. Член Общественной палаты, председатель Комиссии палаты по вопросам здравоохранения. </a:t>
            </a:r>
          </a:p>
        </p:txBody>
      </p:sp>
      <p:pic>
        <p:nvPicPr>
          <p:cNvPr id="6146" name="Picture 2" descr="http://www.profi-forex.org/system/news/A28-3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072" y="980728"/>
            <a:ext cx="3022848" cy="453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bat" pitchFamily="2" charset="0"/>
              </a:rPr>
              <a:t>В чем проявляется милосердие?</a:t>
            </a:r>
            <a:endParaRPr lang="ru-RU" sz="4000" dirty="0">
              <a:solidFill>
                <a:srgbClr val="002060"/>
              </a:solidFill>
              <a:latin typeface="Arbat" pitchFamily="2" charset="0"/>
            </a:endParaRPr>
          </a:p>
        </p:txBody>
      </p:sp>
      <p:pic>
        <p:nvPicPr>
          <p:cNvPr id="5" name="Picture 14" descr="http://websophist.com/GirlHugsDo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644008" cy="3476371"/>
          </a:xfrm>
          <a:prstGeom prst="rect">
            <a:avLst/>
          </a:prstGeom>
          <a:noFill/>
        </p:spPr>
      </p:pic>
      <p:pic>
        <p:nvPicPr>
          <p:cNvPr id="6" name="Picture 6" descr="http://4put.ru/pictures/max/471/1447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77" y="2852936"/>
            <a:ext cx="4198571" cy="3456384"/>
          </a:xfrm>
          <a:prstGeom prst="rect">
            <a:avLst/>
          </a:prstGeom>
          <a:noFill/>
        </p:spPr>
      </p:pic>
      <p:pic>
        <p:nvPicPr>
          <p:cNvPr id="7" name="Picture 4" descr="http://club.foto.ru/gallery/images/photo/2007/01/07/768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3741674" cy="31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bat" pitchFamily="2" charset="0"/>
              </a:rPr>
              <a:t>Каких людей больше в нашей жизни: отзывчивых или равнодушных</a:t>
            </a:r>
            <a:r>
              <a:rPr lang="ru-RU" sz="4000" dirty="0" smtClean="0">
                <a:solidFill>
                  <a:srgbClr val="00B050"/>
                </a:solidFill>
                <a:latin typeface="Arbat" pitchFamily="2" charset="0"/>
              </a:rPr>
              <a:t>?</a:t>
            </a:r>
            <a:endParaRPr lang="ru-RU" sz="4000" dirty="0">
              <a:solidFill>
                <a:srgbClr val="00B050"/>
              </a:solidFill>
              <a:latin typeface="Arbat" pitchFamily="2" charset="0"/>
            </a:endParaRPr>
          </a:p>
        </p:txBody>
      </p:sp>
      <p:pic>
        <p:nvPicPr>
          <p:cNvPr id="8" name="Picture 10" descr="http://www.photokonkurs.com/uploads/img/2007-12-16/GOLDEN_AGE/175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649588" cy="3099725"/>
          </a:xfrm>
          <a:prstGeom prst="rect">
            <a:avLst/>
          </a:prstGeom>
          <a:noFill/>
        </p:spPr>
      </p:pic>
      <p:pic>
        <p:nvPicPr>
          <p:cNvPr id="10" name="Picture 2" descr="http://media.otdelro.ru/images/thumbs/2804-600x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359066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195784"/>
            <a:ext cx="4608512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 smtClean="0">
                <a:solidFill>
                  <a:srgbClr val="003A1A"/>
                </a:solidFill>
                <a:latin typeface="Arbat" pitchFamily="2" charset="0"/>
              </a:rPr>
              <a:t>Нужно </a:t>
            </a: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ли милосердие сегодня</a:t>
            </a:r>
            <a:r>
              <a:rPr lang="ru-RU" b="1" dirty="0" smtClean="0">
                <a:solidFill>
                  <a:srgbClr val="003A1A"/>
                </a:solidFill>
                <a:latin typeface="Arbat" pitchFamily="2" charset="0"/>
              </a:rPr>
              <a:t>?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endParaRPr lang="ru-RU" b="1" dirty="0">
              <a:solidFill>
                <a:srgbClr val="003A1A"/>
              </a:solidFill>
              <a:latin typeface="Arbat" pitchFamily="2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Нужно ли милосердие в нормальной, повседневной жизни</a:t>
            </a:r>
            <a:r>
              <a:rPr lang="ru-RU" b="1" dirty="0" smtClean="0">
                <a:solidFill>
                  <a:srgbClr val="003A1A"/>
                </a:solidFill>
                <a:latin typeface="Arbat" pitchFamily="2" charset="0"/>
              </a:rPr>
              <a:t>?</a:t>
            </a:r>
            <a:endParaRPr lang="ru-RU" b="1" dirty="0">
              <a:solidFill>
                <a:srgbClr val="003A1A"/>
              </a:solidFill>
              <a:latin typeface="Arbat" pitchFamily="2" charset="0"/>
            </a:endParaRPr>
          </a:p>
        </p:txBody>
      </p:sp>
      <p:pic>
        <p:nvPicPr>
          <p:cNvPr id="83972" name="Picture 4" descr="j02888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763587" cy="998538"/>
          </a:xfrm>
          <a:prstGeom prst="rect">
            <a:avLst/>
          </a:prstGeom>
          <a:noFill/>
        </p:spPr>
      </p:pic>
      <p:pic>
        <p:nvPicPr>
          <p:cNvPr id="4" name="Picture 26" descr="23_01_2007_de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488" y="234652"/>
            <a:ext cx="4445000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764704"/>
            <a:ext cx="4680520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 smtClean="0">
                <a:solidFill>
                  <a:srgbClr val="003A1A"/>
                </a:solidFill>
                <a:latin typeface="Arbat" pitchFamily="2" charset="0"/>
              </a:rPr>
              <a:t>Нужно </a:t>
            </a: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ли помогать пожилым, больным, бедным людям?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Как вы считаете, нужно ли приносить себя в жертву ради помощи другим людям?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А можно ли приносить в жертву одних людей ради помощи другим? </a:t>
            </a:r>
          </a:p>
        </p:txBody>
      </p:sp>
      <p:pic>
        <p:nvPicPr>
          <p:cNvPr id="83972" name="Picture 4" descr="j02888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763587" cy="998538"/>
          </a:xfrm>
          <a:prstGeom prst="rect">
            <a:avLst/>
          </a:prstGeom>
          <a:noFill/>
        </p:spPr>
      </p:pic>
      <p:pic>
        <p:nvPicPr>
          <p:cNvPr id="4" name="Picture 4" descr="http://www.fotoregion.ru/data/media/1/1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22099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35896" y="3429000"/>
            <a:ext cx="64008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4" name="приложение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16632"/>
            <a:ext cx="586814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Давайте поклоняться доброте!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Давайте с думой жить о доброте: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Вся в голубой и звездной красоте,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Земля добра. Она дарит нас хлебом,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Живой водой и деревом в цвету.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Под этим вечно неспокойным небом 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</a:rPr>
              <a:t>Давайте воевать за доброту! </a:t>
            </a:r>
          </a:p>
          <a:p>
            <a:pPr lvl="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i="1" dirty="0" smtClean="0">
                <a:solidFill>
                  <a:srgbClr val="660066"/>
                </a:solidFill>
                <a:latin typeface="+mj-lt"/>
              </a:rPr>
              <a:t>Л. Татьяничева</a:t>
            </a:r>
            <a:r>
              <a:rPr lang="ru-RU" sz="2000" b="0" i="1" dirty="0" smtClean="0">
                <a:solidFill>
                  <a:srgbClr val="660066"/>
                </a:solidFill>
                <a:latin typeface="+mj-lt"/>
              </a:rPr>
              <a:t> </a:t>
            </a:r>
            <a:endParaRPr lang="ru-RU" sz="2000" i="1" dirty="0" smtClean="0">
              <a:solidFill>
                <a:srgbClr val="660066"/>
              </a:solidFill>
              <a:latin typeface="+mj-lt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000" i="1" dirty="0" smtClean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4752528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ebdings" pitchFamily="18" charset="2"/>
              <a:buChar char="Y"/>
            </a:pPr>
            <a:r>
              <a:rPr lang="ru-RU" b="1" dirty="0" smtClean="0">
                <a:solidFill>
                  <a:srgbClr val="003A1A"/>
                </a:solidFill>
                <a:latin typeface="Arbat" pitchFamily="2" charset="0"/>
              </a:rPr>
              <a:t>Нужно </a:t>
            </a:r>
            <a:r>
              <a:rPr lang="ru-RU" b="1" dirty="0">
                <a:solidFill>
                  <a:srgbClr val="003A1A"/>
                </a:solidFill>
                <a:latin typeface="Arbat" pitchFamily="2" charset="0"/>
              </a:rPr>
              <a:t>ли проявлять милосердие к "падшим" людям: бомжам, пьяницам, наркоманам…</a:t>
            </a:r>
            <a:r>
              <a:rPr lang="ru-RU" dirty="0">
                <a:solidFill>
                  <a:srgbClr val="003A1A"/>
                </a:solidFill>
                <a:latin typeface="Arbat" pitchFamily="2" charset="0"/>
              </a:rPr>
              <a:t> </a:t>
            </a:r>
          </a:p>
        </p:txBody>
      </p:sp>
      <p:pic>
        <p:nvPicPr>
          <p:cNvPr id="83972" name="Picture 4" descr="j02888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63587" cy="998538"/>
          </a:xfrm>
          <a:prstGeom prst="rect">
            <a:avLst/>
          </a:prstGeom>
          <a:noFill/>
        </p:spPr>
      </p:pic>
      <p:pic>
        <p:nvPicPr>
          <p:cNvPr id="6" name="Picture 13" descr="bomg-00013"/>
          <p:cNvPicPr>
            <a:picLocks noChangeAspect="1" noChangeArrowheads="1"/>
          </p:cNvPicPr>
          <p:nvPr/>
        </p:nvPicPr>
        <p:blipFill>
          <a:blip r:embed="rId3" cstate="print"/>
          <a:srcRect t="6021" b="11188"/>
          <a:stretch>
            <a:fillRect/>
          </a:stretch>
        </p:blipFill>
        <p:spPr bwMode="auto">
          <a:xfrm>
            <a:off x="5148064" y="188640"/>
            <a:ext cx="3816424" cy="394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002060"/>
              </a:solidFill>
              <a:latin typeface="Arbat" pitchFamily="2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8640"/>
            <a:ext cx="7992888" cy="4709160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bat" pitchFamily="2" charset="0"/>
              </a:rPr>
              <a:t>Можно </a:t>
            </a:r>
            <a:r>
              <a:rPr lang="ru-RU" sz="4000" b="1" dirty="0">
                <a:solidFill>
                  <a:srgbClr val="00B050"/>
                </a:solidFill>
                <a:latin typeface="Arbat" pitchFamily="2" charset="0"/>
              </a:rPr>
              <a:t>ли воспитать </a:t>
            </a:r>
            <a:r>
              <a:rPr lang="ru-RU" sz="4000" b="1" dirty="0" smtClean="0">
                <a:solidFill>
                  <a:srgbClr val="00B050"/>
                </a:solidFill>
                <a:latin typeface="Arbat" pitchFamily="2" charset="0"/>
              </a:rPr>
              <a:t>милосердие, доброту </a:t>
            </a:r>
            <a:r>
              <a:rPr lang="ru-RU" sz="4000" b="1" dirty="0">
                <a:solidFill>
                  <a:srgbClr val="00B050"/>
                </a:solidFill>
                <a:latin typeface="Arbat" pitchFamily="2" charset="0"/>
              </a:rPr>
              <a:t>в себе?</a:t>
            </a:r>
          </a:p>
        </p:txBody>
      </p:sp>
      <p:pic>
        <p:nvPicPr>
          <p:cNvPr id="22530" name="Picture 2" descr="wpid XIOCuvDfZlw &amp;Dcy;&amp;ocy;&amp;bcy;&amp;rcy;&amp;ocy;&amp;tcy;&amp;acy;, &amp;vcy;&amp;ycy;&amp;scy;&amp;kcy;&amp;acy;&amp;zcy;&amp;acy;&amp;ncy;&amp;ncy;&amp;acy;&amp;yacy; &amp;ncy;&amp;acy;&amp;mcy; &amp;kcy;&amp;acy;&amp;kcy;&amp;icy;&amp;mcy; &amp;lcy;&amp;icy;&amp;bcy;&amp;ocy; &amp;chcy;&amp;iecy;&amp;lcy;&amp;ocy;&amp;vcy;&amp;iecy;&amp;kcy;&amp;ocy;&amp;mcy;, &amp;pcy;&amp;rcy;&amp;icy;&amp;vcy;&amp;yacy;&amp;zcy;&amp;ycy;&amp;vcy;&amp;acy;&amp;iecy;&amp;tcy; &amp;ncy;&amp;acy;&amp;scy; &amp;kcy; &amp;ncy;&amp;iecy;&amp;mcy;&amp;ucy;...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971" y="1844824"/>
            <a:ext cx="772061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0.liveinternet.ru/images/attach/c/2/73/853/73853406_3366767_z_e4597b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bat" pitchFamily="2" charset="0"/>
              </a:rPr>
              <a:t>Научи свое сердце добру</a:t>
            </a:r>
            <a:endParaRPr lang="ru-RU" sz="3600" b="1" dirty="0">
              <a:solidFill>
                <a:schemeClr val="bg1"/>
              </a:solidFill>
              <a:latin typeface="Arbat" pitchFamily="2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3300"/>
                </a:solidFill>
                <a:latin typeface="Arbat" pitchFamily="2" charset="0"/>
              </a:rPr>
              <a:t>Любите окружающих вас людей: родных, близких, друзей.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3300"/>
                </a:solidFill>
                <a:latin typeface="Arbat" pitchFamily="2" charset="0"/>
              </a:rPr>
              <a:t>Умейте видеть достоинства  людей, ценить их.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3300"/>
                </a:solidFill>
                <a:latin typeface="Arbat" pitchFamily="2" charset="0"/>
              </a:rPr>
              <a:t>Научитесь прощать людям их слабости; умейте повиниться и прощать обиды.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3300"/>
                </a:solidFill>
                <a:latin typeface="Arbat" pitchFamily="2" charset="0"/>
              </a:rPr>
              <a:t>Учитесь ставить себя на место оказавшихся в трудной ситуации.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3300"/>
                </a:solidFill>
                <a:latin typeface="Arbat" pitchFamily="2" charset="0"/>
              </a:rPr>
              <a:t>Не стесняйтесь проявить свое сочувствие, сопереживание окружающим.</a:t>
            </a:r>
            <a:endParaRPr lang="en-US" sz="2400" dirty="0" smtClean="0">
              <a:solidFill>
                <a:srgbClr val="FF3300"/>
              </a:solidFill>
              <a:latin typeface="Arbat" pitchFamily="2" charset="0"/>
            </a:endParaRP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bat" pitchFamily="2" charset="0"/>
              </a:rPr>
              <a:t>Старайтесь прийти на помощь в нужный момент.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bat" pitchFamily="2" charset="0"/>
              </a:rPr>
              <a:t>Не пытайтесь осчастливить всех, начните со своих близких. </a:t>
            </a:r>
          </a:p>
          <a:p>
            <a:pPr marL="609600" indent="-609600">
              <a:lnSpc>
                <a:spcPts val="34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bat" pitchFamily="2" charset="0"/>
              </a:rPr>
              <a:t>Делайте людям добро, а  не зло, разделяйте с ними и радость и беду, любите, уважайте друг друга.</a:t>
            </a:r>
          </a:p>
          <a:p>
            <a:pPr marL="609600" indent="-609600">
              <a:lnSpc>
                <a:spcPts val="3400"/>
              </a:lnSpc>
              <a:buNone/>
            </a:pPr>
            <a:endParaRPr lang="ru-RU" sz="2400" dirty="0" smtClean="0">
              <a:solidFill>
                <a:srgbClr val="FF3300"/>
              </a:solidFill>
              <a:latin typeface="Arbat" pitchFamily="2" charset="0"/>
            </a:endParaRPr>
          </a:p>
          <a:p>
            <a:pPr marL="609600" indent="-609600">
              <a:lnSpc>
                <a:spcPts val="3400"/>
              </a:lnSpc>
              <a:buNone/>
            </a:pPr>
            <a:endParaRPr lang="ru-RU" sz="2400" dirty="0" smtClean="0">
              <a:solidFill>
                <a:srgbClr val="FF3300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http://savepic.net/3841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88" y="44624"/>
            <a:ext cx="8373692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200" y="260648"/>
            <a:ext cx="72008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B050"/>
                </a:solidFill>
              </a:rPr>
              <a:t>"Без сострадания, милосердия 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невозможно жить в мире".</a:t>
            </a:r>
            <a:r>
              <a:rPr lang="ru-RU" sz="3200" i="1" dirty="0">
                <a:solidFill>
                  <a:srgbClr val="00B050"/>
                </a:solidFill>
              </a:rPr>
              <a:t/>
            </a:r>
            <a:br>
              <a:rPr lang="ru-RU" sz="3200" i="1" dirty="0">
                <a:solidFill>
                  <a:srgbClr val="00B050"/>
                </a:solidFill>
              </a:rPr>
            </a:br>
            <a:r>
              <a:rPr lang="ru-RU" sz="3200" i="1" dirty="0" err="1">
                <a:solidFill>
                  <a:srgbClr val="00B050"/>
                </a:solidFill>
              </a:rPr>
              <a:t>Зигфрид</a:t>
            </a:r>
            <a:r>
              <a:rPr lang="ru-RU" sz="3200" i="1" dirty="0">
                <a:solidFill>
                  <a:srgbClr val="00B050"/>
                </a:solidFill>
              </a:rPr>
              <a:t> </a:t>
            </a:r>
            <a:r>
              <a:rPr lang="ru-RU" sz="3200" i="1" dirty="0" err="1">
                <a:solidFill>
                  <a:srgbClr val="00B050"/>
                </a:solidFill>
              </a:rPr>
              <a:t>Ленц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76064" y="2410544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Помнящий добро никогда не сотворит зла.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Помоги, раздели беду - и твоя не так давить будет.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Радость у кого-то - порадуйся за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него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. В твоей душе посветлеет.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5" name="Picture 2" descr="http://www.tomsk.ru/userpic/news/2013/Aug/14/493794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551419" cy="1844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78904" y="174417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Arbat" pitchFamily="2" charset="0"/>
              </a:rPr>
              <a:t>"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Красота светит всем, но не каждому, не каждый в состоянии встретить ее. Но бывает - не красота, а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что-то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другое лучится в улыбке, в глазах человека, что-то на редкость удивительное, небывало хорошее". </a:t>
            </a:r>
          </a:p>
        </p:txBody>
      </p:sp>
      <p:pic>
        <p:nvPicPr>
          <p:cNvPr id="66566" name="Picture 6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401" y="167729"/>
            <a:ext cx="1389063" cy="138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fungraph.ru/sites/default/files/imagecache/graph-embed/graph_builder/683f09db78a9e4476482492969352197d80bd47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7504125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900igr.net/datas/religii-i-etika/Klassnyj-chas-o-miloserdii/0007-007-Miloser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3"/>
            <a:ext cx="8064895" cy="612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403350" y="1989138"/>
            <a:ext cx="7272338" cy="2016125"/>
          </a:xfrm>
          <a:prstGeom prst="rect">
            <a:avLst/>
          </a:prstGeom>
          <a:solidFill>
            <a:schemeClr val="hlink"/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bat" pitchFamily="2" charset="0"/>
              </a:rPr>
              <a:t>Как вы понимаете значение слова "</a:t>
            </a:r>
            <a:r>
              <a:rPr lang="ru-RU" sz="4000" b="1" dirty="0">
                <a:solidFill>
                  <a:srgbClr val="002060"/>
                </a:solidFill>
                <a:latin typeface="Arbat" pitchFamily="2" charset="0"/>
              </a:rPr>
              <a:t>милосердие</a:t>
            </a:r>
            <a:r>
              <a:rPr lang="ru-RU" sz="4000" dirty="0">
                <a:solidFill>
                  <a:srgbClr val="002060"/>
                </a:solidFill>
                <a:latin typeface="Arbat" pitchFamily="2" charset="0"/>
              </a:rPr>
              <a:t>"?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16113"/>
            <a:ext cx="7593013" cy="4114800"/>
          </a:xfrm>
        </p:spPr>
        <p:txBody>
          <a:bodyPr/>
          <a:lstStyle/>
          <a:p>
            <a:pPr>
              <a:buFontTx/>
              <a:buNone/>
            </a:pPr>
            <a:endParaRPr lang="ru-RU" sz="1800" dirty="0"/>
          </a:p>
          <a:p>
            <a:pPr>
              <a:buFontTx/>
              <a:buNone/>
            </a:pP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Милосердие - готовность помочь кому-либо или простить кого-нибудь из сострадания, человеколюбия.</a:t>
            </a:r>
          </a:p>
          <a:p>
            <a:pPr>
              <a:buFontTx/>
              <a:buNone/>
            </a:pP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dirty="0"/>
              <a:t>(Ожегов С. И. Словарь русского языка. - М., 1990. - С. 354.)</a:t>
            </a:r>
          </a:p>
        </p:txBody>
      </p:sp>
      <p:pic>
        <p:nvPicPr>
          <p:cNvPr id="67590" name="Picture 6" descr="y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084763"/>
            <a:ext cx="15335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В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1890 - 1894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гг. в России расходовали на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дела  милосердные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за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год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556792"/>
            <a:ext cx="8568952" cy="35274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в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Санкт-Петербурге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- 1981327 рублей;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в Москве - 1813060 рублей;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в Одессе - 709863 рубля;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в Риге - 504556 рублей. </a:t>
            </a:r>
          </a:p>
          <a:p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944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Для сравнения!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50912" y="980728"/>
            <a:ext cx="8229600" cy="470916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bat" pitchFamily="2" charset="0"/>
              </a:rPr>
              <a:t>7- 9 рублей стоила корова;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bat" pitchFamily="2" charset="0"/>
              </a:rPr>
              <a:t>3 - 5 рублей - костюм тройка;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bat" pitchFamily="2" charset="0"/>
              </a:rPr>
              <a:t>25- 40 рублей в месяц - зарплата квалифицированного рабочего.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3300"/>
                </a:solidFill>
                <a:latin typeface="Arbat" pitchFamily="2" charset="0"/>
              </a:rPr>
              <a:t>  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В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1896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 году благотворительных обществ, братств, попечительств насчитывалось по всей России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3555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Arbat" pitchFamily="2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69637" name="Picture 5" descr="animal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668" y="764704"/>
            <a:ext cx="139517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бизнес-плана">
  <a:themeElements>
    <a:clrScheme name="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резентация бизнес-плана">
  <a:themeElements>
    <a:clrScheme name="1_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1_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Шаблон схемы книгохранилища">
  <a:themeElements>
    <a:clrScheme name="1_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резентация нового учебного года">
  <a:themeElements>
    <a:clrScheme name="Презентация нового учебного года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Презентация нового учебного год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нового учебного года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резентация бизнес-плана">
  <a:themeElements>
    <a:clrScheme name="2_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2_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Шаблон оформления с коринфскими колоннами">
  <a:themeElements>
    <a:clrScheme name="1_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1_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Шаблон схемы книгохранилища">
  <a:themeElements>
    <a:clrScheme name="2_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Архитектура</Template>
  <TotalTime>679</TotalTime>
  <Words>763</Words>
  <Application>Microsoft Office PowerPoint</Application>
  <PresentationFormat>Экран (4:3)</PresentationFormat>
  <Paragraphs>66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Шаблон оформления с коринфскими колоннами</vt:lpstr>
      <vt:lpstr>Презентация бизнес-плана</vt:lpstr>
      <vt:lpstr>Шаблон схемы книгохранилища</vt:lpstr>
      <vt:lpstr>1_Презентация бизнес-плана</vt:lpstr>
      <vt:lpstr>1_Шаблон схемы книгохранилища</vt:lpstr>
      <vt:lpstr>Презентация нового учебного года</vt:lpstr>
      <vt:lpstr>2_Презентация бизнес-плана</vt:lpstr>
      <vt:lpstr>1_Шаблон оформления с коринфскими колоннами</vt:lpstr>
      <vt:lpstr>2_Шаблон схемы книгохранилища</vt:lpstr>
      <vt:lpstr>Солнцестояние</vt:lpstr>
      <vt:lpstr>НАУЧИ СВОЁ СЕРДЦЕ ДОБРУ</vt:lpstr>
      <vt:lpstr>Слайд 2</vt:lpstr>
      <vt:lpstr>"Без сострадания, милосердия  невозможно жить в мире". Зигфрид Ленц</vt:lpstr>
      <vt:lpstr>Слайд 4</vt:lpstr>
      <vt:lpstr>Слайд 5</vt:lpstr>
      <vt:lpstr>Слайд 6</vt:lpstr>
      <vt:lpstr>Как вы понимаете значение слова "милосердие"?</vt:lpstr>
      <vt:lpstr>В 1890 - 1894 гг. в России расходовали на  дела  милосердные за  год:</vt:lpstr>
      <vt:lpstr>Для сравнения!</vt:lpstr>
      <vt:lpstr>О людях, несущих добро в нашу жизнь, посвятивших себя служению другим людям. </vt:lpstr>
      <vt:lpstr>Движению сестер милосердия - 150 лет </vt:lpstr>
      <vt:lpstr>Императрица  Александра Федоровна </vt:lpstr>
      <vt:lpstr>Слайд 13</vt:lpstr>
      <vt:lpstr>Мать Тереза  (Агнес Бояджиу) </vt:lpstr>
      <vt:lpstr>Доктор Леонид Рошаль</vt:lpstr>
      <vt:lpstr>В чем проявляется милосердие?</vt:lpstr>
      <vt:lpstr>Каких людей больше в нашей жизни: отзывчивых или равнодушных?</vt:lpstr>
      <vt:lpstr>Слайд 18</vt:lpstr>
      <vt:lpstr>Слайд 19</vt:lpstr>
      <vt:lpstr>Слайд 20</vt:lpstr>
      <vt:lpstr>Слайд 21</vt:lpstr>
      <vt:lpstr>Научи свое сердце добру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милосердии» 8 класс</dc:title>
  <dc:creator>Lara</dc:creator>
  <cp:lastModifiedBy>Andrey</cp:lastModifiedBy>
  <cp:revision>78</cp:revision>
  <dcterms:created xsi:type="dcterms:W3CDTF">2007-11-30T18:06:03Z</dcterms:created>
  <dcterms:modified xsi:type="dcterms:W3CDTF">2014-05-05T15:43:40Z</dcterms:modified>
</cp:coreProperties>
</file>