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611" r:id="rId3"/>
    <p:sldId id="612" r:id="rId4"/>
    <p:sldId id="613" r:id="rId5"/>
    <p:sldId id="614" r:id="rId6"/>
    <p:sldId id="615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623" r:id="rId15"/>
    <p:sldId id="624" r:id="rId16"/>
    <p:sldId id="625" r:id="rId17"/>
    <p:sldId id="62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FFFF99"/>
    <a:srgbClr val="D60093"/>
    <a:srgbClr val="CC0066"/>
    <a:srgbClr val="B00000"/>
    <a:srgbClr val="F4EE00"/>
    <a:srgbClr val="FFFF00"/>
    <a:srgbClr val="CCFF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2" d="100"/>
          <a:sy n="102" d="100"/>
        </p:scale>
        <p:origin x="-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D9373A-602E-4FD6-A251-5FC874694032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математики МБОУ СОШ № 25 Е.В. Малая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33CD0F-2890-492C-AEE5-BA4F896EA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46749C-C9FD-477B-9ECD-61B1360DB12D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Учитель математики МБОУ СОШ № 25 Е.В. Малая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65BA7C-E008-4157-99FF-4AD526E14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BDF9B-944A-48EC-A382-1BA2E09B7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4F4DC-4CD8-4E3B-9674-D53F8EB48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C3F62-655F-4AB9-966F-44A0899C8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C0C0A-79E2-4681-9EAD-41018C9A4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9E6B-7A5C-4D7C-B21C-D5D14A4C0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1B0A8-105D-4357-A30C-33D55B0FD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81769-43DE-4088-9A2D-589CD9B1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D03FC-C7C0-45BD-B0B0-2947A9EAC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59E20-2DB6-44CB-A109-4FC0AB11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68DF-9257-458B-8514-A380D1810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B887-79BB-48FF-B447-E5C1952A1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Учитель математики МБОУ СОШ № 25 г. Крымска Е.В. Малая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6F47A-8299-4AB0-9351-02697DDC8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0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716338"/>
            <a:ext cx="2246313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250825" y="1198563"/>
            <a:ext cx="326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Тема урока:</a:t>
            </a: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-108520" y="1667123"/>
            <a:ext cx="914571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66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Степенная функция и ее график.  </a:t>
            </a:r>
            <a:endParaRPr lang="ru-RU" sz="7200" b="1" dirty="0" smtClean="0">
              <a:solidFill>
                <a:srgbClr val="008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1024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-252413" y="6597650"/>
            <a:ext cx="6553201" cy="260350"/>
          </a:xfrm>
          <a:noFill/>
        </p:spPr>
        <p:txBody>
          <a:bodyPr/>
          <a:lstStyle/>
          <a:p>
            <a:endParaRPr lang="ru-RU" sz="1200" b="1" dirty="0" smtClean="0">
              <a:latin typeface="Georgia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5756275" y="620713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3150840" y="5224264"/>
            <a:ext cx="35814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solidFill>
                  <a:srgbClr val="000099"/>
                </a:solidFill>
                <a:latin typeface="Georgia" pitchFamily="18" charset="0"/>
              </a:rPr>
              <a:t>   -</a:t>
            </a:r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1  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  0      1    </a:t>
            </a:r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2</a:t>
            </a:r>
          </a:p>
        </p:txBody>
      </p:sp>
      <p:sp>
        <p:nvSpPr>
          <p:cNvPr id="244795" name="Text Box 59"/>
          <p:cNvSpPr txBox="1">
            <a:spLocks noChangeArrowheads="1"/>
          </p:cNvSpPr>
          <p:nvPr/>
        </p:nvSpPr>
        <p:spPr bwMode="auto">
          <a:xfrm>
            <a:off x="5208264" y="2549326"/>
            <a:ext cx="1256903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-4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769865" y="2003226"/>
            <a:ext cx="3962400" cy="3302000"/>
            <a:chOff x="1728" y="40"/>
            <a:chExt cx="2496" cy="2080"/>
          </a:xfrm>
        </p:grpSpPr>
        <p:sp>
          <p:nvSpPr>
            <p:cNvPr id="244796" name="Freeform 60"/>
            <p:cNvSpPr>
              <a:spLocks/>
            </p:cNvSpPr>
            <p:nvPr/>
          </p:nvSpPr>
          <p:spPr bwMode="auto">
            <a:xfrm>
              <a:off x="3152" y="40"/>
              <a:ext cx="1072" cy="20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816"/>
                </a:cxn>
                <a:cxn ang="0">
                  <a:pos x="176" y="1648"/>
                </a:cxn>
                <a:cxn ang="0">
                  <a:pos x="368" y="1936"/>
                </a:cxn>
                <a:cxn ang="0">
                  <a:pos x="640" y="2048"/>
                </a:cxn>
                <a:cxn ang="0">
                  <a:pos x="1072" y="2080"/>
                </a:cxn>
              </a:cxnLst>
              <a:rect l="0" t="0" r="r" b="b"/>
              <a:pathLst>
                <a:path w="1072" h="2080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3" y="1461"/>
                    <a:pt x="176" y="1648"/>
                  </a:cubicBezTo>
                  <a:cubicBezTo>
                    <a:pt x="229" y="1835"/>
                    <a:pt x="291" y="1869"/>
                    <a:pt x="368" y="1936"/>
                  </a:cubicBezTo>
                  <a:cubicBezTo>
                    <a:pt x="445" y="2003"/>
                    <a:pt x="523" y="2024"/>
                    <a:pt x="640" y="2048"/>
                  </a:cubicBezTo>
                  <a:cubicBezTo>
                    <a:pt x="757" y="2072"/>
                    <a:pt x="982" y="2073"/>
                    <a:pt x="1072" y="2080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97" name="Freeform 61"/>
            <p:cNvSpPr>
              <a:spLocks/>
            </p:cNvSpPr>
            <p:nvPr/>
          </p:nvSpPr>
          <p:spPr bwMode="auto">
            <a:xfrm flipH="1">
              <a:off x="1728" y="48"/>
              <a:ext cx="880" cy="20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816"/>
                </a:cxn>
                <a:cxn ang="0">
                  <a:pos x="176" y="1648"/>
                </a:cxn>
                <a:cxn ang="0">
                  <a:pos x="352" y="1928"/>
                </a:cxn>
                <a:cxn ang="0">
                  <a:pos x="608" y="2032"/>
                </a:cxn>
                <a:cxn ang="0">
                  <a:pos x="880" y="2072"/>
                </a:cxn>
              </a:cxnLst>
              <a:rect l="0" t="0" r="r" b="b"/>
              <a:pathLst>
                <a:path w="880" h="2072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5" y="1463"/>
                    <a:pt x="176" y="1648"/>
                  </a:cubicBezTo>
                  <a:cubicBezTo>
                    <a:pt x="227" y="1833"/>
                    <a:pt x="280" y="1864"/>
                    <a:pt x="352" y="1928"/>
                  </a:cubicBezTo>
                  <a:cubicBezTo>
                    <a:pt x="424" y="1992"/>
                    <a:pt x="520" y="2008"/>
                    <a:pt x="608" y="2032"/>
                  </a:cubicBezTo>
                  <a:cubicBezTo>
                    <a:pt x="696" y="2056"/>
                    <a:pt x="823" y="2064"/>
                    <a:pt x="880" y="2072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4827264" y="2015926"/>
            <a:ext cx="1256903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-2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998465" y="1939726"/>
            <a:ext cx="3429000" cy="3390900"/>
            <a:chOff x="1872" y="0"/>
            <a:chExt cx="2160" cy="2136"/>
          </a:xfrm>
        </p:grpSpPr>
        <p:sp>
          <p:nvSpPr>
            <p:cNvPr id="244800" name="Freeform 64"/>
            <p:cNvSpPr>
              <a:spLocks/>
            </p:cNvSpPr>
            <p:nvPr/>
          </p:nvSpPr>
          <p:spPr bwMode="auto">
            <a:xfrm>
              <a:off x="3248" y="24"/>
              <a:ext cx="784" cy="2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888"/>
                </a:cxn>
                <a:cxn ang="0">
                  <a:pos x="64" y="1656"/>
                </a:cxn>
                <a:cxn ang="0">
                  <a:pos x="208" y="2000"/>
                </a:cxn>
                <a:cxn ang="0">
                  <a:pos x="496" y="2088"/>
                </a:cxn>
                <a:cxn ang="0">
                  <a:pos x="784" y="2112"/>
                </a:cxn>
              </a:cxnLst>
              <a:rect l="0" t="0" r="r" b="b"/>
              <a:pathLst>
                <a:path w="784" h="2112">
                  <a:moveTo>
                    <a:pt x="0" y="0"/>
                  </a:moveTo>
                  <a:cubicBezTo>
                    <a:pt x="5" y="148"/>
                    <a:pt x="5" y="612"/>
                    <a:pt x="16" y="888"/>
                  </a:cubicBezTo>
                  <a:cubicBezTo>
                    <a:pt x="27" y="1164"/>
                    <a:pt x="32" y="1471"/>
                    <a:pt x="64" y="1656"/>
                  </a:cubicBezTo>
                  <a:cubicBezTo>
                    <a:pt x="96" y="1841"/>
                    <a:pt x="136" y="1928"/>
                    <a:pt x="208" y="2000"/>
                  </a:cubicBezTo>
                  <a:cubicBezTo>
                    <a:pt x="280" y="2072"/>
                    <a:pt x="400" y="2069"/>
                    <a:pt x="496" y="2088"/>
                  </a:cubicBezTo>
                  <a:cubicBezTo>
                    <a:pt x="592" y="2107"/>
                    <a:pt x="724" y="2107"/>
                    <a:pt x="784" y="2112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801" name="Freeform 65"/>
            <p:cNvSpPr>
              <a:spLocks/>
            </p:cNvSpPr>
            <p:nvPr/>
          </p:nvSpPr>
          <p:spPr bwMode="auto">
            <a:xfrm>
              <a:off x="1872" y="0"/>
              <a:ext cx="640" cy="2136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624" y="888"/>
                </a:cxn>
                <a:cxn ang="0">
                  <a:pos x="576" y="1656"/>
                </a:cxn>
                <a:cxn ang="0">
                  <a:pos x="432" y="2000"/>
                </a:cxn>
                <a:cxn ang="0">
                  <a:pos x="208" y="2104"/>
                </a:cxn>
                <a:cxn ang="0">
                  <a:pos x="0" y="2136"/>
                </a:cxn>
              </a:cxnLst>
              <a:rect l="0" t="0" r="r" b="b"/>
              <a:pathLst>
                <a:path w="640" h="2136">
                  <a:moveTo>
                    <a:pt x="640" y="0"/>
                  </a:moveTo>
                  <a:cubicBezTo>
                    <a:pt x="635" y="148"/>
                    <a:pt x="635" y="612"/>
                    <a:pt x="624" y="888"/>
                  </a:cubicBezTo>
                  <a:cubicBezTo>
                    <a:pt x="613" y="1164"/>
                    <a:pt x="608" y="1471"/>
                    <a:pt x="576" y="1656"/>
                  </a:cubicBezTo>
                  <a:cubicBezTo>
                    <a:pt x="544" y="1841"/>
                    <a:pt x="493" y="1925"/>
                    <a:pt x="432" y="2000"/>
                  </a:cubicBezTo>
                  <a:cubicBezTo>
                    <a:pt x="371" y="2075"/>
                    <a:pt x="280" y="2081"/>
                    <a:pt x="208" y="2104"/>
                  </a:cubicBezTo>
                  <a:cubicBezTo>
                    <a:pt x="136" y="2127"/>
                    <a:pt x="43" y="2129"/>
                    <a:pt x="0" y="2136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4803" name="Text Box 67"/>
          <p:cNvSpPr txBox="1">
            <a:spLocks noChangeArrowheads="1"/>
          </p:cNvSpPr>
          <p:nvPr/>
        </p:nvSpPr>
        <p:spPr bwMode="auto">
          <a:xfrm>
            <a:off x="5436864" y="3158926"/>
            <a:ext cx="1256903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-6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4790" name="Oval 54"/>
          <p:cNvSpPr>
            <a:spLocks noChangeArrowheads="1"/>
          </p:cNvSpPr>
          <p:nvPr/>
        </p:nvSpPr>
        <p:spPr bwMode="auto">
          <a:xfrm>
            <a:off x="5251128" y="4570214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91" name="Oval 55"/>
          <p:cNvSpPr>
            <a:spLocks noChangeArrowheads="1"/>
          </p:cNvSpPr>
          <p:nvPr/>
        </p:nvSpPr>
        <p:spPr bwMode="auto">
          <a:xfrm>
            <a:off x="3800153" y="4576564"/>
            <a:ext cx="150812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9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-2n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где </a:t>
            </a:r>
            <a:r>
              <a:rPr lang="en-US" sz="2800" b="1" kern="0" dirty="0" smtClean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  натуральное число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-2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-4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-6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-8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3950965" y="1623813"/>
            <a:ext cx="5429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000099"/>
                </a:solidFill>
                <a:latin typeface="Georgia" pitchFamily="18" charset="0"/>
              </a:rPr>
              <a:t>y</a:t>
            </a:r>
            <a:endParaRPr lang="ru-RU" sz="40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323528" y="5368726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flipV="1">
            <a:off x="4598665" y="2079426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8154665" y="5368726"/>
            <a:ext cx="8096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99"/>
                </a:solidFill>
                <a:latin typeface="Georgia" pitchFamily="18" charset="0"/>
              </a:rPr>
              <a:t>x</a:t>
            </a:r>
            <a:endParaRPr lang="ru-RU" sz="4000" b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5184453" y="536872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261865" y="2079426"/>
            <a:ext cx="4470400" cy="3175000"/>
            <a:chOff x="1408" y="88"/>
            <a:chExt cx="2816" cy="2000"/>
          </a:xfrm>
        </p:grpSpPr>
        <p:sp>
          <p:nvSpPr>
            <p:cNvPr id="244740" name="Freeform 4"/>
            <p:cNvSpPr>
              <a:spLocks/>
            </p:cNvSpPr>
            <p:nvPr/>
          </p:nvSpPr>
          <p:spPr bwMode="auto">
            <a:xfrm>
              <a:off x="3104" y="120"/>
              <a:ext cx="1120" cy="1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848"/>
                </a:cxn>
                <a:cxn ang="0">
                  <a:pos x="223" y="1578"/>
                </a:cxn>
                <a:cxn ang="0">
                  <a:pos x="592" y="1872"/>
                </a:cxn>
                <a:cxn ang="0">
                  <a:pos x="1120" y="1968"/>
                </a:cxn>
              </a:cxnLst>
              <a:rect l="0" t="0" r="r" b="b"/>
              <a:pathLst>
                <a:path w="1120" h="1968">
                  <a:moveTo>
                    <a:pt x="0" y="0"/>
                  </a:moveTo>
                  <a:cubicBezTo>
                    <a:pt x="11" y="144"/>
                    <a:pt x="27" y="585"/>
                    <a:pt x="64" y="848"/>
                  </a:cubicBezTo>
                  <a:cubicBezTo>
                    <a:pt x="101" y="1111"/>
                    <a:pt x="135" y="1407"/>
                    <a:pt x="223" y="1578"/>
                  </a:cubicBezTo>
                  <a:cubicBezTo>
                    <a:pt x="311" y="1749"/>
                    <a:pt x="443" y="1807"/>
                    <a:pt x="592" y="1872"/>
                  </a:cubicBezTo>
                  <a:cubicBezTo>
                    <a:pt x="741" y="1937"/>
                    <a:pt x="1010" y="1948"/>
                    <a:pt x="1120" y="1968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4739" name="Freeform 3"/>
            <p:cNvSpPr>
              <a:spLocks/>
            </p:cNvSpPr>
            <p:nvPr/>
          </p:nvSpPr>
          <p:spPr bwMode="auto">
            <a:xfrm>
              <a:off x="1408" y="88"/>
              <a:ext cx="1280" cy="2000"/>
            </a:xfrm>
            <a:custGeom>
              <a:avLst/>
              <a:gdLst/>
              <a:ahLst/>
              <a:cxnLst>
                <a:cxn ang="0">
                  <a:pos x="1280" y="0"/>
                </a:cxn>
                <a:cxn ang="0">
                  <a:pos x="1168" y="1040"/>
                </a:cxn>
                <a:cxn ang="0">
                  <a:pos x="1008" y="1632"/>
                </a:cxn>
                <a:cxn ang="0">
                  <a:pos x="576" y="1936"/>
                </a:cxn>
                <a:cxn ang="0">
                  <a:pos x="0" y="2000"/>
                </a:cxn>
              </a:cxnLst>
              <a:rect l="0" t="0" r="r" b="b"/>
              <a:pathLst>
                <a:path w="1280" h="2000">
                  <a:moveTo>
                    <a:pt x="1280" y="0"/>
                  </a:moveTo>
                  <a:cubicBezTo>
                    <a:pt x="1261" y="173"/>
                    <a:pt x="1213" y="768"/>
                    <a:pt x="1168" y="1040"/>
                  </a:cubicBezTo>
                  <a:cubicBezTo>
                    <a:pt x="1123" y="1312"/>
                    <a:pt x="1107" y="1483"/>
                    <a:pt x="1008" y="1632"/>
                  </a:cubicBezTo>
                  <a:cubicBezTo>
                    <a:pt x="909" y="1781"/>
                    <a:pt x="744" y="1875"/>
                    <a:pt x="576" y="1936"/>
                  </a:cubicBezTo>
                  <a:cubicBezTo>
                    <a:pt x="408" y="1997"/>
                    <a:pt x="120" y="1987"/>
                    <a:pt x="0" y="200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4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95" grpId="0" animBg="1"/>
      <p:bldP spid="244803" grpId="0" animBg="1"/>
      <p:bldP spid="244790" grpId="0" animBg="1"/>
      <p:bldP spid="2447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Group 416"/>
          <p:cNvGraphicFramePr>
            <a:graphicFrameLocks noGrp="1"/>
          </p:cNvGraphicFramePr>
          <p:nvPr/>
        </p:nvGraphicFramePr>
        <p:xfrm>
          <a:off x="4058096" y="2132856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5797" name="Freeform 37"/>
          <p:cNvSpPr>
            <a:spLocks/>
          </p:cNvSpPr>
          <p:nvPr/>
        </p:nvSpPr>
        <p:spPr bwMode="auto">
          <a:xfrm>
            <a:off x="3995936" y="4898652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8" name="Line 38"/>
          <p:cNvSpPr>
            <a:spLocks noChangeShapeType="1"/>
          </p:cNvSpPr>
          <p:nvPr/>
        </p:nvSpPr>
        <p:spPr bwMode="auto">
          <a:xfrm flipV="1">
            <a:off x="6537524" y="2349127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26504" y="5313387"/>
            <a:ext cx="3581400" cy="923925"/>
            <a:chOff x="3264" y="3264"/>
            <a:chExt cx="2256" cy="582"/>
          </a:xfrm>
        </p:grpSpPr>
        <p:sp>
          <p:nvSpPr>
            <p:cNvPr id="245814" name="Text Box 54"/>
            <p:cNvSpPr txBox="1">
              <a:spLocks noChangeArrowheads="1"/>
            </p:cNvSpPr>
            <p:nvPr/>
          </p:nvSpPr>
          <p:spPr bwMode="auto">
            <a:xfrm>
              <a:off x="3264" y="3264"/>
              <a:ext cx="2256" cy="56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убывает </a:t>
              </a:r>
            </a:p>
            <a:p>
              <a:endParaRPr lang="ru-RU" sz="10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на промежутке </a:t>
              </a:r>
            </a:p>
          </p:txBody>
        </p:sp>
        <p:graphicFrame>
          <p:nvGraphicFramePr>
            <p:cNvPr id="245815" name="Object 55"/>
            <p:cNvGraphicFramePr>
              <a:graphicFrameLocks noChangeAspect="1"/>
            </p:cNvGraphicFramePr>
            <p:nvPr/>
          </p:nvGraphicFramePr>
          <p:xfrm>
            <a:off x="4625" y="3462"/>
            <a:ext cx="864" cy="384"/>
          </p:xfrm>
          <a:graphic>
            <a:graphicData uri="http://schemas.openxmlformats.org/presentationml/2006/ole">
              <p:oleObj spid="_x0000_s871431" name="Формула" r:id="rId3" imgW="457200" imgH="203040" progId="Equation.3">
                <p:embed/>
              </p:oleObj>
            </a:graphicData>
          </a:graphic>
        </p:graphicFrame>
      </p:grpSp>
      <p:graphicFrame>
        <p:nvGraphicFramePr>
          <p:cNvPr id="245804" name="Object 44"/>
          <p:cNvGraphicFramePr>
            <a:graphicFrameLocks noChangeAspect="1"/>
          </p:cNvGraphicFramePr>
          <p:nvPr/>
        </p:nvGraphicFramePr>
        <p:xfrm>
          <a:off x="1763688" y="1844824"/>
          <a:ext cx="2136775" cy="588963"/>
        </p:xfrm>
        <a:graphic>
          <a:graphicData uri="http://schemas.openxmlformats.org/presentationml/2006/ole">
            <p:oleObj spid="_x0000_s871426" name="Формула" r:id="rId4" imgW="736560" imgH="203040" progId="Equation.3">
              <p:embed/>
            </p:oleObj>
          </a:graphicData>
        </a:graphic>
      </p:graphicFrame>
      <p:graphicFrame>
        <p:nvGraphicFramePr>
          <p:cNvPr id="245806" name="Object 46"/>
          <p:cNvGraphicFramePr>
            <a:graphicFrameLocks noChangeAspect="1"/>
          </p:cNvGraphicFramePr>
          <p:nvPr/>
        </p:nvGraphicFramePr>
        <p:xfrm>
          <a:off x="1614463" y="2492896"/>
          <a:ext cx="2319337" cy="588963"/>
        </p:xfrm>
        <a:graphic>
          <a:graphicData uri="http://schemas.openxmlformats.org/presentationml/2006/ole">
            <p:oleObj spid="_x0000_s871427" name="Формула" r:id="rId5" imgW="799920" imgH="203040" progId="Equation.3">
              <p:embed/>
            </p:oleObj>
          </a:graphicData>
        </a:graphic>
      </p:graphicFrame>
      <p:sp>
        <p:nvSpPr>
          <p:cNvPr id="245809" name="Text Box 49"/>
          <p:cNvSpPr txBox="1">
            <a:spLocks noChangeArrowheads="1"/>
          </p:cNvSpPr>
          <p:nvPr/>
        </p:nvSpPr>
        <p:spPr bwMode="auto">
          <a:xfrm>
            <a:off x="72008" y="3140968"/>
            <a:ext cx="4283968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Функция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у=х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-(2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-1)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нечетная, </a:t>
            </a:r>
          </a:p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т.к. 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(–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)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–(2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-1)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= –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–(2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-1)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5544" y="4193009"/>
            <a:ext cx="3962400" cy="892175"/>
            <a:chOff x="3264" y="2496"/>
            <a:chExt cx="2256" cy="562"/>
          </a:xfrm>
        </p:grpSpPr>
        <p:sp>
          <p:nvSpPr>
            <p:cNvPr id="245811" name="Text Box 51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56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убывает на </a:t>
              </a:r>
            </a:p>
            <a:p>
              <a:endParaRPr lang="ru-RU" sz="10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</a:p>
          </p:txBody>
        </p:sp>
        <p:graphicFrame>
          <p:nvGraphicFramePr>
            <p:cNvPr id="245812" name="Object 52"/>
            <p:cNvGraphicFramePr>
              <a:graphicFrameLocks noChangeAspect="1"/>
            </p:cNvGraphicFramePr>
            <p:nvPr/>
          </p:nvGraphicFramePr>
          <p:xfrm>
            <a:off x="4328" y="2656"/>
            <a:ext cx="864" cy="384"/>
          </p:xfrm>
          <a:graphic>
            <a:graphicData uri="http://schemas.openxmlformats.org/presentationml/2006/ole">
              <p:oleObj spid="_x0000_s871430" name="Формула" r:id="rId6" imgW="457200" imgH="203040" progId="Equation.3">
                <p:embed/>
              </p:oleObj>
            </a:graphicData>
          </a:graphic>
        </p:graphicFrame>
      </p:grpSp>
      <p:sp>
        <p:nvSpPr>
          <p:cNvPr id="245817" name="Oval 57"/>
          <p:cNvSpPr>
            <a:spLocks noChangeArrowheads="1"/>
          </p:cNvSpPr>
          <p:nvPr/>
        </p:nvSpPr>
        <p:spPr bwMode="auto">
          <a:xfrm>
            <a:off x="6516216" y="486916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 rot="17396008" flipH="1">
            <a:off x="3109218" y="3464693"/>
            <a:ext cx="723900" cy="1825625"/>
            <a:chOff x="3797" y="754"/>
            <a:chExt cx="852" cy="1931"/>
          </a:xfrm>
        </p:grpSpPr>
        <p:sp>
          <p:nvSpPr>
            <p:cNvPr id="245831" name="Freeform 71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2" name="Freeform 72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3" name="Freeform 73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4" name="Freeform 74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 rot="25803992">
            <a:off x="6995418" y="797693"/>
            <a:ext cx="723900" cy="1825625"/>
            <a:chOff x="3797" y="754"/>
            <a:chExt cx="852" cy="1931"/>
          </a:xfrm>
        </p:grpSpPr>
        <p:sp>
          <p:nvSpPr>
            <p:cNvPr id="245836" name="Freeform 7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7" name="Freeform 77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8" name="Freeform 7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9" name="Freeform 7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79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80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-(2n-1)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где </a:t>
            </a:r>
            <a:r>
              <a:rPr lang="en-US" sz="2800" b="1" kern="0" dirty="0" smtClean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-3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-5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-7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-9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5807" name="Freeform 47"/>
          <p:cNvSpPr>
            <a:spLocks/>
          </p:cNvSpPr>
          <p:nvPr/>
        </p:nvSpPr>
        <p:spPr bwMode="auto">
          <a:xfrm>
            <a:off x="4107755" y="4891856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08" name="Freeform 48"/>
          <p:cNvSpPr>
            <a:spLocks/>
          </p:cNvSpPr>
          <p:nvPr/>
        </p:nvSpPr>
        <p:spPr bwMode="auto">
          <a:xfrm>
            <a:off x="6558855" y="2555056"/>
            <a:ext cx="12700" cy="4978400"/>
          </a:xfrm>
          <a:custGeom>
            <a:avLst/>
            <a:gdLst/>
            <a:ahLst/>
            <a:cxnLst>
              <a:cxn ang="0">
                <a:pos x="0" y="3136"/>
              </a:cxn>
              <a:cxn ang="0">
                <a:pos x="8" y="0"/>
              </a:cxn>
            </a:cxnLst>
            <a:rect l="0" t="0" r="r" b="b"/>
            <a:pathLst>
              <a:path w="8" h="3136">
                <a:moveTo>
                  <a:pt x="0" y="3136"/>
                </a:moveTo>
                <a:lnTo>
                  <a:pt x="8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4139505" y="2493144"/>
            <a:ext cx="4824413" cy="4752976"/>
            <a:chOff x="132" y="817"/>
            <a:chExt cx="3039" cy="2994"/>
          </a:xfrm>
        </p:grpSpPr>
        <p:sp>
          <p:nvSpPr>
            <p:cNvPr id="245840" name="Freeform 80"/>
            <p:cNvSpPr>
              <a:spLocks/>
            </p:cNvSpPr>
            <p:nvPr/>
          </p:nvSpPr>
          <p:spPr bwMode="auto">
            <a:xfrm flipH="1">
              <a:off x="1773" y="817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19" name="Freeform 59"/>
            <p:cNvSpPr>
              <a:spLocks/>
            </p:cNvSpPr>
            <p:nvPr/>
          </p:nvSpPr>
          <p:spPr bwMode="auto">
            <a:xfrm flipV="1">
              <a:off x="132" y="2419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00" name="Text Box 40"/>
          <p:cNvSpPr txBox="1">
            <a:spLocks noChangeArrowheads="1"/>
          </p:cNvSpPr>
          <p:nvPr/>
        </p:nvSpPr>
        <p:spPr bwMode="auto">
          <a:xfrm>
            <a:off x="6713736" y="48605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5801" name="Text Box 41"/>
          <p:cNvSpPr txBox="1">
            <a:spLocks noChangeArrowheads="1"/>
          </p:cNvSpPr>
          <p:nvPr/>
        </p:nvSpPr>
        <p:spPr bwMode="auto">
          <a:xfrm>
            <a:off x="6250186" y="48605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45821" name="Oval 61"/>
          <p:cNvSpPr>
            <a:spLocks noChangeArrowheads="1"/>
          </p:cNvSpPr>
          <p:nvPr/>
        </p:nvSpPr>
        <p:spPr bwMode="auto">
          <a:xfrm>
            <a:off x="6872064" y="450912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9" name="Oval 69"/>
          <p:cNvSpPr>
            <a:spLocks noChangeArrowheads="1"/>
          </p:cNvSpPr>
          <p:nvPr/>
        </p:nvSpPr>
        <p:spPr bwMode="auto">
          <a:xfrm>
            <a:off x="6180336" y="51653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709418" y="5539556"/>
            <a:ext cx="3995737" cy="1171575"/>
            <a:chOff x="155" y="2862"/>
            <a:chExt cx="2517" cy="786"/>
          </a:xfrm>
        </p:grpSpPr>
        <p:graphicFrame>
          <p:nvGraphicFramePr>
            <p:cNvPr id="245823" name="Object 63"/>
            <p:cNvGraphicFramePr>
              <a:graphicFrameLocks noChangeAspect="1"/>
            </p:cNvGraphicFramePr>
            <p:nvPr/>
          </p:nvGraphicFramePr>
          <p:xfrm>
            <a:off x="155" y="3072"/>
            <a:ext cx="841" cy="421"/>
          </p:xfrm>
          <a:graphic>
            <a:graphicData uri="http://schemas.openxmlformats.org/presentationml/2006/ole">
              <p:oleObj spid="_x0000_s871428" name="Формула" r:id="rId8" imgW="457200" imgH="228600" progId="Equation.3">
                <p:embed/>
              </p:oleObj>
            </a:graphicData>
          </a:graphic>
        </p:graphicFrame>
        <p:graphicFrame>
          <p:nvGraphicFramePr>
            <p:cNvPr id="245824" name="Object 64"/>
            <p:cNvGraphicFramePr>
              <a:graphicFrameLocks noChangeAspect="1"/>
            </p:cNvGraphicFramePr>
            <p:nvPr/>
          </p:nvGraphicFramePr>
          <p:xfrm>
            <a:off x="1887" y="2862"/>
            <a:ext cx="785" cy="786"/>
          </p:xfrm>
          <a:graphic>
            <a:graphicData uri="http://schemas.openxmlformats.org/presentationml/2006/ole">
              <p:oleObj spid="_x0000_s871429" name="Формула" r:id="rId9" imgW="393480" imgH="393480" progId="Equation.3">
                <p:embed/>
              </p:oleObj>
            </a:graphicData>
          </a:graphic>
        </p:graphicFrame>
        <p:sp>
          <p:nvSpPr>
            <p:cNvPr id="245825" name="AutoShape 65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5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5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C 0.02292 -0.00093 0.04566 -0.00186 0.075 3.7037E-6 C 0.10417 0.00185 0.15 0.00555 0.175 0.01111 C 0.2 0.01666 0.21389 0.01851 0.225 0.03333 C 0.23611 0.04814 0.23733 0.07222 0.24167 0.1 C 0.24584 0.12777 0.24844 0.1574 0.24983 0.2 C 0.25139 0.24259 0.24983 0.32963 0.24983 0.35555 " pathEditMode="relative" rAng="0" ptsTypes="aaaaa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C -0.00208 0.07685 -0.00417 0.15371 5.55112E-17 0.21111 C 0.00417 0.26852 0.00278 0.32037 0.025 0.34445 C 0.04722 0.36852 0.09306 0.35371 0.13333 0.35556 C 0.17361 0.35741 0.24167 0.35556 0.26667 0.35556 C 0.29167 0.35556 0.2875 0.35556 0.28333 0.35556 " pathEditMode="relative" rAng="0" ptsTypes="aaaa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9" grpId="0" animBg="1"/>
      <p:bldP spid="245807" grpId="0" animBg="1"/>
      <p:bldP spid="245807" grpId="1" animBg="1"/>
      <p:bldP spid="245808" grpId="0" animBg="1"/>
      <p:bldP spid="24580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6843" name="Text Box 59"/>
          <p:cNvSpPr txBox="1">
            <a:spLocks noChangeArrowheads="1"/>
          </p:cNvSpPr>
          <p:nvPr/>
        </p:nvSpPr>
        <p:spPr bwMode="auto">
          <a:xfrm>
            <a:off x="5288632" y="2112640"/>
            <a:ext cx="11430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2312863" y="1425376"/>
            <a:ext cx="4572000" cy="7188200"/>
            <a:chOff x="1440" y="-104"/>
            <a:chExt cx="2880" cy="4528"/>
          </a:xfrm>
        </p:grpSpPr>
        <p:sp>
          <p:nvSpPr>
            <p:cNvPr id="246844" name="Freeform 60"/>
            <p:cNvSpPr>
              <a:spLocks/>
            </p:cNvSpPr>
            <p:nvPr/>
          </p:nvSpPr>
          <p:spPr bwMode="auto">
            <a:xfrm>
              <a:off x="3104" y="-104"/>
              <a:ext cx="1216" cy="2216"/>
            </a:xfrm>
            <a:custGeom>
              <a:avLst/>
              <a:gdLst/>
              <a:ahLst/>
              <a:cxnLst>
                <a:cxn ang="0">
                  <a:pos x="1216" y="2216"/>
                </a:cxn>
                <a:cxn ang="0">
                  <a:pos x="688" y="2160"/>
                </a:cxn>
                <a:cxn ang="0">
                  <a:pos x="368" y="2032"/>
                </a:cxn>
                <a:cxn ang="0">
                  <a:pos x="208" y="1784"/>
                </a:cxn>
                <a:cxn ang="0">
                  <a:pos x="112" y="1472"/>
                </a:cxn>
                <a:cxn ang="0">
                  <a:pos x="32" y="656"/>
                </a:cxn>
                <a:cxn ang="0">
                  <a:pos x="0" y="0"/>
                </a:cxn>
              </a:cxnLst>
              <a:rect l="0" t="0" r="r" b="b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5" name="Freeform 61"/>
            <p:cNvSpPr>
              <a:spLocks/>
            </p:cNvSpPr>
            <p:nvPr/>
          </p:nvSpPr>
          <p:spPr bwMode="auto">
            <a:xfrm flipH="1" flipV="1">
              <a:off x="1440" y="2208"/>
              <a:ext cx="1216" cy="2216"/>
            </a:xfrm>
            <a:custGeom>
              <a:avLst/>
              <a:gdLst/>
              <a:ahLst/>
              <a:cxnLst>
                <a:cxn ang="0">
                  <a:pos x="1216" y="2216"/>
                </a:cxn>
                <a:cxn ang="0">
                  <a:pos x="688" y="2160"/>
                </a:cxn>
                <a:cxn ang="0">
                  <a:pos x="368" y="2032"/>
                </a:cxn>
                <a:cxn ang="0">
                  <a:pos x="208" y="1784"/>
                </a:cxn>
                <a:cxn ang="0">
                  <a:pos x="112" y="1472"/>
                </a:cxn>
                <a:cxn ang="0">
                  <a:pos x="32" y="656"/>
                </a:cxn>
                <a:cxn ang="0">
                  <a:pos x="0" y="0"/>
                </a:cxn>
              </a:cxnLst>
              <a:rect l="0" t="0" r="r" b="b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46" name="Text Box 62"/>
          <p:cNvSpPr txBox="1">
            <a:spLocks noChangeArrowheads="1"/>
          </p:cNvSpPr>
          <p:nvPr/>
        </p:nvSpPr>
        <p:spPr bwMode="auto">
          <a:xfrm>
            <a:off x="5441032" y="2798440"/>
            <a:ext cx="11430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-3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668463" y="1590476"/>
            <a:ext cx="3860800" cy="6870700"/>
            <a:chOff x="1664" y="0"/>
            <a:chExt cx="2432" cy="4328"/>
          </a:xfrm>
        </p:grpSpPr>
        <p:sp>
          <p:nvSpPr>
            <p:cNvPr id="246848" name="Freeform 64"/>
            <p:cNvSpPr>
              <a:spLocks/>
            </p:cNvSpPr>
            <p:nvPr/>
          </p:nvSpPr>
          <p:spPr bwMode="auto">
            <a:xfrm>
              <a:off x="3216" y="0"/>
              <a:ext cx="880" cy="2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744"/>
                </a:cxn>
                <a:cxn ang="0">
                  <a:pos x="48" y="1296"/>
                </a:cxn>
                <a:cxn ang="0">
                  <a:pos x="96" y="1688"/>
                </a:cxn>
                <a:cxn ang="0">
                  <a:pos x="176" y="1944"/>
                </a:cxn>
                <a:cxn ang="0">
                  <a:pos x="320" y="2072"/>
                </a:cxn>
                <a:cxn ang="0">
                  <a:pos x="528" y="2104"/>
                </a:cxn>
                <a:cxn ang="0">
                  <a:pos x="880" y="2120"/>
                </a:cxn>
              </a:cxnLst>
              <a:rect l="0" t="0" r="r" b="b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9" name="Freeform 65"/>
            <p:cNvSpPr>
              <a:spLocks/>
            </p:cNvSpPr>
            <p:nvPr/>
          </p:nvSpPr>
          <p:spPr bwMode="auto">
            <a:xfrm flipH="1" flipV="1">
              <a:off x="1664" y="2208"/>
              <a:ext cx="880" cy="2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744"/>
                </a:cxn>
                <a:cxn ang="0">
                  <a:pos x="48" y="1296"/>
                </a:cxn>
                <a:cxn ang="0">
                  <a:pos x="96" y="1688"/>
                </a:cxn>
                <a:cxn ang="0">
                  <a:pos x="176" y="1944"/>
                </a:cxn>
                <a:cxn ang="0">
                  <a:pos x="320" y="2072"/>
                </a:cxn>
                <a:cxn ang="0">
                  <a:pos x="528" y="2104"/>
                </a:cxn>
                <a:cxn ang="0">
                  <a:pos x="880" y="2120"/>
                </a:cxn>
              </a:cxnLst>
              <a:rect l="0" t="0" r="r" b="b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36" name="Oval 52"/>
          <p:cNvSpPr>
            <a:spLocks noChangeArrowheads="1"/>
          </p:cNvSpPr>
          <p:nvPr/>
        </p:nvSpPr>
        <p:spPr bwMode="auto">
          <a:xfrm>
            <a:off x="3801938" y="5662414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835" name="Oval 51"/>
          <p:cNvSpPr>
            <a:spLocks noChangeArrowheads="1"/>
          </p:cNvSpPr>
          <p:nvPr/>
        </p:nvSpPr>
        <p:spPr bwMode="auto">
          <a:xfrm>
            <a:off x="5224338" y="4220964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851" name="Text Box 67"/>
          <p:cNvSpPr txBox="1">
            <a:spLocks noChangeArrowheads="1"/>
          </p:cNvSpPr>
          <p:nvPr/>
        </p:nvSpPr>
        <p:spPr bwMode="auto">
          <a:xfrm>
            <a:off x="5517232" y="3331840"/>
            <a:ext cx="11430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-5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9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-(2n-1)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где </a:t>
            </a:r>
            <a:r>
              <a:rPr lang="en-US" sz="2800" b="1" kern="0" dirty="0" smtClean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-3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-5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-7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-9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</a:t>
            </a: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173091" y="1774557"/>
            <a:ext cx="54292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Georgia" pitchFamily="18" charset="0"/>
              </a:rPr>
              <a:t>y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46787" name="Line 3"/>
          <p:cNvSpPr>
            <a:spLocks noChangeShapeType="1"/>
          </p:cNvSpPr>
          <p:nvPr/>
        </p:nvSpPr>
        <p:spPr bwMode="auto">
          <a:xfrm>
            <a:off x="323726" y="5019476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 flipV="1">
            <a:off x="4598863" y="1730176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8154863" y="5019476"/>
            <a:ext cx="80962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Georgia" pitchFamily="18" charset="0"/>
              </a:rPr>
              <a:t>x</a:t>
            </a:r>
            <a:endParaRPr lang="ru-RU" sz="3600" b="1">
              <a:latin typeface="Georgia" pitchFamily="18" charset="0"/>
            </a:endParaRPr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3275856" y="4886126"/>
            <a:ext cx="3581400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Georgia" pitchFamily="18" charset="0"/>
              </a:rPr>
              <a:t>   -</a:t>
            </a:r>
            <a:r>
              <a:rPr lang="ru-RU" sz="2800" b="1" dirty="0">
                <a:latin typeface="Georgia" pitchFamily="18" charset="0"/>
              </a:rPr>
              <a:t>1  </a:t>
            </a:r>
            <a:r>
              <a:rPr lang="ru-RU" sz="2800" b="1" dirty="0" smtClean="0">
                <a:latin typeface="Georgia" pitchFamily="18" charset="0"/>
              </a:rPr>
              <a:t>  0       </a:t>
            </a:r>
            <a:r>
              <a:rPr lang="ru-RU" sz="2800" b="1" dirty="0">
                <a:latin typeface="Georgia" pitchFamily="18" charset="0"/>
              </a:rPr>
              <a:t>1 </a:t>
            </a:r>
            <a:r>
              <a:rPr lang="ru-RU" sz="2800" b="1" dirty="0" smtClean="0">
                <a:latin typeface="Georgia" pitchFamily="18" charset="0"/>
              </a:rPr>
              <a:t>    </a:t>
            </a:r>
            <a:r>
              <a:rPr lang="ru-RU" sz="2800" b="1" dirty="0">
                <a:latin typeface="Georgia" pitchFamily="18" charset="0"/>
              </a:rPr>
              <a:t>2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77688" y="1563488"/>
            <a:ext cx="8642350" cy="6911976"/>
            <a:chOff x="158" y="-17"/>
            <a:chExt cx="5444" cy="4354"/>
          </a:xfrm>
        </p:grpSpPr>
        <p:sp>
          <p:nvSpPr>
            <p:cNvPr id="246839" name="Freeform 55"/>
            <p:cNvSpPr>
              <a:spLocks/>
            </p:cNvSpPr>
            <p:nvPr/>
          </p:nvSpPr>
          <p:spPr bwMode="auto">
            <a:xfrm>
              <a:off x="2925" y="-17"/>
              <a:ext cx="2677" cy="2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563"/>
                </a:cxn>
                <a:cxn ang="0">
                  <a:pos x="182" y="1270"/>
                </a:cxn>
                <a:cxn ang="0">
                  <a:pos x="409" y="1723"/>
                </a:cxn>
                <a:cxn ang="0">
                  <a:pos x="862" y="1950"/>
                </a:cxn>
                <a:cxn ang="0">
                  <a:pos x="1769" y="2086"/>
                </a:cxn>
                <a:cxn ang="0">
                  <a:pos x="2677" y="2132"/>
                </a:cxn>
              </a:cxnLst>
              <a:rect l="0" t="0" r="r" b="b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6840" name="Freeform 56"/>
            <p:cNvSpPr>
              <a:spLocks/>
            </p:cNvSpPr>
            <p:nvPr/>
          </p:nvSpPr>
          <p:spPr bwMode="auto">
            <a:xfrm flipH="1" flipV="1">
              <a:off x="158" y="2205"/>
              <a:ext cx="2677" cy="2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563"/>
                </a:cxn>
                <a:cxn ang="0">
                  <a:pos x="182" y="1270"/>
                </a:cxn>
                <a:cxn ang="0">
                  <a:pos x="409" y="1723"/>
                </a:cxn>
                <a:cxn ang="0">
                  <a:pos x="862" y="1950"/>
                </a:cxn>
                <a:cxn ang="0">
                  <a:pos x="1769" y="2086"/>
                </a:cxn>
                <a:cxn ang="0">
                  <a:pos x="2677" y="2132"/>
                </a:cxn>
              </a:cxnLst>
              <a:rect l="0" t="0" r="r" b="b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4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4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6" grpId="0" animBg="1"/>
      <p:bldP spid="246836" grpId="0" animBg="1"/>
      <p:bldP spid="246835" grpId="0" animBg="1"/>
      <p:bldP spid="2468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roup 416"/>
          <p:cNvGraphicFramePr>
            <a:graphicFrameLocks noGrp="1"/>
          </p:cNvGraphicFramePr>
          <p:nvPr/>
        </p:nvGraphicFramePr>
        <p:xfrm>
          <a:off x="4025528" y="2132856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9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0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000" b="1" kern="0" dirty="0" smtClean="0">
                <a:solidFill>
                  <a:srgbClr val="C00000"/>
                </a:solidFill>
                <a:latin typeface="Georgia" pitchFamily="18" charset="0"/>
              </a:rPr>
              <a:t> –</a:t>
            </a: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 положительное действительное нецелое число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1,3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0,7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2,2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1/3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2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2971" name="Text Box 43"/>
          <p:cNvSpPr txBox="1">
            <a:spLocks noChangeArrowheads="1"/>
          </p:cNvSpPr>
          <p:nvPr/>
        </p:nvSpPr>
        <p:spPr bwMode="auto">
          <a:xfrm>
            <a:off x="6178178" y="450244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52967" name="Freeform 39"/>
          <p:cNvSpPr>
            <a:spLocks/>
          </p:cNvSpPr>
          <p:nvPr/>
        </p:nvSpPr>
        <p:spPr bwMode="auto">
          <a:xfrm>
            <a:off x="3923928" y="4540547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8" name="Line 40"/>
          <p:cNvSpPr>
            <a:spLocks noChangeShapeType="1"/>
          </p:cNvSpPr>
          <p:nvPr/>
        </p:nvSpPr>
        <p:spPr bwMode="auto">
          <a:xfrm flipV="1">
            <a:off x="6480948" y="1928391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6641728" y="450244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52972" name="Text Box 44"/>
          <p:cNvSpPr txBox="1">
            <a:spLocks noChangeArrowheads="1"/>
          </p:cNvSpPr>
          <p:nvPr/>
        </p:nvSpPr>
        <p:spPr bwMode="auto">
          <a:xfrm>
            <a:off x="8638360" y="4377904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52973" name="Text Box 45"/>
          <p:cNvSpPr txBox="1">
            <a:spLocks noChangeArrowheads="1"/>
          </p:cNvSpPr>
          <p:nvPr/>
        </p:nvSpPr>
        <p:spPr bwMode="auto">
          <a:xfrm>
            <a:off x="6101060" y="2045791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/>
              <a:t>у</a:t>
            </a:r>
          </a:p>
        </p:txBody>
      </p:sp>
      <p:graphicFrame>
        <p:nvGraphicFramePr>
          <p:cNvPr id="252974" name="Object 46"/>
          <p:cNvGraphicFramePr>
            <a:graphicFrameLocks noChangeAspect="1"/>
          </p:cNvGraphicFramePr>
          <p:nvPr/>
        </p:nvGraphicFramePr>
        <p:xfrm>
          <a:off x="1701231" y="1890712"/>
          <a:ext cx="2136775" cy="588963"/>
        </p:xfrm>
        <a:graphic>
          <a:graphicData uri="http://schemas.openxmlformats.org/presentationml/2006/ole">
            <p:oleObj spid="_x0000_s872450" name="Формула" r:id="rId4" imgW="736560" imgH="203040" progId="Equation.3">
              <p:embed/>
            </p:oleObj>
          </a:graphicData>
        </a:graphic>
      </p:graphicFrame>
      <p:graphicFrame>
        <p:nvGraphicFramePr>
          <p:cNvPr id="252976" name="Object 48"/>
          <p:cNvGraphicFramePr>
            <a:graphicFrameLocks noChangeAspect="1"/>
          </p:cNvGraphicFramePr>
          <p:nvPr/>
        </p:nvGraphicFramePr>
        <p:xfrm>
          <a:off x="1569468" y="2805112"/>
          <a:ext cx="2282825" cy="588963"/>
        </p:xfrm>
        <a:graphic>
          <a:graphicData uri="http://schemas.openxmlformats.org/presentationml/2006/ole">
            <p:oleObj spid="_x0000_s872451" name="Формула" r:id="rId5" imgW="787320" imgH="203040" progId="Equation.3">
              <p:embed/>
            </p:oleObj>
          </a:graphicData>
        </a:graphic>
      </p:graphicFrame>
      <p:sp>
        <p:nvSpPr>
          <p:cNvPr id="252977" name="Freeform 49"/>
          <p:cNvSpPr>
            <a:spLocks/>
          </p:cNvSpPr>
          <p:nvPr/>
        </p:nvSpPr>
        <p:spPr bwMode="auto">
          <a:xfrm>
            <a:off x="6451228" y="4540547"/>
            <a:ext cx="23241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8"/>
              </a:cxn>
              <a:cxn ang="0">
                <a:pos x="1464" y="0"/>
              </a:cxn>
            </a:cxnLst>
            <a:rect l="0" t="0" r="r" b="b"/>
            <a:pathLst>
              <a:path w="1464" h="8">
                <a:moveTo>
                  <a:pt x="0" y="8"/>
                </a:moveTo>
                <a:lnTo>
                  <a:pt x="0" y="8"/>
                </a:lnTo>
                <a:lnTo>
                  <a:pt x="1464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78" name="Freeform 50"/>
          <p:cNvSpPr>
            <a:spLocks/>
          </p:cNvSpPr>
          <p:nvPr/>
        </p:nvSpPr>
        <p:spPr bwMode="auto">
          <a:xfrm>
            <a:off x="6483648" y="2185020"/>
            <a:ext cx="12700" cy="2324100"/>
          </a:xfrm>
          <a:custGeom>
            <a:avLst/>
            <a:gdLst/>
            <a:ahLst/>
            <a:cxnLst>
              <a:cxn ang="0">
                <a:pos x="0" y="1464"/>
              </a:cxn>
              <a:cxn ang="0">
                <a:pos x="8" y="0"/>
              </a:cxn>
            </a:cxnLst>
            <a:rect l="0" t="0" r="r" b="b"/>
            <a:pathLst>
              <a:path w="8" h="1464">
                <a:moveTo>
                  <a:pt x="0" y="1464"/>
                </a:moveTo>
                <a:lnTo>
                  <a:pt x="8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6211" y="3573016"/>
            <a:ext cx="3563701" cy="892175"/>
            <a:chOff x="3264" y="2496"/>
            <a:chExt cx="2029" cy="562"/>
          </a:xfrm>
        </p:grpSpPr>
        <p:sp>
          <p:nvSpPr>
            <p:cNvPr id="252981" name="Text Box 53"/>
            <p:cNvSpPr txBox="1">
              <a:spLocks noChangeArrowheads="1"/>
            </p:cNvSpPr>
            <p:nvPr/>
          </p:nvSpPr>
          <p:spPr bwMode="auto">
            <a:xfrm>
              <a:off x="3264" y="2496"/>
              <a:ext cx="2029" cy="56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возрастает на </a:t>
              </a:r>
            </a:p>
            <a:p>
              <a:endParaRPr lang="ru-RU" sz="10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</a:p>
          </p:txBody>
        </p:sp>
        <p:graphicFrame>
          <p:nvGraphicFramePr>
            <p:cNvPr id="252982" name="Object 54"/>
            <p:cNvGraphicFramePr>
              <a:graphicFrameLocks noChangeAspect="1"/>
            </p:cNvGraphicFramePr>
            <p:nvPr/>
          </p:nvGraphicFramePr>
          <p:xfrm>
            <a:off x="4309" y="2656"/>
            <a:ext cx="840" cy="384"/>
          </p:xfrm>
          <a:graphic>
            <a:graphicData uri="http://schemas.openxmlformats.org/presentationml/2006/ole">
              <p:oleObj spid="_x0000_s872455" name="Формула" r:id="rId6" imgW="444240" imgH="203040" progId="Equation.3">
                <p:embed/>
              </p:oleObj>
            </a:graphicData>
          </a:graphic>
        </p:graphicFrame>
      </p:grpSp>
      <p:grpSp>
        <p:nvGrpSpPr>
          <p:cNvPr id="3" name="Group 69"/>
          <p:cNvGrpSpPr>
            <a:grpSpLocks/>
          </p:cNvGrpSpPr>
          <p:nvPr/>
        </p:nvGrpSpPr>
        <p:grpSpPr bwMode="auto">
          <a:xfrm rot="17396008" flipH="1">
            <a:off x="5303023" y="2898353"/>
            <a:ext cx="723900" cy="1825625"/>
            <a:chOff x="3797" y="754"/>
            <a:chExt cx="852" cy="1931"/>
          </a:xfrm>
        </p:grpSpPr>
        <p:sp>
          <p:nvSpPr>
            <p:cNvPr id="252998" name="Freeform 70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99" name="Freeform 71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0" name="Freeform 72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1" name="Freeform 73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3007" name="Freeform 79"/>
          <p:cNvSpPr>
            <a:spLocks/>
          </p:cNvSpPr>
          <p:nvPr/>
        </p:nvSpPr>
        <p:spPr bwMode="auto">
          <a:xfrm>
            <a:off x="6466660" y="3950320"/>
            <a:ext cx="25400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64" y="224"/>
              </a:cxn>
              <a:cxn ang="0">
                <a:pos x="192" y="160"/>
              </a:cxn>
              <a:cxn ang="0">
                <a:pos x="640" y="64"/>
              </a:cxn>
              <a:cxn ang="0">
                <a:pos x="1600" y="0"/>
              </a:cxn>
            </a:cxnLst>
            <a:rect l="0" t="0" r="r" b="b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53009" name="Object 81"/>
          <p:cNvGraphicFramePr>
            <a:graphicFrameLocks noChangeAspect="1"/>
          </p:cNvGraphicFramePr>
          <p:nvPr/>
        </p:nvGraphicFramePr>
        <p:xfrm>
          <a:off x="7800160" y="2996952"/>
          <a:ext cx="1143000" cy="874712"/>
        </p:xfrm>
        <a:graphic>
          <a:graphicData uri="http://schemas.openxmlformats.org/presentationml/2006/ole">
            <p:oleObj spid="_x0000_s872453" name="Формула" r:id="rId7" imgW="431640" imgH="330120" progId="Equation.3">
              <p:embed/>
            </p:oleObj>
          </a:graphicData>
        </a:graphic>
      </p:graphicFrame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6463433" y="1849016"/>
            <a:ext cx="2068607" cy="2667000"/>
            <a:chOff x="1632" y="672"/>
            <a:chExt cx="1112" cy="1680"/>
          </a:xfrm>
        </p:grpSpPr>
        <p:graphicFrame>
          <p:nvGraphicFramePr>
            <p:cNvPr id="253010" name="Object 82"/>
            <p:cNvGraphicFramePr>
              <a:graphicFrameLocks noChangeAspect="1"/>
            </p:cNvGraphicFramePr>
            <p:nvPr/>
          </p:nvGraphicFramePr>
          <p:xfrm>
            <a:off x="2024" y="799"/>
            <a:ext cx="720" cy="551"/>
          </p:xfrm>
          <a:graphic>
            <a:graphicData uri="http://schemas.openxmlformats.org/presentationml/2006/ole">
              <p:oleObj spid="_x0000_s872454" name="Формула" r:id="rId8" imgW="431640" imgH="330120" progId="Equation.3">
                <p:embed/>
              </p:oleObj>
            </a:graphicData>
          </a:graphic>
        </p:graphicFrame>
        <p:sp>
          <p:nvSpPr>
            <p:cNvPr id="253011" name="Freeform 83"/>
            <p:cNvSpPr>
              <a:spLocks/>
            </p:cNvSpPr>
            <p:nvPr/>
          </p:nvSpPr>
          <p:spPr bwMode="auto">
            <a:xfrm>
              <a:off x="1632" y="672"/>
              <a:ext cx="384" cy="1680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" y="1600"/>
                </a:cxn>
                <a:cxn ang="0">
                  <a:pos x="224" y="1456"/>
                </a:cxn>
                <a:cxn ang="0">
                  <a:pos x="304" y="1040"/>
                </a:cxn>
                <a:cxn ang="0">
                  <a:pos x="352" y="528"/>
                </a:cxn>
                <a:cxn ang="0">
                  <a:pos x="384" y="0"/>
                </a:cxn>
              </a:cxnLst>
              <a:rect l="0" t="0" r="r" b="b"/>
              <a:pathLst>
                <a:path w="384" h="1680">
                  <a:moveTo>
                    <a:pt x="0" y="1680"/>
                  </a:moveTo>
                  <a:cubicBezTo>
                    <a:pt x="24" y="1667"/>
                    <a:pt x="107" y="1637"/>
                    <a:pt x="144" y="1600"/>
                  </a:cubicBezTo>
                  <a:cubicBezTo>
                    <a:pt x="181" y="1563"/>
                    <a:pt x="197" y="1549"/>
                    <a:pt x="224" y="1456"/>
                  </a:cubicBezTo>
                  <a:cubicBezTo>
                    <a:pt x="251" y="1363"/>
                    <a:pt x="283" y="1195"/>
                    <a:pt x="304" y="1040"/>
                  </a:cubicBezTo>
                  <a:cubicBezTo>
                    <a:pt x="325" y="885"/>
                    <a:pt x="339" y="701"/>
                    <a:pt x="352" y="528"/>
                  </a:cubicBezTo>
                  <a:cubicBezTo>
                    <a:pt x="365" y="355"/>
                    <a:pt x="377" y="110"/>
                    <a:pt x="384" y="0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2984" name="Oval 56"/>
          <p:cNvSpPr>
            <a:spLocks noChangeArrowheads="1"/>
          </p:cNvSpPr>
          <p:nvPr/>
        </p:nvSpPr>
        <p:spPr bwMode="auto">
          <a:xfrm>
            <a:off x="6479456" y="4509120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88" name="Oval 60"/>
          <p:cNvSpPr>
            <a:spLocks noChangeArrowheads="1"/>
          </p:cNvSpPr>
          <p:nvPr/>
        </p:nvSpPr>
        <p:spPr bwMode="auto">
          <a:xfrm>
            <a:off x="6839496" y="414908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2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2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0903 -0.02222 0.01806 -0.04445 0.03334 -0.05556 C 0.04861 -0.06667 0.06667 -0.06296 0.09167 -0.06667 C 0.11667 -0.07037 0.15278 -0.07593 0.18334 -0.07778 C 0.21389 -0.07963 0.24445 -0.07871 0.275 -0.07778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7" grpId="0" animBg="1"/>
      <p:bldP spid="252977" grpId="1" animBg="1"/>
      <p:bldP spid="252978" grpId="0" animBg="1"/>
      <p:bldP spid="25297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4225925" y="2341686"/>
            <a:ext cx="4738688" cy="2679700"/>
            <a:chOff x="2872" y="480"/>
            <a:chExt cx="2985" cy="1688"/>
          </a:xfrm>
        </p:grpSpPr>
        <p:sp>
          <p:nvSpPr>
            <p:cNvPr id="247874" name="Freeform 66"/>
            <p:cNvSpPr>
              <a:spLocks/>
            </p:cNvSpPr>
            <p:nvPr/>
          </p:nvSpPr>
          <p:spPr bwMode="auto">
            <a:xfrm>
              <a:off x="2872" y="648"/>
              <a:ext cx="2816" cy="1520"/>
            </a:xfrm>
            <a:custGeom>
              <a:avLst/>
              <a:gdLst/>
              <a:ahLst/>
              <a:cxnLst>
                <a:cxn ang="0">
                  <a:pos x="2816" y="0"/>
                </a:cxn>
                <a:cxn ang="0">
                  <a:pos x="1264" y="624"/>
                </a:cxn>
                <a:cxn ang="0">
                  <a:pos x="464" y="1056"/>
                </a:cxn>
                <a:cxn ang="0">
                  <a:pos x="224" y="1216"/>
                </a:cxn>
                <a:cxn ang="0">
                  <a:pos x="0" y="1520"/>
                </a:cxn>
              </a:cxnLst>
              <a:rect l="0" t="0" r="r" b="b"/>
              <a:pathLst>
                <a:path w="2816" h="1520">
                  <a:moveTo>
                    <a:pt x="2816" y="0"/>
                  </a:moveTo>
                  <a:cubicBezTo>
                    <a:pt x="2557" y="104"/>
                    <a:pt x="1656" y="448"/>
                    <a:pt x="1264" y="624"/>
                  </a:cubicBezTo>
                  <a:cubicBezTo>
                    <a:pt x="872" y="800"/>
                    <a:pt x="637" y="957"/>
                    <a:pt x="464" y="1056"/>
                  </a:cubicBezTo>
                  <a:cubicBezTo>
                    <a:pt x="291" y="1155"/>
                    <a:pt x="301" y="1139"/>
                    <a:pt x="224" y="1216"/>
                  </a:cubicBezTo>
                  <a:cubicBezTo>
                    <a:pt x="147" y="1293"/>
                    <a:pt x="47" y="1457"/>
                    <a:pt x="0" y="152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7876" name="Text Box 68"/>
            <p:cNvSpPr txBox="1">
              <a:spLocks noChangeArrowheads="1"/>
            </p:cNvSpPr>
            <p:nvPr/>
          </p:nvSpPr>
          <p:spPr bwMode="auto">
            <a:xfrm>
              <a:off x="4992" y="480"/>
              <a:ext cx="865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00099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000099"/>
                  </a:solidFill>
                  <a:latin typeface="Georgia" pitchFamily="18" charset="0"/>
                </a:rPr>
                <a:t>0,7</a:t>
              </a:r>
              <a:endParaRPr lang="ru-RU" sz="2400" b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</p:grpSp>
      <p:sp>
        <p:nvSpPr>
          <p:cNvPr id="247860" name="Oval 52"/>
          <p:cNvSpPr>
            <a:spLocks noChangeArrowheads="1"/>
          </p:cNvSpPr>
          <p:nvPr/>
        </p:nvSpPr>
        <p:spPr bwMode="auto">
          <a:xfrm>
            <a:off x="4947469" y="4210174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4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5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0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000" b="1" kern="0" dirty="0" smtClean="0">
                <a:solidFill>
                  <a:srgbClr val="C00000"/>
                </a:solidFill>
                <a:latin typeface="Georgia" pitchFamily="18" charset="0"/>
              </a:rPr>
              <a:t> –</a:t>
            </a: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 положительное действительное нецелое число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1,3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0,7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2,2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1/3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2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7811" name="Freeform 3"/>
          <p:cNvSpPr>
            <a:spLocks/>
          </p:cNvSpPr>
          <p:nvPr/>
        </p:nvSpPr>
        <p:spPr bwMode="auto">
          <a:xfrm>
            <a:off x="4238625" y="3208461"/>
            <a:ext cx="4464050" cy="1800225"/>
          </a:xfrm>
          <a:custGeom>
            <a:avLst/>
            <a:gdLst/>
            <a:ahLst/>
            <a:cxnLst>
              <a:cxn ang="0">
                <a:pos x="0" y="1134"/>
              </a:cxn>
              <a:cxn ang="0">
                <a:pos x="152" y="822"/>
              </a:cxn>
              <a:cxn ang="0">
                <a:pos x="477" y="657"/>
              </a:cxn>
              <a:cxn ang="0">
                <a:pos x="1814" y="227"/>
              </a:cxn>
              <a:cxn ang="0">
                <a:pos x="2812" y="0"/>
              </a:cxn>
            </a:cxnLst>
            <a:rect l="0" t="0" r="r" b="b"/>
            <a:pathLst>
              <a:path w="2812" h="1134">
                <a:moveTo>
                  <a:pt x="0" y="1134"/>
                </a:moveTo>
                <a:cubicBezTo>
                  <a:pt x="25" y="1082"/>
                  <a:pt x="73" y="901"/>
                  <a:pt x="152" y="822"/>
                </a:cubicBezTo>
                <a:cubicBezTo>
                  <a:pt x="231" y="743"/>
                  <a:pt x="200" y="756"/>
                  <a:pt x="477" y="657"/>
                </a:cubicBezTo>
                <a:cubicBezTo>
                  <a:pt x="754" y="558"/>
                  <a:pt x="1425" y="336"/>
                  <a:pt x="1814" y="227"/>
                </a:cubicBezTo>
                <a:cubicBezTo>
                  <a:pt x="2203" y="118"/>
                  <a:pt x="2509" y="60"/>
                  <a:pt x="2812" y="0"/>
                </a:cubicBezTo>
              </a:path>
            </a:pathLst>
          </a:custGeom>
          <a:noFill/>
          <a:ln w="57150" cmpd="sng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3813051" y="1785010"/>
            <a:ext cx="5429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Georgia" pitchFamily="18" charset="0"/>
              </a:rPr>
              <a:t>y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47813" name="Line 5"/>
          <p:cNvSpPr>
            <a:spLocks noChangeShapeType="1"/>
          </p:cNvSpPr>
          <p:nvPr/>
        </p:nvSpPr>
        <p:spPr bwMode="auto">
          <a:xfrm>
            <a:off x="421580" y="5008686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 flipV="1">
            <a:off x="4238625" y="1719386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8010847" y="4797152"/>
            <a:ext cx="8096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latin typeface="Georgia" pitchFamily="18" charset="0"/>
              </a:rPr>
              <a:t>x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47859" name="Text Box 51"/>
          <p:cNvSpPr txBox="1">
            <a:spLocks noChangeArrowheads="1"/>
          </p:cNvSpPr>
          <p:nvPr/>
        </p:nvSpPr>
        <p:spPr bwMode="auto">
          <a:xfrm>
            <a:off x="2790800" y="4864224"/>
            <a:ext cx="35814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latin typeface="Georgia" pitchFamily="18" charset="0"/>
              </a:rPr>
              <a:t>   -</a:t>
            </a:r>
            <a:r>
              <a:rPr lang="ru-RU" sz="3200" b="1" dirty="0">
                <a:latin typeface="Georgia" pitchFamily="18" charset="0"/>
              </a:rPr>
              <a:t>1 </a:t>
            </a:r>
            <a:r>
              <a:rPr lang="ru-RU" sz="3200" b="1" dirty="0" smtClean="0">
                <a:latin typeface="Georgia" pitchFamily="18" charset="0"/>
              </a:rPr>
              <a:t>   </a:t>
            </a:r>
            <a:r>
              <a:rPr lang="ru-RU" sz="3200" b="1" dirty="0">
                <a:latin typeface="Georgia" pitchFamily="18" charset="0"/>
              </a:rPr>
              <a:t>0    </a:t>
            </a:r>
            <a:r>
              <a:rPr lang="ru-RU" sz="3200" b="1" dirty="0" smtClean="0">
                <a:latin typeface="Georgia" pitchFamily="18" charset="0"/>
              </a:rPr>
              <a:t> 1    </a:t>
            </a:r>
            <a:r>
              <a:rPr lang="ru-RU" sz="3200" b="1" dirty="0">
                <a:latin typeface="Georgia" pitchFamily="18" charset="0"/>
              </a:rPr>
              <a:t>2</a:t>
            </a:r>
          </a:p>
        </p:txBody>
      </p:sp>
      <p:sp>
        <p:nvSpPr>
          <p:cNvPr id="247861" name="Oval 53"/>
          <p:cNvSpPr>
            <a:spLocks noChangeArrowheads="1"/>
          </p:cNvSpPr>
          <p:nvPr/>
        </p:nvSpPr>
        <p:spPr bwMode="auto">
          <a:xfrm>
            <a:off x="4218806" y="4932486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7870" name="Text Box 62"/>
          <p:cNvSpPr txBox="1">
            <a:spLocks noChangeArrowheads="1"/>
          </p:cNvSpPr>
          <p:nvPr/>
        </p:nvSpPr>
        <p:spPr bwMode="auto">
          <a:xfrm>
            <a:off x="7596337" y="3471391"/>
            <a:ext cx="129614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660066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660066"/>
                </a:solidFill>
                <a:latin typeface="Georgia" pitchFamily="18" charset="0"/>
              </a:rPr>
              <a:t>0,5</a:t>
            </a:r>
            <a:endParaRPr lang="ru-RU" sz="2400" b="1" dirty="0">
              <a:solidFill>
                <a:srgbClr val="660066"/>
              </a:solidFill>
              <a:latin typeface="Georgia" pitchFamily="18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225925" y="1892424"/>
            <a:ext cx="4343400" cy="3128963"/>
            <a:chOff x="2872" y="197"/>
            <a:chExt cx="2736" cy="1971"/>
          </a:xfrm>
        </p:grpSpPr>
        <p:sp>
          <p:nvSpPr>
            <p:cNvPr id="247872" name="Text Box 64"/>
            <p:cNvSpPr txBox="1">
              <a:spLocks noChangeArrowheads="1"/>
            </p:cNvSpPr>
            <p:nvPr/>
          </p:nvSpPr>
          <p:spPr bwMode="auto">
            <a:xfrm>
              <a:off x="4269" y="197"/>
              <a:ext cx="921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FF0000"/>
                  </a:solidFill>
                  <a:latin typeface="Georgia" pitchFamily="18" charset="0"/>
                </a:rPr>
                <a:t>0,84</a:t>
              </a:r>
              <a:endParaRPr lang="ru-RU" sz="2400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sp>
          <p:nvSpPr>
            <p:cNvPr id="247875" name="Freeform 67"/>
            <p:cNvSpPr>
              <a:spLocks/>
            </p:cNvSpPr>
            <p:nvPr/>
          </p:nvSpPr>
          <p:spPr bwMode="auto">
            <a:xfrm>
              <a:off x="2872" y="264"/>
              <a:ext cx="2736" cy="1904"/>
            </a:xfrm>
            <a:custGeom>
              <a:avLst/>
              <a:gdLst/>
              <a:ahLst/>
              <a:cxnLst>
                <a:cxn ang="0">
                  <a:pos x="2736" y="0"/>
                </a:cxn>
                <a:cxn ang="0">
                  <a:pos x="1216" y="880"/>
                </a:cxn>
                <a:cxn ang="0">
                  <a:pos x="448" y="1440"/>
                </a:cxn>
                <a:cxn ang="0">
                  <a:pos x="0" y="1904"/>
                </a:cxn>
              </a:cxnLst>
              <a:rect l="0" t="0" r="r" b="b"/>
              <a:pathLst>
                <a:path w="2736" h="1904">
                  <a:moveTo>
                    <a:pt x="2736" y="0"/>
                  </a:moveTo>
                  <a:cubicBezTo>
                    <a:pt x="2483" y="144"/>
                    <a:pt x="1597" y="640"/>
                    <a:pt x="1216" y="880"/>
                  </a:cubicBezTo>
                  <a:cubicBezTo>
                    <a:pt x="835" y="1120"/>
                    <a:pt x="651" y="1269"/>
                    <a:pt x="448" y="1440"/>
                  </a:cubicBezTo>
                  <a:cubicBezTo>
                    <a:pt x="245" y="1611"/>
                    <a:pt x="93" y="1807"/>
                    <a:pt x="0" y="1904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60" grpId="0" animBg="1"/>
      <p:bldP spid="247811" grpId="0" animBg="1"/>
      <p:bldP spid="2478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4012" name="Oval 60"/>
          <p:cNvSpPr>
            <a:spLocks noChangeArrowheads="1"/>
          </p:cNvSpPr>
          <p:nvPr/>
        </p:nvSpPr>
        <p:spPr bwMode="auto">
          <a:xfrm>
            <a:off x="5251128" y="4570214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004" name="Oval 52"/>
          <p:cNvSpPr>
            <a:spLocks noChangeArrowheads="1"/>
          </p:cNvSpPr>
          <p:nvPr/>
        </p:nvSpPr>
        <p:spPr bwMode="auto">
          <a:xfrm>
            <a:off x="4522465" y="5292526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6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0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000" b="1" kern="0" dirty="0" smtClean="0">
                <a:solidFill>
                  <a:srgbClr val="C00000"/>
                </a:solidFill>
                <a:latin typeface="Georgia" pitchFamily="18" charset="0"/>
              </a:rPr>
              <a:t> –</a:t>
            </a: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 положительное действительное нецелое число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1,3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0,7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2,2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1/3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2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950965" y="1623813"/>
            <a:ext cx="5429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Georgia" pitchFamily="18" charset="0"/>
              </a:rPr>
              <a:t>y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323528" y="5368726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 flipV="1">
            <a:off x="4598665" y="1916832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8154665" y="5368726"/>
            <a:ext cx="8096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Georgia" pitchFamily="18" charset="0"/>
              </a:rPr>
              <a:t>x</a:t>
            </a:r>
            <a:endParaRPr lang="ru-RU" sz="4000" b="1">
              <a:latin typeface="Georgia" pitchFamily="18" charset="0"/>
            </a:endParaRPr>
          </a:p>
        </p:txBody>
      </p:sp>
      <p:sp>
        <p:nvSpPr>
          <p:cNvPr id="254003" name="Text Box 51"/>
          <p:cNvSpPr txBox="1">
            <a:spLocks noChangeArrowheads="1"/>
          </p:cNvSpPr>
          <p:nvPr/>
        </p:nvSpPr>
        <p:spPr bwMode="auto">
          <a:xfrm>
            <a:off x="3078832" y="5157192"/>
            <a:ext cx="358140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latin typeface="Georgia" pitchFamily="18" charset="0"/>
              </a:rPr>
              <a:t>   -</a:t>
            </a:r>
            <a:r>
              <a:rPr lang="ru-RU" sz="3600" b="1" dirty="0">
                <a:latin typeface="Georgia" pitchFamily="18" charset="0"/>
              </a:rPr>
              <a:t>1 </a:t>
            </a:r>
            <a:r>
              <a:rPr lang="ru-RU" sz="3600" b="1" dirty="0" smtClean="0">
                <a:latin typeface="Georgia" pitchFamily="18" charset="0"/>
              </a:rPr>
              <a:t>  </a:t>
            </a:r>
            <a:r>
              <a:rPr lang="ru-RU" sz="3600" b="1" dirty="0">
                <a:latin typeface="Georgia" pitchFamily="18" charset="0"/>
              </a:rPr>
              <a:t>0   </a:t>
            </a:r>
            <a:r>
              <a:rPr lang="ru-RU" sz="3600" b="1" dirty="0" smtClean="0">
                <a:latin typeface="Georgia" pitchFamily="18" charset="0"/>
              </a:rPr>
              <a:t>  </a:t>
            </a:r>
            <a:r>
              <a:rPr lang="ru-RU" sz="3600" b="1" dirty="0">
                <a:latin typeface="Georgia" pitchFamily="18" charset="0"/>
              </a:rPr>
              <a:t>1 </a:t>
            </a:r>
            <a:r>
              <a:rPr lang="ru-RU" sz="3600" b="1" dirty="0" smtClean="0">
                <a:latin typeface="Georgia" pitchFamily="18" charset="0"/>
              </a:rPr>
              <a:t>    </a:t>
            </a:r>
            <a:r>
              <a:rPr lang="ru-RU" sz="3600" b="1" dirty="0">
                <a:latin typeface="Georgia" pitchFamily="18" charset="0"/>
              </a:rPr>
              <a:t>2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98665" y="1876226"/>
            <a:ext cx="3048000" cy="3492500"/>
            <a:chOff x="2880" y="-40"/>
            <a:chExt cx="1920" cy="2200"/>
          </a:xfrm>
        </p:grpSpPr>
        <p:sp>
          <p:nvSpPr>
            <p:cNvPr id="254013" name="Freeform 61"/>
            <p:cNvSpPr>
              <a:spLocks/>
            </p:cNvSpPr>
            <p:nvPr/>
          </p:nvSpPr>
          <p:spPr bwMode="auto">
            <a:xfrm>
              <a:off x="2880" y="-40"/>
              <a:ext cx="1408" cy="2200"/>
            </a:xfrm>
            <a:custGeom>
              <a:avLst/>
              <a:gdLst/>
              <a:ahLst/>
              <a:cxnLst>
                <a:cxn ang="0">
                  <a:pos x="0" y="2200"/>
                </a:cxn>
                <a:cxn ang="0">
                  <a:pos x="256" y="2016"/>
                </a:cxn>
                <a:cxn ang="0">
                  <a:pos x="464" y="1736"/>
                </a:cxn>
                <a:cxn ang="0">
                  <a:pos x="960" y="896"/>
                </a:cxn>
                <a:cxn ang="0">
                  <a:pos x="1408" y="0"/>
                </a:cxn>
              </a:cxnLst>
              <a:rect l="0" t="0" r="r" b="b"/>
              <a:pathLst>
                <a:path w="1408" h="2200">
                  <a:moveTo>
                    <a:pt x="0" y="2200"/>
                  </a:moveTo>
                  <a:cubicBezTo>
                    <a:pt x="43" y="2169"/>
                    <a:pt x="179" y="2093"/>
                    <a:pt x="256" y="2016"/>
                  </a:cubicBezTo>
                  <a:cubicBezTo>
                    <a:pt x="333" y="1939"/>
                    <a:pt x="347" y="1923"/>
                    <a:pt x="464" y="1736"/>
                  </a:cubicBezTo>
                  <a:cubicBezTo>
                    <a:pt x="581" y="1549"/>
                    <a:pt x="803" y="1185"/>
                    <a:pt x="960" y="896"/>
                  </a:cubicBezTo>
                  <a:cubicBezTo>
                    <a:pt x="1117" y="607"/>
                    <a:pt x="1315" y="187"/>
                    <a:pt x="1408" y="0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4005" name="Text Box 53"/>
            <p:cNvSpPr txBox="1">
              <a:spLocks noChangeArrowheads="1"/>
            </p:cNvSpPr>
            <p:nvPr/>
          </p:nvSpPr>
          <p:spPr bwMode="auto">
            <a:xfrm>
              <a:off x="4032" y="336"/>
              <a:ext cx="76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8000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008000"/>
                  </a:solidFill>
                  <a:latin typeface="Georgia" pitchFamily="18" charset="0"/>
                </a:rPr>
                <a:t>1,5</a:t>
              </a:r>
              <a:endParaRPr lang="ru-RU" sz="2400" b="1" dirty="0">
                <a:solidFill>
                  <a:srgbClr val="008000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446265" y="1939726"/>
            <a:ext cx="1219200" cy="3429000"/>
            <a:chOff x="2784" y="0"/>
            <a:chExt cx="768" cy="2160"/>
          </a:xfrm>
        </p:grpSpPr>
        <p:sp>
          <p:nvSpPr>
            <p:cNvPr id="254015" name="Freeform 63"/>
            <p:cNvSpPr>
              <a:spLocks/>
            </p:cNvSpPr>
            <p:nvPr/>
          </p:nvSpPr>
          <p:spPr bwMode="auto">
            <a:xfrm>
              <a:off x="2880" y="0"/>
              <a:ext cx="576" cy="2160"/>
            </a:xfrm>
            <a:custGeom>
              <a:avLst/>
              <a:gdLst/>
              <a:ahLst/>
              <a:cxnLst>
                <a:cxn ang="0">
                  <a:pos x="0" y="2160"/>
                </a:cxn>
                <a:cxn ang="0">
                  <a:pos x="272" y="2096"/>
                </a:cxn>
                <a:cxn ang="0">
                  <a:pos x="400" y="1952"/>
                </a:cxn>
                <a:cxn ang="0">
                  <a:pos x="448" y="1696"/>
                </a:cxn>
                <a:cxn ang="0">
                  <a:pos x="528" y="864"/>
                </a:cxn>
                <a:cxn ang="0">
                  <a:pos x="576" y="0"/>
                </a:cxn>
              </a:cxnLst>
              <a:rect l="0" t="0" r="r" b="b"/>
              <a:pathLst>
                <a:path w="576" h="2160">
                  <a:moveTo>
                    <a:pt x="0" y="2160"/>
                  </a:moveTo>
                  <a:cubicBezTo>
                    <a:pt x="45" y="2149"/>
                    <a:pt x="205" y="2131"/>
                    <a:pt x="272" y="2096"/>
                  </a:cubicBezTo>
                  <a:cubicBezTo>
                    <a:pt x="339" y="2061"/>
                    <a:pt x="371" y="2019"/>
                    <a:pt x="400" y="1952"/>
                  </a:cubicBezTo>
                  <a:cubicBezTo>
                    <a:pt x="429" y="1885"/>
                    <a:pt x="427" y="1877"/>
                    <a:pt x="448" y="1696"/>
                  </a:cubicBezTo>
                  <a:cubicBezTo>
                    <a:pt x="469" y="1515"/>
                    <a:pt x="507" y="1147"/>
                    <a:pt x="528" y="864"/>
                  </a:cubicBezTo>
                  <a:cubicBezTo>
                    <a:pt x="549" y="581"/>
                    <a:pt x="560" y="292"/>
                    <a:pt x="576" y="0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4016" name="Text Box 64"/>
            <p:cNvSpPr txBox="1">
              <a:spLocks noChangeArrowheads="1"/>
            </p:cNvSpPr>
            <p:nvPr/>
          </p:nvSpPr>
          <p:spPr bwMode="auto">
            <a:xfrm>
              <a:off x="2784" y="0"/>
              <a:ext cx="76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FF0000"/>
                  </a:solidFill>
                  <a:latin typeface="Georgia" pitchFamily="18" charset="0"/>
                </a:rPr>
                <a:t>3,1</a:t>
              </a:r>
              <a:endParaRPr lang="ru-RU" sz="2400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573265" y="1939726"/>
            <a:ext cx="2590800" cy="3429000"/>
            <a:chOff x="2864" y="0"/>
            <a:chExt cx="1632" cy="2160"/>
          </a:xfrm>
        </p:grpSpPr>
        <p:sp>
          <p:nvSpPr>
            <p:cNvPr id="253954" name="Freeform 2"/>
            <p:cNvSpPr>
              <a:spLocks/>
            </p:cNvSpPr>
            <p:nvPr/>
          </p:nvSpPr>
          <p:spPr bwMode="auto">
            <a:xfrm>
              <a:off x="2864" y="32"/>
              <a:ext cx="800" cy="2128"/>
            </a:xfrm>
            <a:custGeom>
              <a:avLst/>
              <a:gdLst/>
              <a:ahLst/>
              <a:cxnLst>
                <a:cxn ang="0">
                  <a:pos x="0" y="2128"/>
                </a:cxn>
                <a:cxn ang="0">
                  <a:pos x="304" y="1984"/>
                </a:cxn>
                <a:cxn ang="0">
                  <a:pos x="464" y="1680"/>
                </a:cxn>
                <a:cxn ang="0">
                  <a:pos x="656" y="928"/>
                </a:cxn>
                <a:cxn ang="0">
                  <a:pos x="800" y="0"/>
                </a:cxn>
              </a:cxnLst>
              <a:rect l="0" t="0" r="r" b="b"/>
              <a:pathLst>
                <a:path w="800" h="2128">
                  <a:moveTo>
                    <a:pt x="0" y="2128"/>
                  </a:moveTo>
                  <a:cubicBezTo>
                    <a:pt x="51" y="2101"/>
                    <a:pt x="227" y="2059"/>
                    <a:pt x="304" y="1984"/>
                  </a:cubicBezTo>
                  <a:cubicBezTo>
                    <a:pt x="381" y="1909"/>
                    <a:pt x="405" y="1856"/>
                    <a:pt x="464" y="1680"/>
                  </a:cubicBezTo>
                  <a:cubicBezTo>
                    <a:pt x="523" y="1504"/>
                    <a:pt x="600" y="1208"/>
                    <a:pt x="656" y="928"/>
                  </a:cubicBezTo>
                  <a:cubicBezTo>
                    <a:pt x="712" y="648"/>
                    <a:pt x="770" y="193"/>
                    <a:pt x="800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4014" name="Text Box 62"/>
            <p:cNvSpPr txBox="1">
              <a:spLocks noChangeArrowheads="1"/>
            </p:cNvSpPr>
            <p:nvPr/>
          </p:nvSpPr>
          <p:spPr bwMode="auto">
            <a:xfrm>
              <a:off x="3600" y="0"/>
              <a:ext cx="89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00099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000099"/>
                  </a:solidFill>
                  <a:latin typeface="Georgia" pitchFamily="18" charset="0"/>
                </a:rPr>
                <a:t>2,5</a:t>
              </a:r>
              <a:endParaRPr lang="ru-RU" sz="2400" b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12" grpId="0" animBg="1"/>
      <p:bldP spid="2540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roup 416"/>
          <p:cNvGraphicFramePr>
            <a:graphicFrameLocks noGrp="1"/>
          </p:cNvGraphicFramePr>
          <p:nvPr/>
        </p:nvGraphicFramePr>
        <p:xfrm>
          <a:off x="4025528" y="2132856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5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0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000" b="1" kern="0" dirty="0" smtClean="0">
                <a:solidFill>
                  <a:srgbClr val="C00000"/>
                </a:solidFill>
                <a:latin typeface="Georgia" pitchFamily="18" charset="0"/>
              </a:rPr>
              <a:t> –</a:t>
            </a: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 отрицательное действительное нецелое число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-1,3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-0,7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-2,2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-1/3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2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6250186" y="48605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Georgia" pitchFamily="18" charset="0"/>
              </a:rPr>
              <a:t>0</a:t>
            </a:r>
          </a:p>
        </p:txBody>
      </p:sp>
      <p:sp>
        <p:nvSpPr>
          <p:cNvPr id="255013" name="Freeform 37"/>
          <p:cNvSpPr>
            <a:spLocks/>
          </p:cNvSpPr>
          <p:nvPr/>
        </p:nvSpPr>
        <p:spPr bwMode="auto">
          <a:xfrm>
            <a:off x="3995936" y="4898652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5014" name="Line 38"/>
          <p:cNvSpPr>
            <a:spLocks noChangeShapeType="1"/>
          </p:cNvSpPr>
          <p:nvPr/>
        </p:nvSpPr>
        <p:spPr bwMode="auto">
          <a:xfrm flipV="1">
            <a:off x="6537524" y="2349127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5016" name="Text Box 40"/>
          <p:cNvSpPr txBox="1">
            <a:spLocks noChangeArrowheads="1"/>
          </p:cNvSpPr>
          <p:nvPr/>
        </p:nvSpPr>
        <p:spPr bwMode="auto">
          <a:xfrm>
            <a:off x="6713736" y="4860552"/>
            <a:ext cx="298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Georgia" pitchFamily="18" charset="0"/>
              </a:rPr>
              <a:t>1</a:t>
            </a:r>
          </a:p>
        </p:txBody>
      </p:sp>
      <p:sp>
        <p:nvSpPr>
          <p:cNvPr id="255017" name="Text Box 41"/>
          <p:cNvSpPr txBox="1">
            <a:spLocks noChangeArrowheads="1"/>
          </p:cNvSpPr>
          <p:nvPr/>
        </p:nvSpPr>
        <p:spPr bwMode="auto">
          <a:xfrm>
            <a:off x="8694936" y="4798640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Georgia" pitchFamily="18" charset="0"/>
              </a:rPr>
              <a:t>х</a:t>
            </a:r>
          </a:p>
        </p:txBody>
      </p:sp>
      <p:sp>
        <p:nvSpPr>
          <p:cNvPr id="255018" name="Text Box 42"/>
          <p:cNvSpPr txBox="1">
            <a:spLocks noChangeArrowheads="1"/>
          </p:cNvSpPr>
          <p:nvPr/>
        </p:nvSpPr>
        <p:spPr bwMode="auto">
          <a:xfrm>
            <a:off x="6104136" y="2193552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Georgia" pitchFamily="18" charset="0"/>
              </a:rPr>
              <a:t>у</a:t>
            </a:r>
          </a:p>
        </p:txBody>
      </p:sp>
      <p:graphicFrame>
        <p:nvGraphicFramePr>
          <p:cNvPr id="255019" name="Object 43"/>
          <p:cNvGraphicFramePr>
            <a:graphicFrameLocks noChangeAspect="1"/>
          </p:cNvGraphicFramePr>
          <p:nvPr/>
        </p:nvGraphicFramePr>
        <p:xfrm>
          <a:off x="1825750" y="1905000"/>
          <a:ext cx="2136775" cy="588963"/>
        </p:xfrm>
        <a:graphic>
          <a:graphicData uri="http://schemas.openxmlformats.org/presentationml/2006/ole">
            <p:oleObj spid="_x0000_s873474" name="Формула" r:id="rId4" imgW="736560" imgH="203040" progId="Equation.3">
              <p:embed/>
            </p:oleObj>
          </a:graphicData>
        </a:graphic>
      </p:graphicFrame>
      <p:graphicFrame>
        <p:nvGraphicFramePr>
          <p:cNvPr id="255021" name="Object 45"/>
          <p:cNvGraphicFramePr>
            <a:graphicFrameLocks noChangeAspect="1"/>
          </p:cNvGraphicFramePr>
          <p:nvPr/>
        </p:nvGraphicFramePr>
        <p:xfrm>
          <a:off x="1643188" y="2636912"/>
          <a:ext cx="2319337" cy="588963"/>
        </p:xfrm>
        <a:graphic>
          <a:graphicData uri="http://schemas.openxmlformats.org/presentationml/2006/ole">
            <p:oleObj spid="_x0000_s873475" name="Формула" r:id="rId5" imgW="799920" imgH="203040" progId="Equation.3">
              <p:embed/>
            </p:oleObj>
          </a:graphicData>
        </a:graphic>
      </p:graphicFrame>
      <p:sp>
        <p:nvSpPr>
          <p:cNvPr id="255022" name="Freeform 46"/>
          <p:cNvSpPr>
            <a:spLocks/>
          </p:cNvSpPr>
          <p:nvPr/>
        </p:nvSpPr>
        <p:spPr bwMode="auto">
          <a:xfrm>
            <a:off x="6523236" y="4898652"/>
            <a:ext cx="23241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8"/>
              </a:cxn>
              <a:cxn ang="0">
                <a:pos x="1464" y="0"/>
              </a:cxn>
            </a:cxnLst>
            <a:rect l="0" t="0" r="r" b="b"/>
            <a:pathLst>
              <a:path w="1464" h="8">
                <a:moveTo>
                  <a:pt x="0" y="8"/>
                </a:moveTo>
                <a:lnTo>
                  <a:pt x="0" y="8"/>
                </a:lnTo>
                <a:lnTo>
                  <a:pt x="1464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5023" name="Freeform 47"/>
          <p:cNvSpPr>
            <a:spLocks/>
          </p:cNvSpPr>
          <p:nvPr/>
        </p:nvSpPr>
        <p:spPr bwMode="auto">
          <a:xfrm>
            <a:off x="6523236" y="2561852"/>
            <a:ext cx="12700" cy="2324100"/>
          </a:xfrm>
          <a:custGeom>
            <a:avLst/>
            <a:gdLst/>
            <a:ahLst/>
            <a:cxnLst>
              <a:cxn ang="0">
                <a:pos x="0" y="1464"/>
              </a:cxn>
              <a:cxn ang="0">
                <a:pos x="8" y="0"/>
              </a:cxn>
            </a:cxnLst>
            <a:rect l="0" t="0" r="r" b="b"/>
            <a:pathLst>
              <a:path w="8" h="1464">
                <a:moveTo>
                  <a:pt x="0" y="1464"/>
                </a:moveTo>
                <a:lnTo>
                  <a:pt x="8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23528" y="3356992"/>
            <a:ext cx="3528573" cy="922338"/>
            <a:chOff x="3264" y="2496"/>
            <a:chExt cx="2009" cy="581"/>
          </a:xfrm>
        </p:grpSpPr>
        <p:sp>
          <p:nvSpPr>
            <p:cNvPr id="255025" name="Text Box 49"/>
            <p:cNvSpPr txBox="1">
              <a:spLocks noChangeArrowheads="1"/>
            </p:cNvSpPr>
            <p:nvPr/>
          </p:nvSpPr>
          <p:spPr bwMode="auto">
            <a:xfrm>
              <a:off x="3264" y="2496"/>
              <a:ext cx="2009" cy="5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убывает на </a:t>
              </a:r>
            </a:p>
            <a:p>
              <a:endParaRPr lang="ru-RU" sz="4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</a:t>
              </a:r>
              <a:r>
                <a:rPr lang="ru-RU" sz="2400" b="1" dirty="0">
                  <a:latin typeface="Georgia" pitchFamily="18" charset="0"/>
                </a:rPr>
                <a:t> </a:t>
              </a:r>
            </a:p>
          </p:txBody>
        </p:sp>
        <p:graphicFrame>
          <p:nvGraphicFramePr>
            <p:cNvPr id="255026" name="Object 50"/>
            <p:cNvGraphicFramePr>
              <a:graphicFrameLocks noChangeAspect="1"/>
            </p:cNvGraphicFramePr>
            <p:nvPr/>
          </p:nvGraphicFramePr>
          <p:xfrm>
            <a:off x="4371" y="2693"/>
            <a:ext cx="864" cy="384"/>
          </p:xfrm>
          <a:graphic>
            <a:graphicData uri="http://schemas.openxmlformats.org/presentationml/2006/ole">
              <p:oleObj spid="_x0000_s873477" name="Формула" r:id="rId6" imgW="457200" imgH="203040" progId="Equation.3">
                <p:embed/>
              </p:oleObj>
            </a:graphicData>
          </a:graphic>
        </p:graphicFrame>
      </p:grpSp>
      <p:grpSp>
        <p:nvGrpSpPr>
          <p:cNvPr id="3" name="Group 55"/>
          <p:cNvGrpSpPr>
            <a:grpSpLocks/>
          </p:cNvGrpSpPr>
          <p:nvPr/>
        </p:nvGrpSpPr>
        <p:grpSpPr bwMode="auto">
          <a:xfrm rot="25803992">
            <a:off x="7063782" y="1079424"/>
            <a:ext cx="723900" cy="1825625"/>
            <a:chOff x="3797" y="754"/>
            <a:chExt cx="852" cy="1931"/>
          </a:xfrm>
        </p:grpSpPr>
        <p:sp>
          <p:nvSpPr>
            <p:cNvPr id="255032" name="Freeform 5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5033" name="Freeform 57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5034" name="Freeform 5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5035" name="Freeform 5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255044" name="Freeform 68"/>
          <p:cNvSpPr>
            <a:spLocks/>
          </p:cNvSpPr>
          <p:nvPr/>
        </p:nvSpPr>
        <p:spPr bwMode="auto">
          <a:xfrm>
            <a:off x="6612136" y="2688852"/>
            <a:ext cx="1549400" cy="203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736"/>
              </a:cxn>
              <a:cxn ang="0">
                <a:pos x="64" y="1024"/>
              </a:cxn>
              <a:cxn ang="0">
                <a:pos x="144" y="1200"/>
              </a:cxn>
              <a:cxn ang="0">
                <a:pos x="464" y="1264"/>
              </a:cxn>
              <a:cxn ang="0">
                <a:pos x="976" y="1280"/>
              </a:cxn>
            </a:cxnLst>
            <a:rect l="0" t="0" r="r" b="b"/>
            <a:pathLst>
              <a:path w="976" h="1280">
                <a:moveTo>
                  <a:pt x="0" y="0"/>
                </a:moveTo>
                <a:cubicBezTo>
                  <a:pt x="3" y="123"/>
                  <a:pt x="21" y="565"/>
                  <a:pt x="32" y="736"/>
                </a:cubicBezTo>
                <a:cubicBezTo>
                  <a:pt x="43" y="907"/>
                  <a:pt x="45" y="947"/>
                  <a:pt x="64" y="1024"/>
                </a:cubicBezTo>
                <a:cubicBezTo>
                  <a:pt x="83" y="1101"/>
                  <a:pt x="77" y="1160"/>
                  <a:pt x="144" y="1200"/>
                </a:cubicBezTo>
                <a:cubicBezTo>
                  <a:pt x="211" y="1240"/>
                  <a:pt x="325" y="1251"/>
                  <a:pt x="464" y="1264"/>
                </a:cubicBezTo>
                <a:cubicBezTo>
                  <a:pt x="603" y="1277"/>
                  <a:pt x="869" y="1277"/>
                  <a:pt x="976" y="128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5043" name="Oval 67"/>
          <p:cNvSpPr>
            <a:spLocks noChangeArrowheads="1"/>
          </p:cNvSpPr>
          <p:nvPr/>
        </p:nvSpPr>
        <p:spPr bwMode="auto">
          <a:xfrm>
            <a:off x="6789936" y="45557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5045" name="Oval 69"/>
          <p:cNvSpPr>
            <a:spLocks noChangeArrowheads="1"/>
          </p:cNvSpPr>
          <p:nvPr/>
        </p:nvSpPr>
        <p:spPr bwMode="auto">
          <a:xfrm>
            <a:off x="6516216" y="486916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5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55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0208 0.06204 0.00417 0.12408 0.00833 0.16667 C 0.0125 0.20926 0.01389 0.23704 0.025 0.25556 C 0.03611 0.27408 0.05278 0.27408 0.075 0.27778 C 0.09722 0.28148 0.12639 0.27778 0.15833 0.27778 C 0.19028 0.27778 0.22847 0.27778 0.26667 0.27778 " pathEditMode="relative" rAng="0" ptsTypes="aaaa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2" grpId="0" animBg="1"/>
      <p:bldP spid="255022" grpId="1" animBg="1"/>
      <p:bldP spid="255023" grpId="0" animBg="1"/>
      <p:bldP spid="2550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3303463" y="2465413"/>
            <a:ext cx="4114800" cy="2311400"/>
            <a:chOff x="2064" y="328"/>
            <a:chExt cx="2592" cy="1456"/>
          </a:xfrm>
        </p:grpSpPr>
        <p:sp>
          <p:nvSpPr>
            <p:cNvPr id="248890" name="Freeform 58"/>
            <p:cNvSpPr>
              <a:spLocks/>
            </p:cNvSpPr>
            <p:nvPr/>
          </p:nvSpPr>
          <p:spPr bwMode="auto">
            <a:xfrm>
              <a:off x="2920" y="328"/>
              <a:ext cx="1736" cy="14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720"/>
                </a:cxn>
                <a:cxn ang="0">
                  <a:pos x="160" y="1216"/>
                </a:cxn>
                <a:cxn ang="0">
                  <a:pos x="440" y="1400"/>
                </a:cxn>
                <a:cxn ang="0">
                  <a:pos x="1208" y="1448"/>
                </a:cxn>
                <a:cxn ang="0">
                  <a:pos x="1736" y="1448"/>
                </a:cxn>
              </a:cxnLst>
              <a:rect l="0" t="0" r="r" b="b"/>
              <a:pathLst>
                <a:path w="1736" h="1456">
                  <a:moveTo>
                    <a:pt x="0" y="0"/>
                  </a:moveTo>
                  <a:cubicBezTo>
                    <a:pt x="8" y="117"/>
                    <a:pt x="21" y="517"/>
                    <a:pt x="48" y="720"/>
                  </a:cubicBezTo>
                  <a:cubicBezTo>
                    <a:pt x="75" y="923"/>
                    <a:pt x="95" y="1103"/>
                    <a:pt x="160" y="1216"/>
                  </a:cubicBezTo>
                  <a:cubicBezTo>
                    <a:pt x="225" y="1329"/>
                    <a:pt x="265" y="1361"/>
                    <a:pt x="440" y="1400"/>
                  </a:cubicBezTo>
                  <a:cubicBezTo>
                    <a:pt x="615" y="1439"/>
                    <a:pt x="992" y="1440"/>
                    <a:pt x="1208" y="1448"/>
                  </a:cubicBezTo>
                  <a:cubicBezTo>
                    <a:pt x="1424" y="1456"/>
                    <a:pt x="1580" y="1452"/>
                    <a:pt x="1736" y="1448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8891" name="Text Box 59"/>
            <p:cNvSpPr txBox="1">
              <a:spLocks noChangeArrowheads="1"/>
            </p:cNvSpPr>
            <p:nvPr/>
          </p:nvSpPr>
          <p:spPr bwMode="auto">
            <a:xfrm>
              <a:off x="2064" y="960"/>
              <a:ext cx="91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0099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000099"/>
                  </a:solidFill>
                  <a:latin typeface="Georgia" pitchFamily="18" charset="0"/>
                </a:rPr>
                <a:t>-0,3</a:t>
              </a:r>
              <a:endParaRPr lang="ru-RU" sz="2400" b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132263" y="1944713"/>
            <a:ext cx="1828800" cy="3340100"/>
            <a:chOff x="3216" y="0"/>
            <a:chExt cx="1152" cy="2104"/>
          </a:xfrm>
        </p:grpSpPr>
        <p:sp>
          <p:nvSpPr>
            <p:cNvPr id="248892" name="Freeform 60"/>
            <p:cNvSpPr>
              <a:spLocks/>
            </p:cNvSpPr>
            <p:nvPr/>
          </p:nvSpPr>
          <p:spPr bwMode="auto">
            <a:xfrm>
              <a:off x="3216" y="0"/>
              <a:ext cx="872" cy="2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032"/>
                </a:cxn>
                <a:cxn ang="0">
                  <a:pos x="120" y="1704"/>
                </a:cxn>
                <a:cxn ang="0">
                  <a:pos x="360" y="2008"/>
                </a:cxn>
                <a:cxn ang="0">
                  <a:pos x="872" y="2104"/>
                </a:cxn>
              </a:cxnLst>
              <a:rect l="0" t="0" r="r" b="b"/>
              <a:pathLst>
                <a:path w="872" h="2104">
                  <a:moveTo>
                    <a:pt x="0" y="0"/>
                  </a:moveTo>
                  <a:cubicBezTo>
                    <a:pt x="4" y="172"/>
                    <a:pt x="4" y="748"/>
                    <a:pt x="24" y="1032"/>
                  </a:cubicBezTo>
                  <a:cubicBezTo>
                    <a:pt x="44" y="1316"/>
                    <a:pt x="64" y="1541"/>
                    <a:pt x="120" y="1704"/>
                  </a:cubicBezTo>
                  <a:cubicBezTo>
                    <a:pt x="176" y="1867"/>
                    <a:pt x="235" y="1941"/>
                    <a:pt x="360" y="2008"/>
                  </a:cubicBezTo>
                  <a:cubicBezTo>
                    <a:pt x="485" y="2075"/>
                    <a:pt x="765" y="2084"/>
                    <a:pt x="872" y="2104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8893" name="Text Box 61"/>
            <p:cNvSpPr txBox="1">
              <a:spLocks noChangeArrowheads="1"/>
            </p:cNvSpPr>
            <p:nvPr/>
          </p:nvSpPr>
          <p:spPr bwMode="auto">
            <a:xfrm>
              <a:off x="3456" y="144"/>
              <a:ext cx="91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FF0000"/>
                  </a:solidFill>
                  <a:latin typeface="Georgia" pitchFamily="18" charset="0"/>
                </a:rPr>
                <a:t>-2,3</a:t>
              </a:r>
              <a:endParaRPr lang="ru-RU" sz="2400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233863" y="1906613"/>
            <a:ext cx="1651000" cy="3429000"/>
            <a:chOff x="3280" y="-24"/>
            <a:chExt cx="1040" cy="2160"/>
          </a:xfrm>
        </p:grpSpPr>
        <p:sp>
          <p:nvSpPr>
            <p:cNvPr id="248894" name="Freeform 62"/>
            <p:cNvSpPr>
              <a:spLocks/>
            </p:cNvSpPr>
            <p:nvPr/>
          </p:nvSpPr>
          <p:spPr bwMode="auto">
            <a:xfrm>
              <a:off x="3280" y="-24"/>
              <a:ext cx="648" cy="216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896"/>
                </a:cxn>
                <a:cxn ang="0">
                  <a:pos x="56" y="1744"/>
                </a:cxn>
                <a:cxn ang="0">
                  <a:pos x="216" y="2064"/>
                </a:cxn>
                <a:cxn ang="0">
                  <a:pos x="648" y="2160"/>
                </a:cxn>
              </a:cxnLst>
              <a:rect l="0" t="0" r="r" b="b"/>
              <a:pathLst>
                <a:path w="648" h="2160">
                  <a:moveTo>
                    <a:pt x="8" y="0"/>
                  </a:moveTo>
                  <a:cubicBezTo>
                    <a:pt x="11" y="149"/>
                    <a:pt x="0" y="605"/>
                    <a:pt x="8" y="896"/>
                  </a:cubicBezTo>
                  <a:cubicBezTo>
                    <a:pt x="16" y="1187"/>
                    <a:pt x="21" y="1549"/>
                    <a:pt x="56" y="1744"/>
                  </a:cubicBezTo>
                  <a:cubicBezTo>
                    <a:pt x="91" y="1939"/>
                    <a:pt x="117" y="1995"/>
                    <a:pt x="216" y="2064"/>
                  </a:cubicBezTo>
                  <a:cubicBezTo>
                    <a:pt x="315" y="2133"/>
                    <a:pt x="558" y="2140"/>
                    <a:pt x="648" y="2160"/>
                  </a:cubicBezTo>
                </a:path>
              </a:pathLst>
            </a:cu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8895" name="Text Box 63"/>
            <p:cNvSpPr txBox="1">
              <a:spLocks noChangeArrowheads="1"/>
            </p:cNvSpPr>
            <p:nvPr/>
          </p:nvSpPr>
          <p:spPr bwMode="auto">
            <a:xfrm>
              <a:off x="3408" y="528"/>
              <a:ext cx="91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8000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008000"/>
                  </a:solidFill>
                  <a:latin typeface="Georgia" pitchFamily="18" charset="0"/>
                </a:rPr>
                <a:t>-3,8</a:t>
              </a:r>
              <a:endParaRPr lang="ru-RU" sz="2400" b="1" dirty="0">
                <a:solidFill>
                  <a:srgbClr val="008000"/>
                </a:solidFill>
                <a:latin typeface="Georgia" pitchFamily="18" charset="0"/>
              </a:endParaRPr>
            </a:p>
          </p:txBody>
        </p:sp>
      </p:grpSp>
      <p:sp>
        <p:nvSpPr>
          <p:cNvPr id="248883" name="Oval 51"/>
          <p:cNvSpPr>
            <a:spLocks noChangeArrowheads="1"/>
          </p:cNvSpPr>
          <p:nvPr/>
        </p:nvSpPr>
        <p:spPr bwMode="auto">
          <a:xfrm>
            <a:off x="5251326" y="4575201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70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0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000" b="1" kern="0" dirty="0" smtClean="0">
                <a:solidFill>
                  <a:srgbClr val="C00000"/>
                </a:solidFill>
                <a:latin typeface="Georgia" pitchFamily="18" charset="0"/>
              </a:rPr>
              <a:t> –</a:t>
            </a:r>
            <a:r>
              <a:rPr lang="ru-RU" sz="2000" b="1" kern="0" dirty="0" smtClean="0">
                <a:solidFill>
                  <a:srgbClr val="000099"/>
                </a:solidFill>
                <a:latin typeface="Georgia" pitchFamily="18" charset="0"/>
              </a:rPr>
              <a:t> отрицательное действительное нецелое число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-1,3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-0,7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sz="2200" b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-2,2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200" b="1" baseline="30000" dirty="0" smtClean="0">
                <a:solidFill>
                  <a:srgbClr val="C00000"/>
                </a:solidFill>
                <a:latin typeface="Georgia" pitchFamily="18" charset="0"/>
              </a:rPr>
              <a:t>-1/3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,…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2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3951163" y="1628800"/>
            <a:ext cx="542925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>
                <a:latin typeface="Georgia" pitchFamily="18" charset="0"/>
              </a:rPr>
              <a:t>y</a:t>
            </a:r>
            <a:endParaRPr lang="ru-RU" sz="4400" b="1">
              <a:latin typeface="Georgia" pitchFamily="18" charset="0"/>
            </a:endParaRP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>
            <a:off x="323726" y="5373713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 flipV="1">
            <a:off x="4598863" y="2084413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8154863" y="5373713"/>
            <a:ext cx="809625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latin typeface="Georgia" pitchFamily="18" charset="0"/>
              </a:rPr>
              <a:t>x</a:t>
            </a:r>
            <a:r>
              <a:rPr lang="ru-RU" sz="4400" b="1" dirty="0" smtClean="0">
                <a:latin typeface="Georgia" pitchFamily="18" charset="0"/>
              </a:rPr>
              <a:t> 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248882" name="Text Box 50"/>
          <p:cNvSpPr txBox="1">
            <a:spLocks noChangeArrowheads="1"/>
          </p:cNvSpPr>
          <p:nvPr/>
        </p:nvSpPr>
        <p:spPr bwMode="auto">
          <a:xfrm>
            <a:off x="3078832" y="5157192"/>
            <a:ext cx="358140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latin typeface="Georgia" pitchFamily="18" charset="0"/>
              </a:rPr>
              <a:t>   -</a:t>
            </a:r>
            <a:r>
              <a:rPr lang="ru-RU" sz="3600" b="1" dirty="0">
                <a:latin typeface="Georgia" pitchFamily="18" charset="0"/>
              </a:rPr>
              <a:t>1 </a:t>
            </a:r>
            <a:r>
              <a:rPr lang="ru-RU" sz="3600" b="1" dirty="0" smtClean="0">
                <a:latin typeface="Georgia" pitchFamily="18" charset="0"/>
              </a:rPr>
              <a:t>  </a:t>
            </a:r>
            <a:r>
              <a:rPr lang="ru-RU" sz="3600" b="1" dirty="0">
                <a:latin typeface="Georgia" pitchFamily="18" charset="0"/>
              </a:rPr>
              <a:t>0    </a:t>
            </a:r>
            <a:r>
              <a:rPr lang="ru-RU" sz="3600" b="1" dirty="0" smtClean="0">
                <a:latin typeface="Georgia" pitchFamily="18" charset="0"/>
              </a:rPr>
              <a:t> 1    </a:t>
            </a:r>
            <a:r>
              <a:rPr lang="ru-RU" sz="3600" b="1" dirty="0">
                <a:latin typeface="Georgia" pitchFamily="18" charset="0"/>
              </a:rPr>
              <a:t>2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5863" y="1779613"/>
            <a:ext cx="3619500" cy="3454400"/>
            <a:chOff x="2160" y="-104"/>
            <a:chExt cx="2280" cy="2176"/>
          </a:xfrm>
        </p:grpSpPr>
        <p:sp>
          <p:nvSpPr>
            <p:cNvPr id="248834" name="Freeform 2"/>
            <p:cNvSpPr>
              <a:spLocks/>
            </p:cNvSpPr>
            <p:nvPr/>
          </p:nvSpPr>
          <p:spPr bwMode="auto">
            <a:xfrm>
              <a:off x="3080" y="-104"/>
              <a:ext cx="1360" cy="2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248"/>
                </a:cxn>
                <a:cxn ang="0">
                  <a:pos x="247" y="1802"/>
                </a:cxn>
                <a:cxn ang="0">
                  <a:pos x="640" y="2064"/>
                </a:cxn>
                <a:cxn ang="0">
                  <a:pos x="1360" y="2176"/>
                </a:cxn>
              </a:cxnLst>
              <a:rect l="0" t="0" r="r" b="b"/>
              <a:pathLst>
                <a:path w="1360" h="2176">
                  <a:moveTo>
                    <a:pt x="0" y="0"/>
                  </a:moveTo>
                  <a:cubicBezTo>
                    <a:pt x="13" y="208"/>
                    <a:pt x="55" y="948"/>
                    <a:pt x="96" y="1248"/>
                  </a:cubicBezTo>
                  <a:cubicBezTo>
                    <a:pt x="137" y="1548"/>
                    <a:pt x="156" y="1666"/>
                    <a:pt x="247" y="1802"/>
                  </a:cubicBezTo>
                  <a:cubicBezTo>
                    <a:pt x="338" y="1938"/>
                    <a:pt x="455" y="2002"/>
                    <a:pt x="640" y="2064"/>
                  </a:cubicBezTo>
                  <a:cubicBezTo>
                    <a:pt x="825" y="2126"/>
                    <a:pt x="1210" y="2153"/>
                    <a:pt x="1360" y="2176"/>
                  </a:cubicBezTo>
                </a:path>
              </a:pathLst>
            </a:custGeom>
            <a:noFill/>
            <a:ln w="57150" cmpd="sng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8889" name="Text Box 57"/>
            <p:cNvSpPr txBox="1">
              <a:spLocks noChangeArrowheads="1"/>
            </p:cNvSpPr>
            <p:nvPr/>
          </p:nvSpPr>
          <p:spPr bwMode="auto">
            <a:xfrm>
              <a:off x="2160" y="576"/>
              <a:ext cx="91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660066"/>
                  </a:solidFill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solidFill>
                    <a:srgbClr val="660066"/>
                  </a:solidFill>
                  <a:latin typeface="Georgia" pitchFamily="18" charset="0"/>
                </a:rPr>
                <a:t>-1,3</a:t>
              </a:r>
              <a:endParaRPr lang="ru-RU" sz="2400" b="1" dirty="0">
                <a:solidFill>
                  <a:srgbClr val="660066"/>
                </a:solidFill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499420" y="692696"/>
            <a:ext cx="4537076" cy="3970338"/>
            <a:chOff x="336" y="288"/>
            <a:chExt cx="2858" cy="2501"/>
          </a:xfrm>
        </p:grpSpPr>
        <p:sp>
          <p:nvSpPr>
            <p:cNvPr id="236553" name="Text Box 9"/>
            <p:cNvSpPr txBox="1">
              <a:spLocks noChangeArrowheads="1"/>
            </p:cNvSpPr>
            <p:nvPr/>
          </p:nvSpPr>
          <p:spPr bwMode="auto">
            <a:xfrm>
              <a:off x="336" y="288"/>
              <a:ext cx="2858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800" b="1" i="1" dirty="0">
                  <a:solidFill>
                    <a:srgbClr val="000099"/>
                  </a:solidFill>
                  <a:latin typeface="Georgia" pitchFamily="18" charset="0"/>
                </a:rPr>
                <a:t>Как алгебраисты вместо </a:t>
              </a:r>
              <a:r>
                <a:rPr lang="ru-RU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  </a:t>
              </a:r>
              <a:r>
                <a:rPr lang="ru-RU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АА,   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ААА, …  </a:t>
              </a:r>
              <a:r>
                <a:rPr lang="ru-RU" sz="2800" b="1" i="1" dirty="0">
                  <a:solidFill>
                    <a:srgbClr val="000099"/>
                  </a:solidFill>
                  <a:latin typeface="Georgia" pitchFamily="18" charset="0"/>
                </a:rPr>
                <a:t>пишут </a:t>
              </a:r>
              <a:r>
                <a:rPr lang="ru-RU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    </a:t>
              </a:r>
              <a:r>
                <a:rPr lang="ru-RU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А</a:t>
              </a:r>
              <a:r>
                <a:rPr lang="ru-RU" sz="2800" b="1" i="1" baseline="30000" dirty="0" smtClean="0">
                  <a:solidFill>
                    <a:srgbClr val="C00000"/>
                  </a:solidFill>
                  <a:latin typeface="Georgia" pitchFamily="18" charset="0"/>
                </a:rPr>
                <a:t>2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, А</a:t>
              </a:r>
              <a:r>
                <a:rPr lang="ru-RU" sz="2800" b="1" i="1" baseline="30000" dirty="0">
                  <a:solidFill>
                    <a:srgbClr val="C00000"/>
                  </a:solidFill>
                  <a:latin typeface="Georgia" pitchFamily="18" charset="0"/>
                </a:rPr>
                <a:t>3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, …</a:t>
              </a:r>
              <a:endParaRPr lang="en-US" sz="2800" b="1" i="1" dirty="0">
                <a:solidFill>
                  <a:srgbClr val="C00000"/>
                </a:solidFill>
                <a:latin typeface="Georgia" pitchFamily="18" charset="0"/>
              </a:endParaRPr>
            </a:p>
            <a:p>
              <a:r>
                <a:rPr lang="ru-RU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так </a:t>
              </a:r>
              <a:r>
                <a:rPr lang="ru-RU" sz="2800" b="1" i="1" dirty="0">
                  <a:solidFill>
                    <a:srgbClr val="000099"/>
                  </a:solidFill>
                  <a:latin typeface="Georgia" pitchFamily="18" charset="0"/>
                </a:rPr>
                <a:t>я вместо  </a:t>
              </a:r>
              <a:endParaRPr lang="ru-RU" sz="2800" b="1" i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endParaRPr lang="ru-RU" sz="2800" b="1" i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endParaRPr lang="ru-RU" sz="2800" b="1" i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 </a:t>
              </a:r>
              <a:r>
                <a:rPr lang="ru-RU" sz="2800" b="1" i="1" dirty="0">
                  <a:solidFill>
                    <a:srgbClr val="000099"/>
                  </a:solidFill>
                  <a:latin typeface="Georgia" pitchFamily="18" charset="0"/>
                </a:rPr>
                <a:t>пишу 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а</a:t>
              </a:r>
              <a:r>
                <a:rPr lang="ru-RU" sz="2800" b="1" i="1" baseline="30000" dirty="0">
                  <a:solidFill>
                    <a:srgbClr val="C00000"/>
                  </a:solidFill>
                  <a:latin typeface="Georgia" pitchFamily="18" charset="0"/>
                </a:rPr>
                <a:t>-1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, а</a:t>
              </a:r>
              <a:r>
                <a:rPr lang="ru-RU" sz="2800" b="1" i="1" baseline="30000" dirty="0">
                  <a:solidFill>
                    <a:srgbClr val="C00000"/>
                  </a:solidFill>
                  <a:latin typeface="Georgia" pitchFamily="18" charset="0"/>
                </a:rPr>
                <a:t>-2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, а</a:t>
              </a:r>
              <a:r>
                <a:rPr lang="ru-RU" sz="2800" b="1" i="1" baseline="30000" dirty="0">
                  <a:solidFill>
                    <a:srgbClr val="C00000"/>
                  </a:solidFill>
                  <a:latin typeface="Georgia" pitchFamily="18" charset="0"/>
                </a:rPr>
                <a:t>-3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, …</a:t>
              </a:r>
              <a:r>
                <a:rPr lang="ru-RU" sz="2800" b="1" i="1" baseline="30000" dirty="0">
                  <a:solidFill>
                    <a:srgbClr val="C00000"/>
                  </a:solidFill>
                  <a:latin typeface="Georgia" pitchFamily="18" charset="0"/>
                </a:rPr>
                <a:t> </a:t>
              </a:r>
              <a:r>
                <a:rPr lang="ru-RU" sz="2800" b="1" i="1" dirty="0">
                  <a:solidFill>
                    <a:srgbClr val="C00000"/>
                  </a:solidFill>
                  <a:latin typeface="Georgia" pitchFamily="18" charset="0"/>
                </a:rPr>
                <a:t> </a:t>
              </a:r>
            </a:p>
            <a:p>
              <a:endParaRPr lang="ru-RU" sz="2800" b="1" i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800" b="1" i="1" dirty="0" smtClean="0">
                  <a:solidFill>
                    <a:srgbClr val="000099"/>
                  </a:solidFill>
                  <a:latin typeface="Georgia" pitchFamily="18" charset="0"/>
                </a:rPr>
                <a:t>            </a:t>
              </a:r>
              <a:r>
                <a:rPr lang="ru-RU" sz="2800" b="1" i="1" dirty="0">
                  <a:solidFill>
                    <a:srgbClr val="000099"/>
                  </a:solidFill>
                  <a:latin typeface="Georgia" pitchFamily="18" charset="0"/>
                </a:rPr>
                <a:t>Ньютон И.</a:t>
              </a:r>
              <a:r>
                <a:rPr lang="en-US" sz="2800" b="1" i="1" dirty="0">
                  <a:solidFill>
                    <a:srgbClr val="000099"/>
                  </a:solidFill>
                  <a:latin typeface="Georgia" pitchFamily="18" charset="0"/>
                </a:rPr>
                <a:t> </a:t>
              </a:r>
              <a:endParaRPr lang="ru-RU" sz="2800" b="1" i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36550" name="Object 6"/>
            <p:cNvGraphicFramePr>
              <a:graphicFrameLocks noChangeAspect="1"/>
            </p:cNvGraphicFramePr>
            <p:nvPr/>
          </p:nvGraphicFramePr>
          <p:xfrm>
            <a:off x="1743" y="1331"/>
            <a:ext cx="1200" cy="653"/>
          </p:xfrm>
          <a:graphic>
            <a:graphicData uri="http://schemas.openxmlformats.org/presentationml/2006/ole">
              <p:oleObj spid="_x0000_s865282" name="Формула" r:id="rId3" imgW="723600" imgH="393480" progId="Equation.3">
                <p:embed/>
              </p:oleObj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79512" y="404664"/>
            <a:ext cx="4013200" cy="5041900"/>
            <a:chOff x="2928" y="960"/>
            <a:chExt cx="2528" cy="3176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2928" y="1104"/>
              <a:ext cx="2528" cy="3032"/>
              <a:chOff x="184" y="1240"/>
              <a:chExt cx="2528" cy="3032"/>
            </a:xfrm>
          </p:grpSpPr>
          <p:sp>
            <p:nvSpPr>
              <p:cNvPr id="236556" name="Freeform 12" descr="Дуб"/>
              <p:cNvSpPr>
                <a:spLocks/>
              </p:cNvSpPr>
              <p:nvPr/>
            </p:nvSpPr>
            <p:spPr bwMode="auto">
              <a:xfrm>
                <a:off x="192" y="1240"/>
                <a:ext cx="2520" cy="303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520" y="0"/>
                  </a:cxn>
                  <a:cxn ang="0">
                    <a:pos x="2520" y="3024"/>
                  </a:cxn>
                  <a:cxn ang="0">
                    <a:pos x="0" y="3032"/>
                  </a:cxn>
                  <a:cxn ang="0">
                    <a:pos x="8" y="0"/>
                  </a:cxn>
                </a:cxnLst>
                <a:rect l="0" t="0" r="r" b="b"/>
                <a:pathLst>
                  <a:path w="2520" h="3032">
                    <a:moveTo>
                      <a:pt x="8" y="0"/>
                    </a:moveTo>
                    <a:lnTo>
                      <a:pt x="2520" y="0"/>
                    </a:lnTo>
                    <a:lnTo>
                      <a:pt x="2520" y="3024"/>
                    </a:lnTo>
                    <a:lnTo>
                      <a:pt x="0" y="3032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36552" name="Picture 8" descr="Ньютон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36" y="1392"/>
                <a:ext cx="2244" cy="2736"/>
              </a:xfrm>
              <a:prstGeom prst="rect">
                <a:avLst/>
              </a:prstGeom>
              <a:noFill/>
            </p:spPr>
          </p:pic>
          <p:sp>
            <p:nvSpPr>
              <p:cNvPr id="236554" name="Freeform 10"/>
              <p:cNvSpPr>
                <a:spLocks/>
              </p:cNvSpPr>
              <p:nvPr/>
            </p:nvSpPr>
            <p:spPr bwMode="auto">
              <a:xfrm>
                <a:off x="336" y="1384"/>
                <a:ext cx="2232" cy="2744"/>
              </a:xfrm>
              <a:custGeom>
                <a:avLst/>
                <a:gdLst/>
                <a:ahLst/>
                <a:cxnLst>
                  <a:cxn ang="0">
                    <a:pos x="0" y="2744"/>
                  </a:cxn>
                  <a:cxn ang="0">
                    <a:pos x="0" y="8"/>
                  </a:cxn>
                  <a:cxn ang="0">
                    <a:pos x="2216" y="0"/>
                  </a:cxn>
                  <a:cxn ang="0">
                    <a:pos x="2232" y="2736"/>
                  </a:cxn>
                  <a:cxn ang="0">
                    <a:pos x="0" y="2744"/>
                  </a:cxn>
                </a:cxnLst>
                <a:rect l="0" t="0" r="r" b="b"/>
                <a:pathLst>
                  <a:path w="2232" h="2744">
                    <a:moveTo>
                      <a:pt x="0" y="2744"/>
                    </a:moveTo>
                    <a:lnTo>
                      <a:pt x="0" y="8"/>
                    </a:lnTo>
                    <a:lnTo>
                      <a:pt x="2216" y="0"/>
                    </a:lnTo>
                    <a:lnTo>
                      <a:pt x="2232" y="2736"/>
                    </a:lnTo>
                    <a:lnTo>
                      <a:pt x="0" y="274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59" name="Freeform 15"/>
              <p:cNvSpPr>
                <a:spLocks/>
              </p:cNvSpPr>
              <p:nvPr/>
            </p:nvSpPr>
            <p:spPr bwMode="auto">
              <a:xfrm>
                <a:off x="184" y="4128"/>
                <a:ext cx="152" cy="136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0" y="136"/>
                  </a:cxn>
                </a:cxnLst>
                <a:rect l="0" t="0" r="r" b="b"/>
                <a:pathLst>
                  <a:path w="152" h="136">
                    <a:moveTo>
                      <a:pt x="152" y="0"/>
                    </a:moveTo>
                    <a:lnTo>
                      <a:pt x="0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60" name="Freeform 16"/>
              <p:cNvSpPr>
                <a:spLocks/>
              </p:cNvSpPr>
              <p:nvPr/>
            </p:nvSpPr>
            <p:spPr bwMode="auto">
              <a:xfrm>
                <a:off x="2544" y="1248"/>
                <a:ext cx="152" cy="136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0" y="136"/>
                  </a:cxn>
                </a:cxnLst>
                <a:rect l="0" t="0" r="r" b="b"/>
                <a:pathLst>
                  <a:path w="152" h="136">
                    <a:moveTo>
                      <a:pt x="152" y="0"/>
                    </a:moveTo>
                    <a:lnTo>
                      <a:pt x="0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61" name="Freeform 17"/>
              <p:cNvSpPr>
                <a:spLocks/>
              </p:cNvSpPr>
              <p:nvPr/>
            </p:nvSpPr>
            <p:spPr bwMode="auto">
              <a:xfrm>
                <a:off x="2544" y="4128"/>
                <a:ext cx="168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" y="136"/>
                  </a:cxn>
                </a:cxnLst>
                <a:rect l="0" t="0" r="r" b="b"/>
                <a:pathLst>
                  <a:path w="168" h="136">
                    <a:moveTo>
                      <a:pt x="0" y="0"/>
                    </a:moveTo>
                    <a:lnTo>
                      <a:pt x="168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564" name="Oval 20"/>
            <p:cNvSpPr>
              <a:spLocks noChangeArrowheads="1"/>
            </p:cNvSpPr>
            <p:nvPr/>
          </p:nvSpPr>
          <p:spPr bwMode="auto">
            <a:xfrm>
              <a:off x="4128" y="9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565" name="Freeform 21"/>
            <p:cNvSpPr>
              <a:spLocks/>
            </p:cNvSpPr>
            <p:nvPr/>
          </p:nvSpPr>
          <p:spPr bwMode="auto">
            <a:xfrm>
              <a:off x="4032" y="965"/>
              <a:ext cx="240" cy="13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72" y="35"/>
                </a:cxn>
                <a:cxn ang="0">
                  <a:pos x="120" y="3"/>
                </a:cxn>
                <a:cxn ang="0">
                  <a:pos x="184" y="51"/>
                </a:cxn>
                <a:cxn ang="0">
                  <a:pos x="240" y="139"/>
                </a:cxn>
              </a:cxnLst>
              <a:rect l="0" t="0" r="r" b="b"/>
              <a:pathLst>
                <a:path w="240" h="139">
                  <a:moveTo>
                    <a:pt x="0" y="139"/>
                  </a:moveTo>
                  <a:cubicBezTo>
                    <a:pt x="12" y="122"/>
                    <a:pt x="52" y="58"/>
                    <a:pt x="72" y="35"/>
                  </a:cubicBezTo>
                  <a:cubicBezTo>
                    <a:pt x="92" y="12"/>
                    <a:pt x="101" y="0"/>
                    <a:pt x="120" y="3"/>
                  </a:cubicBezTo>
                  <a:cubicBezTo>
                    <a:pt x="139" y="6"/>
                    <a:pt x="164" y="28"/>
                    <a:pt x="184" y="51"/>
                  </a:cubicBezTo>
                  <a:cubicBezTo>
                    <a:pt x="204" y="74"/>
                    <a:pt x="228" y="121"/>
                    <a:pt x="240" y="13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11560" y="620688"/>
            <a:ext cx="3262313" cy="3302000"/>
            <a:chOff x="184" y="528"/>
            <a:chExt cx="2055" cy="2080"/>
          </a:xfrm>
        </p:grpSpPr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365" y="1344"/>
              <a:ext cx="563" cy="288"/>
            </a:xfrm>
            <a:prstGeom prst="rect">
              <a:avLst/>
            </a:prstGeom>
            <a:ln>
              <a:solidFill>
                <a:srgbClr val="000099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>
                  <a:latin typeface="Georgia" pitchFamily="18" charset="0"/>
                </a:rPr>
                <a:t>у = </a:t>
              </a:r>
              <a:r>
                <a:rPr lang="ru-RU" sz="2400" b="1" dirty="0" err="1">
                  <a:latin typeface="Georgia" pitchFamily="18" charset="0"/>
                </a:rPr>
                <a:t>х</a:t>
              </a:r>
              <a:endParaRPr lang="ru-RU" sz="2400" b="1" dirty="0">
                <a:latin typeface="Georgia" pitchFamily="18" charset="0"/>
              </a:endParaRPr>
            </a:p>
          </p:txBody>
        </p:sp>
        <p:sp>
          <p:nvSpPr>
            <p:cNvPr id="237579" name="Line 11"/>
            <p:cNvSpPr>
              <a:spLocks noChangeShapeType="1"/>
            </p:cNvSpPr>
            <p:nvPr/>
          </p:nvSpPr>
          <p:spPr bwMode="auto">
            <a:xfrm flipV="1">
              <a:off x="336" y="864"/>
              <a:ext cx="1632" cy="168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184" y="528"/>
              <a:ext cx="2055" cy="2080"/>
              <a:chOff x="184" y="528"/>
              <a:chExt cx="2055" cy="2080"/>
            </a:xfrm>
          </p:grpSpPr>
          <p:sp>
            <p:nvSpPr>
              <p:cNvPr id="237573" name="Freeform 5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574" name="Freeform 6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575" name="Text Box 7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х</a:t>
                </a:r>
              </a:p>
            </p:txBody>
          </p:sp>
          <p:sp>
            <p:nvSpPr>
              <p:cNvPr id="237576" name="Text Box 8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у</a:t>
                </a:r>
              </a:p>
            </p:txBody>
          </p:sp>
          <p:sp>
            <p:nvSpPr>
              <p:cNvPr id="237603" name="Oval 35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029201" y="188640"/>
            <a:ext cx="3371851" cy="3302000"/>
            <a:chOff x="2304" y="512"/>
            <a:chExt cx="2124" cy="2080"/>
          </a:xfrm>
        </p:grpSpPr>
        <p:sp>
          <p:nvSpPr>
            <p:cNvPr id="237585" name="Freeform 17"/>
            <p:cNvSpPr>
              <a:spLocks/>
            </p:cNvSpPr>
            <p:nvPr/>
          </p:nvSpPr>
          <p:spPr bwMode="auto">
            <a:xfrm>
              <a:off x="2744" y="560"/>
              <a:ext cx="928" cy="116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08" y="928"/>
                </a:cxn>
                <a:cxn ang="0">
                  <a:pos x="480" y="1168"/>
                </a:cxn>
                <a:cxn ang="0">
                  <a:pos x="768" y="928"/>
                </a:cxn>
                <a:cxn ang="0">
                  <a:pos x="928" y="0"/>
                </a:cxn>
              </a:cxnLst>
              <a:rect l="0" t="0" r="r" b="b"/>
              <a:pathLst>
                <a:path w="928" h="1168">
                  <a:moveTo>
                    <a:pt x="0" y="32"/>
                  </a:moveTo>
                  <a:cubicBezTo>
                    <a:pt x="35" y="181"/>
                    <a:pt x="128" y="739"/>
                    <a:pt x="208" y="928"/>
                  </a:cubicBezTo>
                  <a:cubicBezTo>
                    <a:pt x="288" y="1117"/>
                    <a:pt x="387" y="1168"/>
                    <a:pt x="480" y="1168"/>
                  </a:cubicBezTo>
                  <a:cubicBezTo>
                    <a:pt x="573" y="1168"/>
                    <a:pt x="693" y="1123"/>
                    <a:pt x="768" y="928"/>
                  </a:cubicBezTo>
                  <a:cubicBezTo>
                    <a:pt x="843" y="733"/>
                    <a:pt x="895" y="193"/>
                    <a:pt x="928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86" name="Text Box 18"/>
            <p:cNvSpPr txBox="1">
              <a:spLocks noChangeArrowheads="1"/>
            </p:cNvSpPr>
            <p:nvPr/>
          </p:nvSpPr>
          <p:spPr bwMode="auto">
            <a:xfrm>
              <a:off x="3785" y="853"/>
              <a:ext cx="643" cy="288"/>
            </a:xfrm>
            <a:prstGeom prst="rect">
              <a:avLst/>
            </a:prstGeom>
            <a:ln>
              <a:solidFill>
                <a:srgbClr val="000099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latin typeface="Georgia" pitchFamily="18" charset="0"/>
                </a:rPr>
                <a:t>2</a:t>
              </a:r>
              <a:endParaRPr lang="ru-RU" sz="2400" b="1" dirty="0">
                <a:latin typeface="Georgia" pitchFamily="18" charset="0"/>
              </a:endParaRPr>
            </a:p>
          </p:txBody>
        </p: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2304" y="512"/>
              <a:ext cx="2055" cy="2080"/>
              <a:chOff x="184" y="528"/>
              <a:chExt cx="2055" cy="2080"/>
            </a:xfrm>
          </p:grpSpPr>
          <p:sp>
            <p:nvSpPr>
              <p:cNvPr id="237606" name="Freeform 38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607" name="Freeform 39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608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х</a:t>
                </a:r>
              </a:p>
            </p:txBody>
          </p:sp>
          <p:sp>
            <p:nvSpPr>
              <p:cNvPr id="237609" name="Text Box 41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у</a:t>
                </a:r>
              </a:p>
            </p:txBody>
          </p:sp>
          <p:sp>
            <p:nvSpPr>
              <p:cNvPr id="237610" name="Oval 42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825377" y="3048000"/>
            <a:ext cx="3479801" cy="3530600"/>
            <a:chOff x="1207" y="2144"/>
            <a:chExt cx="2192" cy="2224"/>
          </a:xfrm>
        </p:grpSpPr>
        <p:sp>
          <p:nvSpPr>
            <p:cNvPr id="237597" name="Freeform 29"/>
            <p:cNvSpPr>
              <a:spLocks/>
            </p:cNvSpPr>
            <p:nvPr/>
          </p:nvSpPr>
          <p:spPr bwMode="auto">
            <a:xfrm>
              <a:off x="1920" y="2256"/>
              <a:ext cx="72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72" y="1576"/>
                </a:cxn>
                <a:cxn ang="0">
                  <a:pos x="144" y="1296"/>
                </a:cxn>
                <a:cxn ang="0">
                  <a:pos x="216" y="1176"/>
                </a:cxn>
                <a:cxn ang="0">
                  <a:pos x="360" y="1120"/>
                </a:cxn>
                <a:cxn ang="0">
                  <a:pos x="504" y="1032"/>
                </a:cxn>
                <a:cxn ang="0">
                  <a:pos x="576" y="912"/>
                </a:cxn>
                <a:cxn ang="0">
                  <a:pos x="648" y="520"/>
                </a:cxn>
                <a:cxn ang="0">
                  <a:pos x="720" y="0"/>
                </a:cxn>
              </a:cxnLst>
              <a:rect l="0" t="0" r="r" b="b"/>
              <a:pathLst>
                <a:path w="720" h="2112">
                  <a:moveTo>
                    <a:pt x="0" y="2112"/>
                  </a:moveTo>
                  <a:cubicBezTo>
                    <a:pt x="12" y="2023"/>
                    <a:pt x="48" y="1712"/>
                    <a:pt x="72" y="1576"/>
                  </a:cubicBezTo>
                  <a:cubicBezTo>
                    <a:pt x="96" y="1440"/>
                    <a:pt x="120" y="1363"/>
                    <a:pt x="144" y="1296"/>
                  </a:cubicBezTo>
                  <a:cubicBezTo>
                    <a:pt x="168" y="1229"/>
                    <a:pt x="180" y="1205"/>
                    <a:pt x="216" y="1176"/>
                  </a:cubicBezTo>
                  <a:cubicBezTo>
                    <a:pt x="252" y="1147"/>
                    <a:pt x="312" y="1144"/>
                    <a:pt x="360" y="1120"/>
                  </a:cubicBezTo>
                  <a:cubicBezTo>
                    <a:pt x="408" y="1096"/>
                    <a:pt x="468" y="1067"/>
                    <a:pt x="504" y="1032"/>
                  </a:cubicBezTo>
                  <a:cubicBezTo>
                    <a:pt x="540" y="997"/>
                    <a:pt x="552" y="997"/>
                    <a:pt x="576" y="912"/>
                  </a:cubicBezTo>
                  <a:cubicBezTo>
                    <a:pt x="600" y="827"/>
                    <a:pt x="624" y="672"/>
                    <a:pt x="648" y="520"/>
                  </a:cubicBezTo>
                  <a:cubicBezTo>
                    <a:pt x="672" y="368"/>
                    <a:pt x="705" y="108"/>
                    <a:pt x="720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98" name="Text Box 30"/>
            <p:cNvSpPr txBox="1">
              <a:spLocks noChangeArrowheads="1"/>
            </p:cNvSpPr>
            <p:nvPr/>
          </p:nvSpPr>
          <p:spPr bwMode="auto">
            <a:xfrm>
              <a:off x="1207" y="3473"/>
              <a:ext cx="643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>
                  <a:latin typeface="Georgia" pitchFamily="18" charset="0"/>
                </a:rPr>
                <a:t>у = х</a:t>
              </a:r>
              <a:r>
                <a:rPr lang="ru-RU" sz="2400" b="1" baseline="30000" dirty="0">
                  <a:latin typeface="Georgia" pitchFamily="18" charset="0"/>
                </a:rPr>
                <a:t>3</a:t>
              </a:r>
              <a:endParaRPr lang="ru-RU" sz="2400" b="1" dirty="0">
                <a:latin typeface="Georgia" pitchFamily="18" charset="0"/>
              </a:endParaRPr>
            </a:p>
          </p:txBody>
        </p: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344" y="2144"/>
              <a:ext cx="2055" cy="2080"/>
              <a:chOff x="184" y="528"/>
              <a:chExt cx="2055" cy="2080"/>
            </a:xfrm>
          </p:grpSpPr>
          <p:sp>
            <p:nvSpPr>
              <p:cNvPr id="237612" name="Freeform 44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613" name="Freeform 45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ln>
                <a:headEnd type="none" w="med" len="med"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37614" name="Text Box 46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х</a:t>
                </a:r>
              </a:p>
            </p:txBody>
          </p:sp>
          <p:sp>
            <p:nvSpPr>
              <p:cNvPr id="2376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Georgia" pitchFamily="18" charset="0"/>
                  </a:rPr>
                  <a:t>у</a:t>
                </a:r>
              </a:p>
            </p:txBody>
          </p:sp>
          <p:sp>
            <p:nvSpPr>
              <p:cNvPr id="237616" name="Oval 48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4139951" y="2643088"/>
            <a:ext cx="3670299" cy="3557588"/>
            <a:chOff x="3705" y="2000"/>
            <a:chExt cx="2312" cy="2241"/>
          </a:xfrm>
        </p:grpSpPr>
        <p:grpSp>
          <p:nvGrpSpPr>
            <p:cNvPr id="9" name="Group 67"/>
            <p:cNvGrpSpPr>
              <a:grpSpLocks/>
            </p:cNvGrpSpPr>
            <p:nvPr/>
          </p:nvGrpSpPr>
          <p:grpSpPr bwMode="auto">
            <a:xfrm rot="5400000">
              <a:off x="3768" y="2288"/>
              <a:ext cx="1800" cy="1880"/>
              <a:chOff x="3768" y="2232"/>
              <a:chExt cx="1800" cy="1880"/>
            </a:xfrm>
          </p:grpSpPr>
          <p:sp>
            <p:nvSpPr>
              <p:cNvPr id="237599" name="Freeform 31"/>
              <p:cNvSpPr>
                <a:spLocks/>
              </p:cNvSpPr>
              <p:nvPr/>
            </p:nvSpPr>
            <p:spPr bwMode="auto">
              <a:xfrm>
                <a:off x="3768" y="2232"/>
                <a:ext cx="792" cy="888"/>
              </a:xfrm>
              <a:custGeom>
                <a:avLst/>
                <a:gdLst/>
                <a:ahLst/>
                <a:cxnLst>
                  <a:cxn ang="0">
                    <a:pos x="0" y="888"/>
                  </a:cxn>
                  <a:cxn ang="0">
                    <a:pos x="640" y="712"/>
                  </a:cxn>
                  <a:cxn ang="0">
                    <a:pos x="792" y="0"/>
                  </a:cxn>
                </a:cxnLst>
                <a:rect l="0" t="0" r="r" b="b"/>
                <a:pathLst>
                  <a:path w="792" h="888">
                    <a:moveTo>
                      <a:pt x="0" y="888"/>
                    </a:moveTo>
                    <a:cubicBezTo>
                      <a:pt x="107" y="861"/>
                      <a:pt x="508" y="860"/>
                      <a:pt x="640" y="712"/>
                    </a:cubicBezTo>
                    <a:cubicBezTo>
                      <a:pt x="772" y="564"/>
                      <a:pt x="760" y="148"/>
                      <a:pt x="792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00" name="Freeform 32"/>
              <p:cNvSpPr>
                <a:spLocks/>
              </p:cNvSpPr>
              <p:nvPr/>
            </p:nvSpPr>
            <p:spPr bwMode="auto">
              <a:xfrm flipH="1" flipV="1">
                <a:off x="4752" y="3264"/>
                <a:ext cx="816" cy="848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664" y="712"/>
                  </a:cxn>
                  <a:cxn ang="0">
                    <a:pos x="816" y="0"/>
                  </a:cxn>
                </a:cxnLst>
                <a:rect l="0" t="0" r="r" b="b"/>
                <a:pathLst>
                  <a:path w="816" h="848">
                    <a:moveTo>
                      <a:pt x="0" y="816"/>
                    </a:moveTo>
                    <a:cubicBezTo>
                      <a:pt x="111" y="799"/>
                      <a:pt x="528" y="848"/>
                      <a:pt x="664" y="712"/>
                    </a:cubicBezTo>
                    <a:cubicBezTo>
                      <a:pt x="800" y="576"/>
                      <a:pt x="784" y="148"/>
                      <a:pt x="816" y="0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37602" name="Object 34"/>
            <p:cNvGraphicFramePr>
              <a:graphicFrameLocks noChangeAspect="1"/>
            </p:cNvGraphicFramePr>
            <p:nvPr/>
          </p:nvGraphicFramePr>
          <p:xfrm>
            <a:off x="5293" y="3493"/>
            <a:ext cx="724" cy="748"/>
          </p:xfrm>
          <a:graphic>
            <a:graphicData uri="http://schemas.openxmlformats.org/presentationml/2006/ole">
              <p:oleObj spid="_x0000_s866306" name="Формула" r:id="rId3" imgW="380880" imgH="393480" progId="Equation.3">
                <p:embed/>
              </p:oleObj>
            </a:graphicData>
          </a:graphic>
        </p:graphicFrame>
        <p:sp>
          <p:nvSpPr>
            <p:cNvPr id="237618" name="Freeform 50"/>
            <p:cNvSpPr>
              <a:spLocks/>
            </p:cNvSpPr>
            <p:nvPr/>
          </p:nvSpPr>
          <p:spPr bwMode="auto">
            <a:xfrm>
              <a:off x="3705" y="3216"/>
              <a:ext cx="195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52" y="0"/>
                </a:cxn>
              </a:cxnLst>
              <a:rect l="0" t="0" r="r" b="b"/>
              <a:pathLst>
                <a:path w="1952" h="16">
                  <a:moveTo>
                    <a:pt x="0" y="16"/>
                  </a:moveTo>
                  <a:lnTo>
                    <a:pt x="1952" y="0"/>
                  </a:lnTo>
                </a:path>
              </a:pathLst>
            </a:custGeom>
            <a:ln>
              <a:headEnd type="none" w="med" len="med"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37619" name="Freeform 51"/>
            <p:cNvSpPr>
              <a:spLocks/>
            </p:cNvSpPr>
            <p:nvPr/>
          </p:nvSpPr>
          <p:spPr bwMode="auto">
            <a:xfrm>
              <a:off x="4625" y="2176"/>
              <a:ext cx="32" cy="1904"/>
            </a:xfrm>
            <a:custGeom>
              <a:avLst/>
              <a:gdLst/>
              <a:ahLst/>
              <a:cxnLst>
                <a:cxn ang="0">
                  <a:pos x="32" y="1904"/>
                </a:cxn>
                <a:cxn ang="0">
                  <a:pos x="0" y="0"/>
                </a:cxn>
              </a:cxnLst>
              <a:rect l="0" t="0" r="r" b="b"/>
              <a:pathLst>
                <a:path w="32" h="1904">
                  <a:moveTo>
                    <a:pt x="32" y="1904"/>
                  </a:moveTo>
                  <a:lnTo>
                    <a:pt x="0" y="0"/>
                  </a:lnTo>
                </a:path>
              </a:pathLst>
            </a:custGeom>
            <a:ln>
              <a:headEnd type="none" w="med" len="med"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37620" name="Text Box 52"/>
            <p:cNvSpPr txBox="1">
              <a:spLocks noChangeArrowheads="1"/>
            </p:cNvSpPr>
            <p:nvPr/>
          </p:nvSpPr>
          <p:spPr bwMode="auto">
            <a:xfrm>
              <a:off x="5537" y="32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Georgia" pitchFamily="18" charset="0"/>
                </a:rPr>
                <a:t>х</a:t>
              </a:r>
            </a:p>
          </p:txBody>
        </p:sp>
        <p:sp>
          <p:nvSpPr>
            <p:cNvPr id="237621" name="Text Box 53"/>
            <p:cNvSpPr txBox="1">
              <a:spLocks noChangeArrowheads="1"/>
            </p:cNvSpPr>
            <p:nvPr/>
          </p:nvSpPr>
          <p:spPr bwMode="auto">
            <a:xfrm>
              <a:off x="4385" y="20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Georgia" pitchFamily="18" charset="0"/>
                </a:rPr>
                <a:t>у</a:t>
              </a:r>
            </a:p>
          </p:txBody>
        </p:sp>
        <p:sp>
          <p:nvSpPr>
            <p:cNvPr id="237622" name="Oval 54"/>
            <p:cNvSpPr>
              <a:spLocks noChangeArrowheads="1"/>
            </p:cNvSpPr>
            <p:nvPr/>
          </p:nvSpPr>
          <p:spPr bwMode="auto">
            <a:xfrm>
              <a:off x="4625" y="3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7631" name="Text Box 63"/>
          <p:cNvSpPr txBox="1">
            <a:spLocks noChangeArrowheads="1"/>
          </p:cNvSpPr>
          <p:nvPr/>
        </p:nvSpPr>
        <p:spPr bwMode="auto">
          <a:xfrm>
            <a:off x="251520" y="1524000"/>
            <a:ext cx="1487908" cy="461665"/>
          </a:xfrm>
          <a:prstGeom prst="rect">
            <a:avLst/>
          </a:prstGeom>
          <a:solidFill>
            <a:srgbClr val="FFFF66"/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Прямая</a:t>
            </a:r>
          </a:p>
        </p:txBody>
      </p:sp>
      <p:sp>
        <p:nvSpPr>
          <p:cNvPr id="237632" name="Text Box 64"/>
          <p:cNvSpPr txBox="1">
            <a:spLocks noChangeArrowheads="1"/>
          </p:cNvSpPr>
          <p:nvPr/>
        </p:nvSpPr>
        <p:spPr bwMode="auto">
          <a:xfrm>
            <a:off x="7341904" y="369144"/>
            <a:ext cx="1802096" cy="461665"/>
          </a:xfrm>
          <a:prstGeom prst="rect">
            <a:avLst/>
          </a:prstGeom>
          <a:solidFill>
            <a:srgbClr val="FFFF66"/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Парабола</a:t>
            </a:r>
          </a:p>
        </p:txBody>
      </p:sp>
      <p:sp>
        <p:nvSpPr>
          <p:cNvPr id="237633" name="Text Box 65"/>
          <p:cNvSpPr txBox="1">
            <a:spLocks noChangeArrowheads="1"/>
          </p:cNvSpPr>
          <p:nvPr/>
        </p:nvSpPr>
        <p:spPr bwMode="auto">
          <a:xfrm>
            <a:off x="1403648" y="5589240"/>
            <a:ext cx="2217274" cy="830997"/>
          </a:xfrm>
          <a:prstGeom prst="rect">
            <a:avLst/>
          </a:prstGeom>
          <a:solidFill>
            <a:srgbClr val="FFFF66"/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Кубическая </a:t>
            </a:r>
          </a:p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парабола</a:t>
            </a:r>
          </a:p>
        </p:txBody>
      </p:sp>
      <p:sp>
        <p:nvSpPr>
          <p:cNvPr id="237634" name="Text Box 66"/>
          <p:cNvSpPr txBox="1">
            <a:spLocks noChangeArrowheads="1"/>
          </p:cNvSpPr>
          <p:nvPr/>
        </p:nvSpPr>
        <p:spPr bwMode="auto">
          <a:xfrm>
            <a:off x="6372200" y="6165304"/>
            <a:ext cx="1973617" cy="461665"/>
          </a:xfrm>
          <a:prstGeom prst="rect">
            <a:avLst/>
          </a:prstGeom>
          <a:solidFill>
            <a:srgbClr val="FFFF66"/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Гипербола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179512" y="188640"/>
            <a:ext cx="4880119" cy="578882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Нам знакомы функции:</a:t>
            </a:r>
            <a:endParaRPr lang="ru-RU" sz="2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67744" y="2958043"/>
            <a:ext cx="6534472" cy="830997"/>
          </a:xfrm>
          <a:prstGeom prst="rect">
            <a:avLst/>
          </a:prstGeom>
          <a:ln w="28575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Все эти функции являются частными случаями степенной функции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3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31" grpId="0" animBg="1"/>
      <p:bldP spid="237632" grpId="0" animBg="1"/>
      <p:bldP spid="237633" grpId="0" animBg="1"/>
      <p:bldP spid="237634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5831632" y="2636912"/>
            <a:ext cx="3060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Georgia" pitchFamily="18" charset="0"/>
              </a:rPr>
              <a:t>где </a:t>
            </a:r>
            <a:r>
              <a:rPr lang="ru-RU" sz="2400" b="1" i="1" dirty="0" err="1">
                <a:solidFill>
                  <a:srgbClr val="000099"/>
                </a:solidFill>
                <a:latin typeface="Georgia" pitchFamily="18" charset="0"/>
              </a:rPr>
              <a:t>р</a:t>
            </a:r>
            <a:r>
              <a:rPr lang="ru-RU" sz="2400" b="1" i="1" dirty="0">
                <a:solidFill>
                  <a:srgbClr val="000099"/>
                </a:solidFill>
                <a:latin typeface="Georgia" pitchFamily="18" charset="0"/>
              </a:rPr>
              <a:t> – заданное действительное число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835696" y="188640"/>
            <a:ext cx="2916872" cy="578882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Определение:</a:t>
            </a:r>
            <a:endParaRPr lang="ru-RU" sz="2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1547664" y="1052736"/>
            <a:ext cx="7417519" cy="1150938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Степенной функцией называется функция вида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123728" y="2420888"/>
            <a:ext cx="3456384" cy="1224136"/>
            <a:chOff x="-36512" y="2996952"/>
            <a:chExt cx="3456384" cy="122413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36512" y="2996952"/>
              <a:ext cx="3456384" cy="1224136"/>
            </a:xfrm>
            <a:prstGeom prst="roundRect">
              <a:avLst/>
            </a:prstGeom>
            <a:ln w="57150">
              <a:solidFill>
                <a:srgbClr val="000099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467544" y="3009146"/>
              <a:ext cx="2448272" cy="1106254"/>
              <a:chOff x="467544" y="3729226"/>
              <a:chExt cx="2448272" cy="1106254"/>
            </a:xfrm>
          </p:grpSpPr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467544" y="3789040"/>
                <a:ext cx="2063385" cy="1046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r>
                  <a:rPr lang="ru-RU" sz="6200" b="1" dirty="0" smtClean="0">
                    <a:solidFill>
                      <a:srgbClr val="CC0099"/>
                    </a:solidFill>
                    <a:latin typeface="Georgia" pitchFamily="18" charset="0"/>
                  </a:rPr>
                  <a:t>у = </a:t>
                </a:r>
                <a:r>
                  <a:rPr lang="ru-RU" sz="6200" b="1" dirty="0" err="1" smtClean="0">
                    <a:solidFill>
                      <a:srgbClr val="CC0099"/>
                    </a:solidFill>
                    <a:latin typeface="Georgia" pitchFamily="18" charset="0"/>
                  </a:rPr>
                  <a:t>х</a:t>
                </a:r>
                <a:endParaRPr lang="en-US" sz="6200" b="1" baseline="30000" dirty="0">
                  <a:solidFill>
                    <a:srgbClr val="CC0099"/>
                  </a:solidFill>
                  <a:latin typeface="Georgia" pitchFamily="18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2394519" y="3729226"/>
                <a:ext cx="521297" cy="707886"/>
              </a:xfrm>
              <a:prstGeom prst="rect">
                <a:avLst/>
              </a:prstGeom>
            </p:spPr>
            <p:txBody>
              <a:bodyPr wrap="none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r>
                  <a:rPr lang="en-US" sz="4000" b="1" dirty="0" smtClean="0">
                    <a:solidFill>
                      <a:srgbClr val="CC0099"/>
                    </a:solidFill>
                    <a:latin typeface="Georgia" pitchFamily="18" charset="0"/>
                  </a:rPr>
                  <a:t>p</a:t>
                </a:r>
                <a:endParaRPr lang="ru-RU" sz="1050" dirty="0"/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179512" y="4005064"/>
            <a:ext cx="76328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Свойства и график степенной функции зависят от свойств степени с действительным показателем, и в частности от того, при каких значениях </a:t>
            </a:r>
            <a:r>
              <a:rPr lang="ru-RU" sz="3200" b="1" i="1" dirty="0" err="1" smtClean="0">
                <a:solidFill>
                  <a:srgbClr val="C00000"/>
                </a:solidFill>
                <a:latin typeface="Georgia" pitchFamily="18" charset="0"/>
              </a:rPr>
              <a:t>х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 и </a:t>
            </a:r>
            <a:r>
              <a:rPr lang="ru-RU" sz="3200" b="1" i="1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  имеет смысл степень 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х</a:t>
            </a:r>
            <a:r>
              <a:rPr lang="ru-RU" sz="3200" b="1" i="1" baseline="30000" dirty="0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roup 416"/>
          <p:cNvGraphicFramePr>
            <a:graphicFrameLocks noGrp="1"/>
          </p:cNvGraphicFramePr>
          <p:nvPr/>
        </p:nvGraphicFramePr>
        <p:xfrm>
          <a:off x="3992360" y="2132856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690" name="Object 74"/>
          <p:cNvGraphicFramePr>
            <a:graphicFrameLocks noChangeAspect="1"/>
          </p:cNvGraphicFramePr>
          <p:nvPr/>
        </p:nvGraphicFramePr>
        <p:xfrm>
          <a:off x="1547664" y="2912045"/>
          <a:ext cx="2246313" cy="588963"/>
        </p:xfrm>
        <a:graphic>
          <a:graphicData uri="http://schemas.openxmlformats.org/presentationml/2006/ole">
            <p:oleObj spid="_x0000_s868355" name="Формула" r:id="rId3" imgW="774360" imgH="203040" progId="Equation.3">
              <p:embed/>
            </p:oleObj>
          </a:graphicData>
        </a:graphic>
      </p:graphicFrame>
      <p:sp>
        <p:nvSpPr>
          <p:cNvPr id="239694" name="Text Box 78"/>
          <p:cNvSpPr txBox="1">
            <a:spLocks noChangeArrowheads="1"/>
          </p:cNvSpPr>
          <p:nvPr/>
        </p:nvSpPr>
        <p:spPr bwMode="auto">
          <a:xfrm>
            <a:off x="251520" y="3644318"/>
            <a:ext cx="3581400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Функция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у=х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четная,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</a:p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т.к.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(–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)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98512" y="4724438"/>
            <a:ext cx="3581400" cy="825500"/>
            <a:chOff x="3264" y="2496"/>
            <a:chExt cx="2256" cy="520"/>
          </a:xfrm>
        </p:grpSpPr>
        <p:sp>
          <p:nvSpPr>
            <p:cNvPr id="239695" name="Text Box 79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485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убывает на </a:t>
              </a:r>
            </a:p>
            <a:p>
              <a:endParaRPr lang="ru-RU" sz="4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</a:p>
          </p:txBody>
        </p:sp>
        <p:graphicFrame>
          <p:nvGraphicFramePr>
            <p:cNvPr id="239697" name="Object 81"/>
            <p:cNvGraphicFramePr>
              <a:graphicFrameLocks noChangeAspect="1"/>
            </p:cNvGraphicFramePr>
            <p:nvPr/>
          </p:nvGraphicFramePr>
          <p:xfrm>
            <a:off x="4560" y="2632"/>
            <a:ext cx="864" cy="384"/>
          </p:xfrm>
          <a:graphic>
            <a:graphicData uri="http://schemas.openxmlformats.org/presentationml/2006/ole">
              <p:oleObj spid="_x0000_s868357" name="Формула" r:id="rId4" imgW="457200" imgH="203040" progId="Equation.3">
                <p:embed/>
              </p:oleObj>
            </a:graphicData>
          </a:graphic>
        </p:graphicFrame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79512" y="5732550"/>
            <a:ext cx="3600792" cy="936810"/>
            <a:chOff x="3264" y="3264"/>
            <a:chExt cx="2437" cy="598"/>
          </a:xfrm>
        </p:grpSpPr>
        <p:sp>
          <p:nvSpPr>
            <p:cNvPr id="239700" name="Text Box 84"/>
            <p:cNvSpPr txBox="1">
              <a:spLocks noChangeArrowheads="1"/>
            </p:cNvSpPr>
            <p:nvPr/>
          </p:nvSpPr>
          <p:spPr bwMode="auto">
            <a:xfrm>
              <a:off x="3264" y="3264"/>
              <a:ext cx="2437" cy="56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   Функция возрастает </a:t>
              </a:r>
            </a:p>
            <a:p>
              <a:endParaRPr lang="ru-RU" sz="2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900" b="1" dirty="0">
                  <a:solidFill>
                    <a:srgbClr val="000099"/>
                  </a:solidFill>
                  <a:latin typeface="Georgia" pitchFamily="18" charset="0"/>
                </a:rPr>
                <a:t> </a:t>
              </a:r>
              <a:endParaRPr lang="ru-RU" sz="900" b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 smtClean="0">
                  <a:solidFill>
                    <a:srgbClr val="000099"/>
                  </a:solidFill>
                  <a:latin typeface="Georgia" pitchFamily="18" charset="0"/>
                </a:rPr>
                <a:t>на </a:t>
              </a:r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</a:p>
          </p:txBody>
        </p:sp>
        <p:graphicFrame>
          <p:nvGraphicFramePr>
            <p:cNvPr id="239701" name="Object 85"/>
            <p:cNvGraphicFramePr>
              <a:graphicFrameLocks noChangeAspect="1"/>
            </p:cNvGraphicFramePr>
            <p:nvPr/>
          </p:nvGraphicFramePr>
          <p:xfrm>
            <a:off x="4812" y="3478"/>
            <a:ext cx="840" cy="384"/>
          </p:xfrm>
          <a:graphic>
            <a:graphicData uri="http://schemas.openxmlformats.org/presentationml/2006/ole">
              <p:oleObj spid="_x0000_s868356" name="Формула" r:id="rId5" imgW="444240" imgH="203040" progId="Equation.3">
                <p:embed/>
              </p:oleObj>
            </a:graphicData>
          </a:graphic>
        </p:graphicFrame>
      </p:grp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73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74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2n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четное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4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6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8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39654" name="Freeform 38"/>
          <p:cNvSpPr>
            <a:spLocks/>
          </p:cNvSpPr>
          <p:nvPr/>
        </p:nvSpPr>
        <p:spPr bwMode="auto">
          <a:xfrm>
            <a:off x="3956496" y="4881364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5" name="Line 39"/>
          <p:cNvSpPr>
            <a:spLocks noChangeShapeType="1"/>
          </p:cNvSpPr>
          <p:nvPr/>
        </p:nvSpPr>
        <p:spPr bwMode="auto">
          <a:xfrm flipV="1">
            <a:off x="6498084" y="2331839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9" name="Text Box 43"/>
          <p:cNvSpPr txBox="1">
            <a:spLocks noChangeArrowheads="1"/>
          </p:cNvSpPr>
          <p:nvPr/>
        </p:nvSpPr>
        <p:spPr bwMode="auto">
          <a:xfrm>
            <a:off x="6674296" y="484326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39662" name="Text Box 46"/>
          <p:cNvSpPr txBox="1">
            <a:spLocks noChangeArrowheads="1"/>
          </p:cNvSpPr>
          <p:nvPr/>
        </p:nvSpPr>
        <p:spPr bwMode="auto">
          <a:xfrm>
            <a:off x="6217096" y="47813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39680" name="Text Box 64"/>
          <p:cNvSpPr txBox="1">
            <a:spLocks noChangeArrowheads="1"/>
          </p:cNvSpPr>
          <p:nvPr/>
        </p:nvSpPr>
        <p:spPr bwMode="auto">
          <a:xfrm>
            <a:off x="8426896" y="5071864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39681" name="Text Box 65"/>
          <p:cNvSpPr txBox="1">
            <a:spLocks noChangeArrowheads="1"/>
          </p:cNvSpPr>
          <p:nvPr/>
        </p:nvSpPr>
        <p:spPr bwMode="auto">
          <a:xfrm>
            <a:off x="6064696" y="2176264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sp>
        <p:nvSpPr>
          <p:cNvPr id="239684" name="Freeform 68"/>
          <p:cNvSpPr>
            <a:spLocks/>
          </p:cNvSpPr>
          <p:nvPr/>
        </p:nvSpPr>
        <p:spPr bwMode="auto">
          <a:xfrm>
            <a:off x="5586384" y="2382292"/>
            <a:ext cx="1828800" cy="254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896"/>
              </a:cxn>
              <a:cxn ang="0">
                <a:pos x="384" y="1424"/>
              </a:cxn>
              <a:cxn ang="0">
                <a:pos x="584" y="1600"/>
              </a:cxn>
              <a:cxn ang="0">
                <a:pos x="776" y="1416"/>
              </a:cxn>
              <a:cxn ang="0">
                <a:pos x="968" y="888"/>
              </a:cxn>
              <a:cxn ang="0">
                <a:pos x="1152" y="8"/>
              </a:cxn>
            </a:cxnLst>
            <a:rect l="0" t="0" r="r" b="b"/>
            <a:pathLst>
              <a:path w="1152" h="1601">
                <a:moveTo>
                  <a:pt x="0" y="0"/>
                </a:moveTo>
                <a:cubicBezTo>
                  <a:pt x="31" y="149"/>
                  <a:pt x="120" y="659"/>
                  <a:pt x="184" y="896"/>
                </a:cubicBezTo>
                <a:cubicBezTo>
                  <a:pt x="248" y="1133"/>
                  <a:pt x="317" y="1307"/>
                  <a:pt x="384" y="1424"/>
                </a:cubicBezTo>
                <a:cubicBezTo>
                  <a:pt x="451" y="1541"/>
                  <a:pt x="519" y="1601"/>
                  <a:pt x="584" y="1600"/>
                </a:cubicBezTo>
                <a:cubicBezTo>
                  <a:pt x="649" y="1599"/>
                  <a:pt x="712" y="1535"/>
                  <a:pt x="776" y="1416"/>
                </a:cubicBezTo>
                <a:cubicBezTo>
                  <a:pt x="840" y="1297"/>
                  <a:pt x="905" y="1123"/>
                  <a:pt x="968" y="888"/>
                </a:cubicBezTo>
                <a:cubicBezTo>
                  <a:pt x="1031" y="653"/>
                  <a:pt x="1114" y="191"/>
                  <a:pt x="1152" y="8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239685" name="Oval 69"/>
          <p:cNvSpPr>
            <a:spLocks noChangeArrowheads="1"/>
          </p:cNvSpPr>
          <p:nvPr/>
        </p:nvSpPr>
        <p:spPr bwMode="auto">
          <a:xfrm>
            <a:off x="6750496" y="453846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86" name="Oval 70"/>
          <p:cNvSpPr>
            <a:spLocks noChangeArrowheads="1"/>
          </p:cNvSpPr>
          <p:nvPr/>
        </p:nvSpPr>
        <p:spPr bwMode="auto">
          <a:xfrm>
            <a:off x="6140896" y="453846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63" name="Text Box 47"/>
          <p:cNvSpPr txBox="1">
            <a:spLocks noChangeArrowheads="1"/>
          </p:cNvSpPr>
          <p:nvPr/>
        </p:nvSpPr>
        <p:spPr bwMode="auto">
          <a:xfrm>
            <a:off x="4769296" y="3166864"/>
            <a:ext cx="1040670" cy="461665"/>
          </a:xfrm>
          <a:prstGeom prst="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39691" name="Freeform 75"/>
          <p:cNvSpPr>
            <a:spLocks/>
          </p:cNvSpPr>
          <p:nvPr/>
        </p:nvSpPr>
        <p:spPr bwMode="auto">
          <a:xfrm>
            <a:off x="4032696" y="4881364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93" name="Oval 77"/>
          <p:cNvSpPr>
            <a:spLocks noChangeArrowheads="1"/>
          </p:cNvSpPr>
          <p:nvPr/>
        </p:nvSpPr>
        <p:spPr bwMode="auto">
          <a:xfrm>
            <a:off x="6446288" y="484768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92" name="Freeform 76"/>
          <p:cNvSpPr>
            <a:spLocks/>
          </p:cNvSpPr>
          <p:nvPr/>
        </p:nvSpPr>
        <p:spPr bwMode="auto">
          <a:xfrm>
            <a:off x="6496496" y="2544564"/>
            <a:ext cx="1588" cy="2336800"/>
          </a:xfrm>
          <a:custGeom>
            <a:avLst/>
            <a:gdLst/>
            <a:ahLst/>
            <a:cxnLst>
              <a:cxn ang="0">
                <a:pos x="0" y="1472"/>
              </a:cxn>
              <a:cxn ang="0">
                <a:pos x="0" y="0"/>
              </a:cxn>
            </a:cxnLst>
            <a:rect l="0" t="0" r="r" b="b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 rot="17396008" flipH="1">
            <a:off x="4405759" y="863401"/>
            <a:ext cx="723900" cy="1825625"/>
            <a:chOff x="3797" y="754"/>
            <a:chExt cx="852" cy="1931"/>
          </a:xfrm>
        </p:grpSpPr>
        <p:sp>
          <p:nvSpPr>
            <p:cNvPr id="239704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5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6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7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39687" name="Object 71"/>
          <p:cNvGraphicFramePr>
            <a:graphicFrameLocks noChangeAspect="1"/>
          </p:cNvGraphicFramePr>
          <p:nvPr/>
        </p:nvGraphicFramePr>
        <p:xfrm>
          <a:off x="1619672" y="2191965"/>
          <a:ext cx="2209800" cy="588963"/>
        </p:xfrm>
        <a:graphic>
          <a:graphicData uri="http://schemas.openxmlformats.org/presentationml/2006/ole">
            <p:oleObj spid="_x0000_s868354" name="Формула" r:id="rId7" imgW="76176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9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9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0.00573 0.05972 0.01164 0.11967 0.01945 0.16667 C 0.02726 0.21366 0.03837 0.25301 0.04723 0.28148 C 0.05608 0.30995 0.06615 0.32477 0.07223 0.33704 C 0.0783 0.3493 0.0783 0.35069 0.08334 0.35555 C 0.08837 0.36042 0.09549 0.36342 0.10278 0.36667 " pathEditMode="relative" rAng="0" ptsTypes="aaaa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7 0.36667 C 0.10989 0.36481 0.11718 0.36296 0.12447 0.35185 C 0.13177 0.34097 0.13975 0.32176 0.14635 0.30023 C 0.15277 0.27917 0.15798 0.25208 0.16319 0.22338 C 0.16857 0.19491 0.17343 0.15926 0.17777 0.12801 C 0.18211 0.09699 0.18663 0.06134 0.18993 0.03634 C 0.19305 0.01134 0.19496 -0.00556 0.19722 -0.02222 " pathEditMode="relative" rAng="0" ptsTypes="aaaaa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94" grpId="0" animBg="1"/>
      <p:bldP spid="239684" grpId="0" animBg="1"/>
      <p:bldP spid="239691" grpId="0" animBg="1"/>
      <p:bldP spid="239691" grpId="1" animBg="1"/>
      <p:bldP spid="239692" grpId="0" animBg="1"/>
      <p:bldP spid="239692" grpId="1" animBg="1"/>
      <p:bldP spid="23969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3922588" y="1790996"/>
            <a:ext cx="54292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Georgia" pitchFamily="18" charset="0"/>
              </a:rPr>
              <a:t>y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323726" y="5354934"/>
            <a:ext cx="8470900" cy="15875"/>
          </a:xfrm>
          <a:prstGeom prst="line">
            <a:avLst/>
          </a:prstGeom>
          <a:ln>
            <a:headEnd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 flipV="1">
            <a:off x="4598863" y="1925513"/>
            <a:ext cx="0" cy="5895975"/>
          </a:xfrm>
          <a:prstGeom prst="line">
            <a:avLst/>
          </a:prstGeom>
          <a:ln>
            <a:headEnd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8154863" y="5354934"/>
            <a:ext cx="80962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Georgia" pitchFamily="18" charset="0"/>
              </a:rPr>
              <a:t>x</a:t>
            </a:r>
            <a:endParaRPr lang="ru-RU" sz="3600" b="1">
              <a:latin typeface="Georgia" pitchFamily="18" charset="0"/>
            </a:endParaRPr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5184651" y="5354934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7" name="Line 7"/>
          <p:cNvSpPr>
            <a:spLocks noChangeShapeType="1"/>
          </p:cNvSpPr>
          <p:nvPr/>
        </p:nvSpPr>
        <p:spPr bwMode="auto">
          <a:xfrm>
            <a:off x="4971926" y="520570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0" name="Text Box 50"/>
          <p:cNvSpPr txBox="1">
            <a:spLocks noChangeArrowheads="1"/>
          </p:cNvSpPr>
          <p:nvPr/>
        </p:nvSpPr>
        <p:spPr bwMode="auto">
          <a:xfrm>
            <a:off x="3275856" y="5185072"/>
            <a:ext cx="3581400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Georgia" pitchFamily="18" charset="0"/>
              </a:rPr>
              <a:t>   -</a:t>
            </a:r>
            <a:r>
              <a:rPr lang="ru-RU" sz="2800" b="1" dirty="0" smtClean="0">
                <a:latin typeface="Georgia" pitchFamily="18" charset="0"/>
              </a:rPr>
              <a:t>1    </a:t>
            </a:r>
            <a:r>
              <a:rPr lang="ru-RU" sz="2800" b="1" dirty="0">
                <a:latin typeface="Georgia" pitchFamily="18" charset="0"/>
              </a:rPr>
              <a:t>0   </a:t>
            </a:r>
            <a:r>
              <a:rPr lang="ru-RU" sz="2800" b="1" dirty="0" smtClean="0">
                <a:latin typeface="Georgia" pitchFamily="18" charset="0"/>
              </a:rPr>
              <a:t>   </a:t>
            </a:r>
            <a:r>
              <a:rPr lang="ru-RU" sz="2800" b="1" dirty="0">
                <a:latin typeface="Georgia" pitchFamily="18" charset="0"/>
              </a:rPr>
              <a:t>1  </a:t>
            </a:r>
            <a:r>
              <a:rPr lang="ru-RU" sz="2800" b="1" dirty="0" smtClean="0">
                <a:latin typeface="Georgia" pitchFamily="18" charset="0"/>
              </a:rPr>
              <a:t>   2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240691" name="Freeform 51"/>
          <p:cNvSpPr>
            <a:spLocks/>
          </p:cNvSpPr>
          <p:nvPr/>
        </p:nvSpPr>
        <p:spPr bwMode="auto">
          <a:xfrm>
            <a:off x="3025651" y="1941809"/>
            <a:ext cx="3127375" cy="3421063"/>
          </a:xfrm>
          <a:custGeom>
            <a:avLst/>
            <a:gdLst/>
            <a:ahLst/>
            <a:cxnLst>
              <a:cxn ang="0">
                <a:pos x="2" y="115"/>
              </a:cxn>
              <a:cxn ang="0">
                <a:pos x="89" y="336"/>
              </a:cxn>
              <a:cxn ang="0">
                <a:pos x="287" y="1014"/>
              </a:cxn>
              <a:cxn ang="0">
                <a:pos x="559" y="1710"/>
              </a:cxn>
              <a:cxn ang="0">
                <a:pos x="981" y="2150"/>
              </a:cxn>
              <a:cxn ang="0">
                <a:pos x="1446" y="1680"/>
              </a:cxn>
              <a:cxn ang="0">
                <a:pos x="1970" y="0"/>
              </a:cxn>
            </a:cxnLst>
            <a:rect l="0" t="0" r="r" b="b"/>
            <a:pathLst>
              <a:path w="1970" h="2155">
                <a:moveTo>
                  <a:pt x="2" y="115"/>
                </a:moveTo>
                <a:cubicBezTo>
                  <a:pt x="0" y="96"/>
                  <a:pt x="42" y="186"/>
                  <a:pt x="89" y="336"/>
                </a:cubicBezTo>
                <a:cubicBezTo>
                  <a:pt x="136" y="486"/>
                  <a:pt x="209" y="785"/>
                  <a:pt x="287" y="1014"/>
                </a:cubicBezTo>
                <a:cubicBezTo>
                  <a:pt x="365" y="1243"/>
                  <a:pt x="443" y="1521"/>
                  <a:pt x="559" y="1710"/>
                </a:cubicBezTo>
                <a:cubicBezTo>
                  <a:pt x="675" y="1899"/>
                  <a:pt x="833" y="2155"/>
                  <a:pt x="981" y="2150"/>
                </a:cubicBezTo>
                <a:cubicBezTo>
                  <a:pt x="1129" y="2145"/>
                  <a:pt x="1281" y="2038"/>
                  <a:pt x="1446" y="1680"/>
                </a:cubicBezTo>
                <a:cubicBezTo>
                  <a:pt x="1611" y="1322"/>
                  <a:pt x="1861" y="350"/>
                  <a:pt x="1970" y="0"/>
                </a:cubicBezTo>
              </a:path>
            </a:pathLst>
          </a:custGeom>
          <a:noFill/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6" name="Freeform 56"/>
          <p:cNvSpPr>
            <a:spLocks/>
          </p:cNvSpPr>
          <p:nvPr/>
        </p:nvSpPr>
        <p:spPr bwMode="auto">
          <a:xfrm>
            <a:off x="3335213" y="1649709"/>
            <a:ext cx="2457450" cy="3697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204"/>
              </a:cxn>
              <a:cxn ang="0">
                <a:pos x="60" y="398"/>
              </a:cxn>
              <a:cxn ang="0">
                <a:pos x="188" y="1198"/>
              </a:cxn>
              <a:cxn ang="0">
                <a:pos x="348" y="1838"/>
              </a:cxn>
              <a:cxn ang="0">
                <a:pos x="492" y="2206"/>
              </a:cxn>
              <a:cxn ang="0">
                <a:pos x="783" y="2324"/>
              </a:cxn>
              <a:cxn ang="0">
                <a:pos x="1068" y="2238"/>
              </a:cxn>
              <a:cxn ang="0">
                <a:pos x="1248" y="1854"/>
              </a:cxn>
              <a:cxn ang="0">
                <a:pos x="1388" y="1198"/>
              </a:cxn>
              <a:cxn ang="0">
                <a:pos x="1548" y="14"/>
              </a:cxn>
            </a:cxnLst>
            <a:rect l="0" t="0" r="r" b="b"/>
            <a:pathLst>
              <a:path w="1548" h="2329">
                <a:moveTo>
                  <a:pt x="0" y="0"/>
                </a:moveTo>
                <a:cubicBezTo>
                  <a:pt x="8" y="33"/>
                  <a:pt x="36" y="138"/>
                  <a:pt x="46" y="204"/>
                </a:cubicBezTo>
                <a:cubicBezTo>
                  <a:pt x="56" y="270"/>
                  <a:pt x="36" y="232"/>
                  <a:pt x="60" y="398"/>
                </a:cubicBezTo>
                <a:cubicBezTo>
                  <a:pt x="84" y="564"/>
                  <a:pt x="140" y="958"/>
                  <a:pt x="188" y="1198"/>
                </a:cubicBezTo>
                <a:cubicBezTo>
                  <a:pt x="236" y="1438"/>
                  <a:pt x="297" y="1670"/>
                  <a:pt x="348" y="1838"/>
                </a:cubicBezTo>
                <a:cubicBezTo>
                  <a:pt x="399" y="2006"/>
                  <a:pt x="420" y="2125"/>
                  <a:pt x="492" y="2206"/>
                </a:cubicBezTo>
                <a:cubicBezTo>
                  <a:pt x="564" y="2287"/>
                  <a:pt x="687" y="2319"/>
                  <a:pt x="783" y="2324"/>
                </a:cubicBezTo>
                <a:cubicBezTo>
                  <a:pt x="879" y="2329"/>
                  <a:pt x="990" y="2316"/>
                  <a:pt x="1068" y="2238"/>
                </a:cubicBezTo>
                <a:cubicBezTo>
                  <a:pt x="1146" y="2160"/>
                  <a:pt x="1195" y="2027"/>
                  <a:pt x="1248" y="1854"/>
                </a:cubicBezTo>
                <a:cubicBezTo>
                  <a:pt x="1301" y="1681"/>
                  <a:pt x="1338" y="1505"/>
                  <a:pt x="1388" y="1198"/>
                </a:cubicBezTo>
                <a:cubicBezTo>
                  <a:pt x="1438" y="891"/>
                  <a:pt x="1515" y="261"/>
                  <a:pt x="1548" y="14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9" name="Text Box 59"/>
          <p:cNvSpPr txBox="1">
            <a:spLocks noChangeArrowheads="1"/>
          </p:cNvSpPr>
          <p:nvPr/>
        </p:nvSpPr>
        <p:spPr bwMode="auto">
          <a:xfrm>
            <a:off x="6046662" y="2154534"/>
            <a:ext cx="1261641" cy="461665"/>
          </a:xfrm>
          <a:prstGeom prst="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40701" name="Freeform 61"/>
          <p:cNvSpPr>
            <a:spLocks/>
          </p:cNvSpPr>
          <p:nvPr/>
        </p:nvSpPr>
        <p:spPr bwMode="auto">
          <a:xfrm>
            <a:off x="3582863" y="1849734"/>
            <a:ext cx="19304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28"/>
              </a:cxn>
              <a:cxn ang="0">
                <a:pos x="208" y="1728"/>
              </a:cxn>
              <a:cxn ang="0">
                <a:pos x="320" y="2144"/>
              </a:cxn>
              <a:cxn ang="0">
                <a:pos x="640" y="2208"/>
              </a:cxn>
              <a:cxn ang="0">
                <a:pos x="960" y="2144"/>
              </a:cxn>
              <a:cxn ang="0">
                <a:pos x="1072" y="1728"/>
              </a:cxn>
              <a:cxn ang="0">
                <a:pos x="1152" y="912"/>
              </a:cxn>
              <a:cxn ang="0">
                <a:pos x="1216" y="0"/>
              </a:cxn>
            </a:cxnLst>
            <a:rect l="0" t="0" r="r" b="b"/>
            <a:pathLst>
              <a:path w="1216" h="2224">
                <a:moveTo>
                  <a:pt x="0" y="0"/>
                </a:moveTo>
                <a:cubicBezTo>
                  <a:pt x="19" y="155"/>
                  <a:pt x="77" y="640"/>
                  <a:pt x="112" y="928"/>
                </a:cubicBezTo>
                <a:cubicBezTo>
                  <a:pt x="147" y="1216"/>
                  <a:pt x="173" y="1525"/>
                  <a:pt x="208" y="1728"/>
                </a:cubicBezTo>
                <a:cubicBezTo>
                  <a:pt x="243" y="1931"/>
                  <a:pt x="248" y="2064"/>
                  <a:pt x="320" y="2144"/>
                </a:cubicBezTo>
                <a:cubicBezTo>
                  <a:pt x="392" y="2224"/>
                  <a:pt x="533" y="2208"/>
                  <a:pt x="640" y="2208"/>
                </a:cubicBezTo>
                <a:cubicBezTo>
                  <a:pt x="747" y="2208"/>
                  <a:pt x="888" y="2224"/>
                  <a:pt x="960" y="2144"/>
                </a:cubicBezTo>
                <a:cubicBezTo>
                  <a:pt x="1032" y="2064"/>
                  <a:pt x="1040" y="1933"/>
                  <a:pt x="1072" y="1728"/>
                </a:cubicBezTo>
                <a:cubicBezTo>
                  <a:pt x="1104" y="1523"/>
                  <a:pt x="1128" y="1200"/>
                  <a:pt x="1152" y="912"/>
                </a:cubicBezTo>
                <a:cubicBezTo>
                  <a:pt x="1176" y="624"/>
                  <a:pt x="1203" y="190"/>
                  <a:pt x="1216" y="0"/>
                </a:cubicBezTo>
              </a:path>
            </a:pathLst>
          </a:custGeom>
          <a:noFill/>
          <a:ln w="57150" cmpd="sng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3" name="Oval 53"/>
          <p:cNvSpPr>
            <a:spLocks noChangeArrowheads="1"/>
          </p:cNvSpPr>
          <p:nvPr/>
        </p:nvSpPr>
        <p:spPr bwMode="auto">
          <a:xfrm>
            <a:off x="3808288" y="4535784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94" name="Oval 54"/>
          <p:cNvSpPr>
            <a:spLocks noChangeArrowheads="1"/>
          </p:cNvSpPr>
          <p:nvPr/>
        </p:nvSpPr>
        <p:spPr bwMode="auto">
          <a:xfrm>
            <a:off x="5216401" y="4546897"/>
            <a:ext cx="163512" cy="1635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95" name="Oval 55"/>
          <p:cNvSpPr>
            <a:spLocks noChangeArrowheads="1"/>
          </p:cNvSpPr>
          <p:nvPr/>
        </p:nvSpPr>
        <p:spPr bwMode="auto">
          <a:xfrm>
            <a:off x="4516313" y="5266034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702" name="Text Box 62"/>
          <p:cNvSpPr txBox="1">
            <a:spLocks noChangeArrowheads="1"/>
          </p:cNvSpPr>
          <p:nvPr/>
        </p:nvSpPr>
        <p:spPr bwMode="auto">
          <a:xfrm>
            <a:off x="5360862" y="3145134"/>
            <a:ext cx="144338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6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0700" name="Text Box 60"/>
          <p:cNvSpPr txBox="1">
            <a:spLocks noChangeArrowheads="1"/>
          </p:cNvSpPr>
          <p:nvPr/>
        </p:nvSpPr>
        <p:spPr bwMode="auto">
          <a:xfrm>
            <a:off x="5589462" y="2611734"/>
            <a:ext cx="1358801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4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4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65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2n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четное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4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6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8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4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4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4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91" grpId="0" animBg="1"/>
      <p:bldP spid="240696" grpId="0" animBg="1"/>
      <p:bldP spid="240701" grpId="0" animBg="1"/>
      <p:bldP spid="240693" grpId="0" animBg="1"/>
      <p:bldP spid="240694" grpId="0" animBg="1"/>
      <p:bldP spid="240695" grpId="0" animBg="1"/>
      <p:bldP spid="240702" grpId="0" animBg="1"/>
      <p:bldP spid="2407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Group 416"/>
          <p:cNvGraphicFramePr>
            <a:graphicFrameLocks noGrp="1"/>
          </p:cNvGraphicFramePr>
          <p:nvPr/>
        </p:nvGraphicFramePr>
        <p:xfrm>
          <a:off x="4058096" y="2132856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1702" name="Line 38"/>
          <p:cNvSpPr>
            <a:spLocks noChangeShapeType="1"/>
          </p:cNvSpPr>
          <p:nvPr/>
        </p:nvSpPr>
        <p:spPr bwMode="auto">
          <a:xfrm flipV="1">
            <a:off x="6537524" y="1989087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1711" name="Object 47"/>
          <p:cNvGraphicFramePr>
            <a:graphicFrameLocks noChangeAspect="1"/>
          </p:cNvGraphicFramePr>
          <p:nvPr/>
        </p:nvGraphicFramePr>
        <p:xfrm>
          <a:off x="1619672" y="2060848"/>
          <a:ext cx="2209800" cy="588963"/>
        </p:xfrm>
        <a:graphic>
          <a:graphicData uri="http://schemas.openxmlformats.org/presentationml/2006/ole">
            <p:oleObj spid="_x0000_s869378" name="Формула" r:id="rId3" imgW="761760" imgH="203040" progId="Equation.3">
              <p:embed/>
            </p:oleObj>
          </a:graphicData>
        </a:graphic>
      </p:graphicFrame>
      <p:graphicFrame>
        <p:nvGraphicFramePr>
          <p:cNvPr id="241714" name="Object 50"/>
          <p:cNvGraphicFramePr>
            <a:graphicFrameLocks noChangeAspect="1"/>
          </p:cNvGraphicFramePr>
          <p:nvPr/>
        </p:nvGraphicFramePr>
        <p:xfrm>
          <a:off x="1547664" y="2708920"/>
          <a:ext cx="2320925" cy="588963"/>
        </p:xfrm>
        <a:graphic>
          <a:graphicData uri="http://schemas.openxmlformats.org/presentationml/2006/ole">
            <p:oleObj spid="_x0000_s869379" name="Формула" r:id="rId4" imgW="799920" imgH="203040" progId="Equation.3">
              <p:embed/>
            </p:oleObj>
          </a:graphicData>
        </a:graphic>
      </p:graphicFrame>
      <p:sp>
        <p:nvSpPr>
          <p:cNvPr id="241718" name="Text Box 54"/>
          <p:cNvSpPr txBox="1">
            <a:spLocks noChangeArrowheads="1"/>
          </p:cNvSpPr>
          <p:nvPr/>
        </p:nvSpPr>
        <p:spPr bwMode="auto">
          <a:xfrm>
            <a:off x="-46856" y="3510632"/>
            <a:ext cx="4114800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Функция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у=х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нечетная, </a:t>
            </a:r>
          </a:p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т.к. 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(–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)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= –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-1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9344" y="4653632"/>
            <a:ext cx="3894584" cy="892175"/>
            <a:chOff x="3216" y="2448"/>
            <a:chExt cx="2256" cy="56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41720" name="Text Box 56"/>
            <p:cNvSpPr txBox="1">
              <a:spLocks noChangeArrowheads="1"/>
            </p:cNvSpPr>
            <p:nvPr/>
          </p:nvSpPr>
          <p:spPr bwMode="auto">
            <a:xfrm>
              <a:off x="3216" y="2448"/>
              <a:ext cx="2256" cy="56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возрастает на </a:t>
              </a:r>
              <a:endParaRPr lang="ru-RU" sz="2000" b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endParaRPr lang="ru-RU" sz="1200" b="1" dirty="0" smtClean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 smtClean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  <a:endParaRPr lang="ru-RU" sz="2000" b="1" dirty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241740" name="Object 76"/>
            <p:cNvGraphicFramePr>
              <a:graphicFrameLocks noChangeAspect="1"/>
            </p:cNvGraphicFramePr>
            <p:nvPr/>
          </p:nvGraphicFramePr>
          <p:xfrm>
            <a:off x="4490" y="2640"/>
            <a:ext cx="690" cy="352"/>
          </p:xfrm>
          <a:graphic>
            <a:graphicData uri="http://schemas.openxmlformats.org/presentationml/2006/ole">
              <p:oleObj spid="_x0000_s869380" name="Формула" r:id="rId5" imgW="583920" imgH="215640" progId="Equation.3">
                <p:embed/>
              </p:oleObj>
            </a:graphicData>
          </a:graphic>
        </p:graphicFrame>
      </p:grp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9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70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2n-1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нечетное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5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1704" name="Text Box 40"/>
          <p:cNvSpPr txBox="1">
            <a:spLocks noChangeArrowheads="1"/>
          </p:cNvSpPr>
          <p:nvPr/>
        </p:nvSpPr>
        <p:spPr bwMode="auto">
          <a:xfrm>
            <a:off x="6709544" y="449371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1708" name="Freeform 44"/>
          <p:cNvSpPr>
            <a:spLocks/>
          </p:cNvSpPr>
          <p:nvPr/>
        </p:nvSpPr>
        <p:spPr bwMode="auto">
          <a:xfrm>
            <a:off x="5922144" y="1979116"/>
            <a:ext cx="1244600" cy="4775200"/>
          </a:xfrm>
          <a:custGeom>
            <a:avLst/>
            <a:gdLst/>
            <a:ahLst/>
            <a:cxnLst>
              <a:cxn ang="0">
                <a:pos x="0" y="3008"/>
              </a:cxn>
              <a:cxn ang="0">
                <a:pos x="80" y="2272"/>
              </a:cxn>
              <a:cxn ang="0">
                <a:pos x="176" y="1800"/>
              </a:cxn>
              <a:cxn ang="0">
                <a:pos x="384" y="1600"/>
              </a:cxn>
              <a:cxn ang="0">
                <a:pos x="576" y="1416"/>
              </a:cxn>
              <a:cxn ang="0">
                <a:pos x="704" y="912"/>
              </a:cxn>
              <a:cxn ang="0">
                <a:pos x="784" y="0"/>
              </a:cxn>
            </a:cxnLst>
            <a:rect l="0" t="0" r="r" b="b"/>
            <a:pathLst>
              <a:path w="784" h="3008">
                <a:moveTo>
                  <a:pt x="0" y="3008"/>
                </a:moveTo>
                <a:cubicBezTo>
                  <a:pt x="13" y="2885"/>
                  <a:pt x="51" y="2473"/>
                  <a:pt x="80" y="2272"/>
                </a:cubicBezTo>
                <a:cubicBezTo>
                  <a:pt x="109" y="2071"/>
                  <a:pt x="125" y="1912"/>
                  <a:pt x="176" y="1800"/>
                </a:cubicBezTo>
                <a:cubicBezTo>
                  <a:pt x="227" y="1688"/>
                  <a:pt x="317" y="1664"/>
                  <a:pt x="384" y="1600"/>
                </a:cubicBezTo>
                <a:cubicBezTo>
                  <a:pt x="451" y="1536"/>
                  <a:pt x="523" y="1531"/>
                  <a:pt x="576" y="1416"/>
                </a:cubicBezTo>
                <a:cubicBezTo>
                  <a:pt x="629" y="1301"/>
                  <a:pt x="669" y="1148"/>
                  <a:pt x="704" y="912"/>
                </a:cubicBezTo>
                <a:cubicBezTo>
                  <a:pt x="739" y="676"/>
                  <a:pt x="767" y="190"/>
                  <a:pt x="784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9" name="Oval 45"/>
          <p:cNvSpPr>
            <a:spLocks noChangeArrowheads="1"/>
          </p:cNvSpPr>
          <p:nvPr/>
        </p:nvSpPr>
        <p:spPr bwMode="auto">
          <a:xfrm>
            <a:off x="6872064" y="414908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717" name="Freeform 53"/>
          <p:cNvSpPr>
            <a:spLocks/>
          </p:cNvSpPr>
          <p:nvPr/>
        </p:nvSpPr>
        <p:spPr bwMode="auto">
          <a:xfrm>
            <a:off x="6531744" y="2195016"/>
            <a:ext cx="1588" cy="4978400"/>
          </a:xfrm>
          <a:custGeom>
            <a:avLst/>
            <a:gdLst/>
            <a:ahLst/>
            <a:cxnLst>
              <a:cxn ang="0">
                <a:pos x="0" y="3136"/>
              </a:cxn>
              <a:cxn ang="0">
                <a:pos x="0" y="0"/>
              </a:cxn>
            </a:cxnLst>
            <a:rect l="0" t="0" r="r" b="b"/>
            <a:pathLst>
              <a:path w="1" h="3136">
                <a:moveTo>
                  <a:pt x="0" y="3136"/>
                </a:moveTo>
                <a:lnTo>
                  <a:pt x="0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 rot="17396008" flipH="1">
            <a:off x="4745807" y="5238253"/>
            <a:ext cx="723900" cy="1825625"/>
            <a:chOff x="3797" y="754"/>
            <a:chExt cx="852" cy="1931"/>
          </a:xfrm>
        </p:grpSpPr>
        <p:sp>
          <p:nvSpPr>
            <p:cNvPr id="241726" name="Freeform 62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7" name="Freeform 63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8" name="Freeform 64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9" name="Freeform 65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868888" y="1996008"/>
            <a:ext cx="1295400" cy="5105400"/>
            <a:chOff x="1248" y="720"/>
            <a:chExt cx="816" cy="3216"/>
          </a:xfrm>
        </p:grpSpPr>
        <p:sp>
          <p:nvSpPr>
            <p:cNvPr id="241736" name="Freeform 72"/>
            <p:cNvSpPr>
              <a:spLocks/>
            </p:cNvSpPr>
            <p:nvPr/>
          </p:nvSpPr>
          <p:spPr bwMode="auto">
            <a:xfrm>
              <a:off x="1680" y="720"/>
              <a:ext cx="384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96" y="1536"/>
                </a:cxn>
                <a:cxn ang="0">
                  <a:pos x="144" y="1488"/>
                </a:cxn>
                <a:cxn ang="0">
                  <a:pos x="192" y="1392"/>
                </a:cxn>
                <a:cxn ang="0">
                  <a:pos x="240" y="1248"/>
                </a:cxn>
                <a:cxn ang="0">
                  <a:pos x="304" y="824"/>
                </a:cxn>
                <a:cxn ang="0">
                  <a:pos x="352" y="376"/>
                </a:cxn>
                <a:cxn ang="0">
                  <a:pos x="384" y="0"/>
                </a:cxn>
              </a:cxnLst>
              <a:rect l="0" t="0" r="r" b="b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37" name="Freeform 73"/>
            <p:cNvSpPr>
              <a:spLocks/>
            </p:cNvSpPr>
            <p:nvPr/>
          </p:nvSpPr>
          <p:spPr bwMode="auto">
            <a:xfrm flipH="1" flipV="1">
              <a:off x="1248" y="2352"/>
              <a:ext cx="384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96" y="1536"/>
                </a:cxn>
                <a:cxn ang="0">
                  <a:pos x="144" y="1488"/>
                </a:cxn>
                <a:cxn ang="0">
                  <a:pos x="192" y="1392"/>
                </a:cxn>
                <a:cxn ang="0">
                  <a:pos x="240" y="1248"/>
                </a:cxn>
                <a:cxn ang="0">
                  <a:pos x="304" y="824"/>
                </a:cxn>
                <a:cxn ang="0">
                  <a:pos x="352" y="376"/>
                </a:cxn>
                <a:cxn ang="0">
                  <a:pos x="384" y="0"/>
                </a:cxn>
              </a:cxnLst>
              <a:rect l="0" t="0" r="r" b="b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1701" name="Freeform 37"/>
          <p:cNvSpPr>
            <a:spLocks/>
          </p:cNvSpPr>
          <p:nvPr/>
        </p:nvSpPr>
        <p:spPr bwMode="auto">
          <a:xfrm>
            <a:off x="3995936" y="4538612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5" name="Text Box 41"/>
          <p:cNvSpPr txBox="1">
            <a:spLocks noChangeArrowheads="1"/>
          </p:cNvSpPr>
          <p:nvPr/>
        </p:nvSpPr>
        <p:spPr bwMode="auto">
          <a:xfrm>
            <a:off x="6277074" y="443044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41716" name="Oval 52"/>
          <p:cNvSpPr>
            <a:spLocks noChangeArrowheads="1"/>
          </p:cNvSpPr>
          <p:nvPr/>
        </p:nvSpPr>
        <p:spPr bwMode="auto">
          <a:xfrm>
            <a:off x="6505674" y="449235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715" name="Freeform 51"/>
          <p:cNvSpPr>
            <a:spLocks/>
          </p:cNvSpPr>
          <p:nvPr/>
        </p:nvSpPr>
        <p:spPr bwMode="auto">
          <a:xfrm>
            <a:off x="4067944" y="4531816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10" name="Oval 46"/>
          <p:cNvSpPr>
            <a:spLocks noChangeArrowheads="1"/>
          </p:cNvSpPr>
          <p:nvPr/>
        </p:nvSpPr>
        <p:spPr bwMode="auto">
          <a:xfrm>
            <a:off x="6156176" y="486496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4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4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41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486 -0.06968 0.00972 -0.13889 0.01666 -0.18889 C 0.02361 -0.23889 0.02916 -0.27222 0.04166 -0.3 C 0.05416 -0.32778 0.07916 -0.33912 0.09166 -0.35556 C 0.10416 -0.37222 0.10972 -0.37222 0.11666 -0.4 C 0.12361 -0.42801 0.12916 -0.47778 0.13333 -0.52222 C 0.1375 -0.56667 0.14027 -0.63704 0.14166 -0.66667 C 0.14305 -0.6963 0.14236 -0.69815 0.14166 -0.7 " pathEditMode="relative" rAng="0" ptsTypes="aaaaaaaA">
                                      <p:cBhvr>
                                        <p:cTn id="5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18" grpId="0" animBg="1"/>
      <p:bldP spid="241708" grpId="0" animBg="1"/>
      <p:bldP spid="241717" grpId="0" animBg="1"/>
      <p:bldP spid="241717" grpId="1" animBg="1"/>
      <p:bldP spid="241715" grpId="0" animBg="1"/>
      <p:bldP spid="2417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roup 693"/>
          <p:cNvGraphicFramePr>
            <a:graphicFrameLocks noGrp="1"/>
          </p:cNvGraphicFramePr>
          <p:nvPr/>
        </p:nvGraphicFramePr>
        <p:xfrm>
          <a:off x="755576" y="1926183"/>
          <a:ext cx="8081963" cy="5143500"/>
        </p:xfrm>
        <a:graphic>
          <a:graphicData uri="http://schemas.openxmlformats.org/drawingml/2006/table">
            <a:tbl>
              <a:tblPr/>
              <a:tblGrid>
                <a:gridCol w="350838"/>
                <a:gridCol w="352425"/>
                <a:gridCol w="350837"/>
                <a:gridCol w="350838"/>
                <a:gridCol w="352425"/>
                <a:gridCol w="350837"/>
                <a:gridCol w="350838"/>
                <a:gridCol w="352425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  <a:gridCol w="350837"/>
                <a:gridCol w="352425"/>
                <a:gridCol w="35083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63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242690" name="Freeform 2"/>
          <p:cNvSpPr>
            <a:spLocks/>
          </p:cNvSpPr>
          <p:nvPr/>
        </p:nvSpPr>
        <p:spPr bwMode="auto">
          <a:xfrm>
            <a:off x="3457451" y="1085527"/>
            <a:ext cx="2182812" cy="7312025"/>
          </a:xfrm>
          <a:custGeom>
            <a:avLst/>
            <a:gdLst/>
            <a:ahLst/>
            <a:cxnLst>
              <a:cxn ang="0">
                <a:pos x="1375" y="0"/>
              </a:cxn>
              <a:cxn ang="0">
                <a:pos x="1287" y="1112"/>
              </a:cxn>
              <a:cxn ang="0">
                <a:pos x="1151" y="1802"/>
              </a:cxn>
              <a:cxn ang="0">
                <a:pos x="1007" y="2090"/>
              </a:cxn>
              <a:cxn ang="0">
                <a:pos x="711" y="2264"/>
              </a:cxn>
              <a:cxn ang="0">
                <a:pos x="499" y="2393"/>
              </a:cxn>
              <a:cxn ang="0">
                <a:pos x="295" y="2643"/>
              </a:cxn>
              <a:cxn ang="0">
                <a:pos x="135" y="3181"/>
              </a:cxn>
              <a:cxn ang="0">
                <a:pos x="15" y="4288"/>
              </a:cxn>
              <a:cxn ang="0">
                <a:pos x="44" y="4606"/>
              </a:cxn>
            </a:cxnLst>
            <a:rect l="0" t="0" r="r" b="b"/>
            <a:pathLst>
              <a:path w="1375" h="4606">
                <a:moveTo>
                  <a:pt x="1375" y="0"/>
                </a:moveTo>
                <a:cubicBezTo>
                  <a:pt x="1358" y="185"/>
                  <a:pt x="1324" y="812"/>
                  <a:pt x="1287" y="1112"/>
                </a:cubicBezTo>
                <a:cubicBezTo>
                  <a:pt x="1250" y="1412"/>
                  <a:pt x="1198" y="1639"/>
                  <a:pt x="1151" y="1802"/>
                </a:cubicBezTo>
                <a:cubicBezTo>
                  <a:pt x="1104" y="1965"/>
                  <a:pt x="1080" y="2013"/>
                  <a:pt x="1007" y="2090"/>
                </a:cubicBezTo>
                <a:cubicBezTo>
                  <a:pt x="934" y="2167"/>
                  <a:pt x="796" y="2213"/>
                  <a:pt x="711" y="2264"/>
                </a:cubicBezTo>
                <a:cubicBezTo>
                  <a:pt x="626" y="2315"/>
                  <a:pt x="568" y="2330"/>
                  <a:pt x="499" y="2393"/>
                </a:cubicBezTo>
                <a:cubicBezTo>
                  <a:pt x="430" y="2456"/>
                  <a:pt x="356" y="2512"/>
                  <a:pt x="295" y="2643"/>
                </a:cubicBezTo>
                <a:cubicBezTo>
                  <a:pt x="234" y="2774"/>
                  <a:pt x="182" y="2907"/>
                  <a:pt x="135" y="3181"/>
                </a:cubicBezTo>
                <a:cubicBezTo>
                  <a:pt x="88" y="3455"/>
                  <a:pt x="30" y="4051"/>
                  <a:pt x="15" y="4288"/>
                </a:cubicBezTo>
                <a:cubicBezTo>
                  <a:pt x="0" y="4525"/>
                  <a:pt x="38" y="4540"/>
                  <a:pt x="44" y="4606"/>
                </a:cubicBezTo>
              </a:path>
            </a:pathLst>
          </a:custGeom>
          <a:noFill/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4101083" y="1857018"/>
            <a:ext cx="5429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Georgia" pitchFamily="18" charset="0"/>
              </a:rPr>
              <a:t>y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>
            <a:off x="323528" y="4679627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 flipV="1">
            <a:off x="4598665" y="2007418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8154863" y="4581128"/>
            <a:ext cx="80962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Georgia" pitchFamily="18" charset="0"/>
              </a:rPr>
              <a:t>x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42738" name="Text Box 50"/>
          <p:cNvSpPr txBox="1">
            <a:spLocks noChangeArrowheads="1"/>
          </p:cNvSpPr>
          <p:nvPr/>
        </p:nvSpPr>
        <p:spPr bwMode="auto">
          <a:xfrm>
            <a:off x="3150840" y="4546277"/>
            <a:ext cx="35814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latin typeface="Georgia" pitchFamily="18" charset="0"/>
              </a:rPr>
              <a:t>   -</a:t>
            </a:r>
            <a:r>
              <a:rPr lang="ru-RU" sz="3200" b="1" dirty="0" smtClean="0">
                <a:latin typeface="Georgia" pitchFamily="18" charset="0"/>
              </a:rPr>
              <a:t>1    </a:t>
            </a:r>
            <a:r>
              <a:rPr lang="ru-RU" sz="3200" b="1" dirty="0">
                <a:latin typeface="Georgia" pitchFamily="18" charset="0"/>
              </a:rPr>
              <a:t>0  </a:t>
            </a:r>
            <a:r>
              <a:rPr lang="ru-RU" sz="3200" b="1" dirty="0" smtClean="0">
                <a:latin typeface="Georgia" pitchFamily="18" charset="0"/>
              </a:rPr>
              <a:t>   </a:t>
            </a:r>
            <a:r>
              <a:rPr lang="ru-RU" sz="3200" b="1" dirty="0">
                <a:latin typeface="Georgia" pitchFamily="18" charset="0"/>
              </a:rPr>
              <a:t>1  </a:t>
            </a:r>
            <a:r>
              <a:rPr lang="ru-RU" sz="3200" b="1" dirty="0" smtClean="0">
                <a:latin typeface="Georgia" pitchFamily="18" charset="0"/>
              </a:rPr>
              <a:t>   2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42744" name="Freeform 56"/>
          <p:cNvSpPr>
            <a:spLocks/>
          </p:cNvSpPr>
          <p:nvPr/>
        </p:nvSpPr>
        <p:spPr bwMode="auto">
          <a:xfrm>
            <a:off x="3608263" y="1237927"/>
            <a:ext cx="1879600" cy="6959600"/>
          </a:xfrm>
          <a:custGeom>
            <a:avLst/>
            <a:gdLst/>
            <a:ahLst/>
            <a:cxnLst>
              <a:cxn ang="0">
                <a:pos x="1184" y="0"/>
              </a:cxn>
              <a:cxn ang="0">
                <a:pos x="1136" y="1040"/>
              </a:cxn>
              <a:cxn ang="0">
                <a:pos x="1056" y="1736"/>
              </a:cxn>
              <a:cxn ang="0">
                <a:pos x="928" y="2048"/>
              </a:cxn>
              <a:cxn ang="0">
                <a:pos x="624" y="2168"/>
              </a:cxn>
              <a:cxn ang="0">
                <a:pos x="320" y="2288"/>
              </a:cxn>
              <a:cxn ang="0">
                <a:pos x="160" y="2608"/>
              </a:cxn>
              <a:cxn ang="0">
                <a:pos x="96" y="3128"/>
              </a:cxn>
              <a:cxn ang="0">
                <a:pos x="16" y="3952"/>
              </a:cxn>
              <a:cxn ang="0">
                <a:pos x="0" y="4384"/>
              </a:cxn>
            </a:cxnLst>
            <a:rect l="0" t="0" r="r" b="b"/>
            <a:pathLst>
              <a:path w="1184" h="4384">
                <a:moveTo>
                  <a:pt x="1184" y="0"/>
                </a:moveTo>
                <a:cubicBezTo>
                  <a:pt x="1176" y="173"/>
                  <a:pt x="1157" y="751"/>
                  <a:pt x="1136" y="1040"/>
                </a:cubicBezTo>
                <a:cubicBezTo>
                  <a:pt x="1115" y="1329"/>
                  <a:pt x="1091" y="1568"/>
                  <a:pt x="1056" y="1736"/>
                </a:cubicBezTo>
                <a:cubicBezTo>
                  <a:pt x="1021" y="1904"/>
                  <a:pt x="1000" y="1976"/>
                  <a:pt x="928" y="2048"/>
                </a:cubicBezTo>
                <a:cubicBezTo>
                  <a:pt x="856" y="2120"/>
                  <a:pt x="725" y="2128"/>
                  <a:pt x="624" y="2168"/>
                </a:cubicBezTo>
                <a:cubicBezTo>
                  <a:pt x="523" y="2208"/>
                  <a:pt x="397" y="2215"/>
                  <a:pt x="320" y="2288"/>
                </a:cubicBezTo>
                <a:cubicBezTo>
                  <a:pt x="243" y="2361"/>
                  <a:pt x="197" y="2468"/>
                  <a:pt x="160" y="2608"/>
                </a:cubicBezTo>
                <a:cubicBezTo>
                  <a:pt x="123" y="2748"/>
                  <a:pt x="120" y="2904"/>
                  <a:pt x="96" y="3128"/>
                </a:cubicBezTo>
                <a:cubicBezTo>
                  <a:pt x="72" y="3352"/>
                  <a:pt x="32" y="3743"/>
                  <a:pt x="16" y="3952"/>
                </a:cubicBezTo>
                <a:cubicBezTo>
                  <a:pt x="0" y="4161"/>
                  <a:pt x="3" y="4294"/>
                  <a:pt x="0" y="4384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45" name="Freeform 57"/>
          <p:cNvSpPr>
            <a:spLocks/>
          </p:cNvSpPr>
          <p:nvPr/>
        </p:nvSpPr>
        <p:spPr bwMode="auto">
          <a:xfrm>
            <a:off x="3740026" y="1326827"/>
            <a:ext cx="1620837" cy="6864350"/>
          </a:xfrm>
          <a:custGeom>
            <a:avLst/>
            <a:gdLst/>
            <a:ahLst/>
            <a:cxnLst>
              <a:cxn ang="0">
                <a:pos x="1021" y="0"/>
              </a:cxn>
              <a:cxn ang="0">
                <a:pos x="1005" y="952"/>
              </a:cxn>
              <a:cxn ang="0">
                <a:pos x="973" y="1632"/>
              </a:cxn>
              <a:cxn ang="0">
                <a:pos x="877" y="2016"/>
              </a:cxn>
              <a:cxn ang="0">
                <a:pos x="541" y="2112"/>
              </a:cxn>
              <a:cxn ang="0">
                <a:pos x="189" y="2200"/>
              </a:cxn>
              <a:cxn ang="0">
                <a:pos x="93" y="2552"/>
              </a:cxn>
              <a:cxn ang="0">
                <a:pos x="13" y="3408"/>
              </a:cxn>
              <a:cxn ang="0">
                <a:pos x="13" y="4176"/>
              </a:cxn>
              <a:cxn ang="0">
                <a:pos x="13" y="4296"/>
              </a:cxn>
              <a:cxn ang="0">
                <a:pos x="13" y="4272"/>
              </a:cxn>
            </a:cxnLst>
            <a:rect l="0" t="0" r="r" b="b"/>
            <a:pathLst>
              <a:path w="1021" h="4324">
                <a:moveTo>
                  <a:pt x="1021" y="0"/>
                </a:moveTo>
                <a:cubicBezTo>
                  <a:pt x="1018" y="159"/>
                  <a:pt x="1013" y="680"/>
                  <a:pt x="1005" y="952"/>
                </a:cubicBezTo>
                <a:cubicBezTo>
                  <a:pt x="997" y="1224"/>
                  <a:pt x="994" y="1455"/>
                  <a:pt x="973" y="1632"/>
                </a:cubicBezTo>
                <a:cubicBezTo>
                  <a:pt x="952" y="1809"/>
                  <a:pt x="949" y="1936"/>
                  <a:pt x="877" y="2016"/>
                </a:cubicBezTo>
                <a:cubicBezTo>
                  <a:pt x="805" y="2096"/>
                  <a:pt x="656" y="2081"/>
                  <a:pt x="541" y="2112"/>
                </a:cubicBezTo>
                <a:cubicBezTo>
                  <a:pt x="426" y="2143"/>
                  <a:pt x="264" y="2127"/>
                  <a:pt x="189" y="2200"/>
                </a:cubicBezTo>
                <a:cubicBezTo>
                  <a:pt x="114" y="2273"/>
                  <a:pt x="122" y="2351"/>
                  <a:pt x="93" y="2552"/>
                </a:cubicBezTo>
                <a:cubicBezTo>
                  <a:pt x="64" y="2753"/>
                  <a:pt x="26" y="3137"/>
                  <a:pt x="13" y="3408"/>
                </a:cubicBezTo>
                <a:cubicBezTo>
                  <a:pt x="0" y="3679"/>
                  <a:pt x="13" y="4028"/>
                  <a:pt x="13" y="4176"/>
                </a:cubicBezTo>
                <a:cubicBezTo>
                  <a:pt x="13" y="4324"/>
                  <a:pt x="13" y="4280"/>
                  <a:pt x="13" y="4296"/>
                </a:cubicBezTo>
                <a:cubicBezTo>
                  <a:pt x="13" y="4312"/>
                  <a:pt x="13" y="4277"/>
                  <a:pt x="13" y="4272"/>
                </a:cubicBezTo>
              </a:path>
            </a:pathLst>
          </a:custGeom>
          <a:noFill/>
          <a:ln w="5715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40" name="Oval 52"/>
          <p:cNvSpPr>
            <a:spLocks noChangeArrowheads="1"/>
          </p:cNvSpPr>
          <p:nvPr/>
        </p:nvSpPr>
        <p:spPr bwMode="auto">
          <a:xfrm>
            <a:off x="5224338" y="3881115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2" name="Oval 54"/>
          <p:cNvSpPr>
            <a:spLocks noChangeArrowheads="1"/>
          </p:cNvSpPr>
          <p:nvPr/>
        </p:nvSpPr>
        <p:spPr bwMode="auto">
          <a:xfrm>
            <a:off x="4511551" y="4601840"/>
            <a:ext cx="161925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1" name="Oval 53"/>
          <p:cNvSpPr>
            <a:spLocks noChangeArrowheads="1"/>
          </p:cNvSpPr>
          <p:nvPr/>
        </p:nvSpPr>
        <p:spPr bwMode="auto">
          <a:xfrm>
            <a:off x="3801938" y="5322565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6" name="Text Box 58"/>
          <p:cNvSpPr txBox="1">
            <a:spLocks noChangeArrowheads="1"/>
          </p:cNvSpPr>
          <p:nvPr/>
        </p:nvSpPr>
        <p:spPr bwMode="auto">
          <a:xfrm>
            <a:off x="5885656" y="2053208"/>
            <a:ext cx="1350640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3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42747" name="Text Box 59"/>
          <p:cNvSpPr txBox="1">
            <a:spLocks noChangeArrowheads="1"/>
          </p:cNvSpPr>
          <p:nvPr/>
        </p:nvSpPr>
        <p:spPr bwMode="auto">
          <a:xfrm>
            <a:off x="5504656" y="3183359"/>
            <a:ext cx="1350640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7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42748" name="Text Box 60"/>
          <p:cNvSpPr txBox="1">
            <a:spLocks noChangeArrowheads="1"/>
          </p:cNvSpPr>
          <p:nvPr/>
        </p:nvSpPr>
        <p:spPr bwMode="auto">
          <a:xfrm>
            <a:off x="5733256" y="2607295"/>
            <a:ext cx="1350640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у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5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2n-1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нечетное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5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24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  <p:bldP spid="242744" grpId="0" animBg="1"/>
      <p:bldP spid="242745" grpId="0" animBg="1"/>
      <p:bldP spid="242740" grpId="0" animBg="1"/>
      <p:bldP spid="242742" grpId="0" animBg="1"/>
      <p:bldP spid="242741" grpId="0" animBg="1"/>
      <p:bldP spid="242747" grpId="0" animBg="1"/>
      <p:bldP spid="2427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59" name="Object 47"/>
          <p:cNvGraphicFramePr>
            <a:graphicFrameLocks noChangeAspect="1"/>
          </p:cNvGraphicFramePr>
          <p:nvPr/>
        </p:nvGraphicFramePr>
        <p:xfrm>
          <a:off x="1696889" y="1938536"/>
          <a:ext cx="2136775" cy="588963"/>
        </p:xfrm>
        <a:graphic>
          <a:graphicData uri="http://schemas.openxmlformats.org/presentationml/2006/ole">
            <p:oleObj spid="_x0000_s870402" name="Формула" r:id="rId3" imgW="736560" imgH="203040" progId="Equation.3">
              <p:embed/>
            </p:oleObj>
          </a:graphicData>
        </a:graphic>
      </p:graphicFrame>
      <p:graphicFrame>
        <p:nvGraphicFramePr>
          <p:cNvPr id="243762" name="Object 50"/>
          <p:cNvGraphicFramePr>
            <a:graphicFrameLocks noChangeAspect="1"/>
          </p:cNvGraphicFramePr>
          <p:nvPr/>
        </p:nvGraphicFramePr>
        <p:xfrm>
          <a:off x="1547664" y="2636912"/>
          <a:ext cx="2319337" cy="588963"/>
        </p:xfrm>
        <a:graphic>
          <a:graphicData uri="http://schemas.openxmlformats.org/presentationml/2006/ole">
            <p:oleObj spid="_x0000_s870403" name="Формула" r:id="rId4" imgW="799920" imgH="203040" progId="Equation.3">
              <p:embed/>
            </p:oleObj>
          </a:graphicData>
        </a:graphic>
      </p:graphicFrame>
      <p:sp>
        <p:nvSpPr>
          <p:cNvPr id="243766" name="Text Box 54"/>
          <p:cNvSpPr txBox="1">
            <a:spLocks noChangeArrowheads="1"/>
          </p:cNvSpPr>
          <p:nvPr/>
        </p:nvSpPr>
        <p:spPr bwMode="auto">
          <a:xfrm>
            <a:off x="251520" y="3356992"/>
            <a:ext cx="3581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Функция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у=х-</a:t>
            </a:r>
            <a:r>
              <a:rPr lang="ru-RU" sz="2400" b="1" baseline="30000" dirty="0" smtClean="0">
                <a:solidFill>
                  <a:srgbClr val="000099"/>
                </a:solidFill>
                <a:latin typeface="Georgia" pitchFamily="18" charset="0"/>
              </a:rPr>
              <a:t>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четная, </a:t>
            </a:r>
          </a:p>
          <a:p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т.к. 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(–</a:t>
            </a:r>
            <a:r>
              <a:rPr lang="ru-RU" sz="2400" b="1" dirty="0" err="1">
                <a:solidFill>
                  <a:srgbClr val="000099"/>
                </a:solidFill>
                <a:latin typeface="Georgia" pitchFamily="18" charset="0"/>
              </a:rPr>
              <a:t>х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)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= х</a:t>
            </a:r>
            <a:r>
              <a:rPr lang="ru-RU" sz="2400" b="1" baseline="30000" dirty="0">
                <a:solidFill>
                  <a:srgbClr val="000099"/>
                </a:solidFill>
                <a:latin typeface="Georgia" pitchFamily="18" charset="0"/>
              </a:rPr>
              <a:t>-2</a:t>
            </a:r>
            <a:r>
              <a:rPr lang="en-US" sz="2400" b="1" baseline="30000" dirty="0">
                <a:solidFill>
                  <a:srgbClr val="000099"/>
                </a:solidFill>
                <a:latin typeface="Georgia" pitchFamily="18" charset="0"/>
              </a:rPr>
              <a:t>n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16211" y="4325912"/>
            <a:ext cx="3563701" cy="903288"/>
            <a:chOff x="3264" y="2496"/>
            <a:chExt cx="2029" cy="569"/>
          </a:xfrm>
        </p:grpSpPr>
        <p:sp>
          <p:nvSpPr>
            <p:cNvPr id="243768" name="Text Box 56"/>
            <p:cNvSpPr txBox="1">
              <a:spLocks noChangeArrowheads="1"/>
            </p:cNvSpPr>
            <p:nvPr/>
          </p:nvSpPr>
          <p:spPr bwMode="auto">
            <a:xfrm>
              <a:off x="3264" y="2496"/>
              <a:ext cx="2029" cy="5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возрастает на </a:t>
              </a:r>
            </a:p>
            <a:p>
              <a:endParaRPr lang="ru-RU" sz="11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промежутке </a:t>
              </a:r>
            </a:p>
          </p:txBody>
        </p:sp>
        <p:graphicFrame>
          <p:nvGraphicFramePr>
            <p:cNvPr id="243769" name="Object 57"/>
            <p:cNvGraphicFramePr>
              <a:graphicFrameLocks noChangeAspect="1"/>
            </p:cNvGraphicFramePr>
            <p:nvPr/>
          </p:nvGraphicFramePr>
          <p:xfrm>
            <a:off x="4372" y="2681"/>
            <a:ext cx="864" cy="384"/>
          </p:xfrm>
          <a:graphic>
            <a:graphicData uri="http://schemas.openxmlformats.org/presentationml/2006/ole">
              <p:oleObj spid="_x0000_s870407" name="Формула" r:id="rId5" imgW="457200" imgH="203040" progId="Equation.3">
                <p:embed/>
              </p:oleObj>
            </a:graphicData>
          </a:graphic>
        </p:graphicFrame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49311" y="5445230"/>
            <a:ext cx="3530601" cy="936626"/>
            <a:chOff x="3264" y="3264"/>
            <a:chExt cx="2224" cy="590"/>
          </a:xfrm>
        </p:grpSpPr>
        <p:sp>
          <p:nvSpPr>
            <p:cNvPr id="243771" name="Text Box 59"/>
            <p:cNvSpPr txBox="1">
              <a:spLocks noChangeArrowheads="1"/>
            </p:cNvSpPr>
            <p:nvPr/>
          </p:nvSpPr>
          <p:spPr bwMode="auto">
            <a:xfrm>
              <a:off x="3264" y="3264"/>
              <a:ext cx="2224" cy="5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Функция убывает </a:t>
              </a:r>
            </a:p>
            <a:p>
              <a:endParaRPr lang="ru-RU" sz="700" b="1" dirty="0">
                <a:solidFill>
                  <a:srgbClr val="000099"/>
                </a:solidFill>
                <a:latin typeface="Georgia" pitchFamily="18" charset="0"/>
              </a:endParaRPr>
            </a:p>
            <a:p>
              <a:r>
                <a:rPr lang="ru-RU" sz="2000" b="1" dirty="0">
                  <a:solidFill>
                    <a:srgbClr val="000099"/>
                  </a:solidFill>
                  <a:latin typeface="Georgia" pitchFamily="18" charset="0"/>
                </a:rPr>
                <a:t>на промежутке </a:t>
              </a:r>
            </a:p>
          </p:txBody>
        </p:sp>
        <p:graphicFrame>
          <p:nvGraphicFramePr>
            <p:cNvPr id="243772" name="Object 60"/>
            <p:cNvGraphicFramePr>
              <a:graphicFrameLocks noChangeAspect="1"/>
            </p:cNvGraphicFramePr>
            <p:nvPr/>
          </p:nvGraphicFramePr>
          <p:xfrm>
            <a:off x="4579" y="3470"/>
            <a:ext cx="864" cy="384"/>
          </p:xfrm>
          <a:graphic>
            <a:graphicData uri="http://schemas.openxmlformats.org/presentationml/2006/ole">
              <p:oleObj spid="_x0000_s870406" name="Формула" r:id="rId6" imgW="457200" imgH="203040" progId="Equation.3">
                <p:embed/>
              </p:oleObj>
            </a:graphicData>
          </a:graphic>
        </p:graphicFrame>
      </p:grpSp>
      <p:sp>
        <p:nvSpPr>
          <p:cNvPr id="243758" name="Oval 46"/>
          <p:cNvSpPr>
            <a:spLocks noChangeArrowheads="1"/>
          </p:cNvSpPr>
          <p:nvPr/>
        </p:nvSpPr>
        <p:spPr bwMode="auto">
          <a:xfrm>
            <a:off x="6212904" y="43397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3" name="Group 416"/>
          <p:cNvGraphicFramePr>
            <a:graphicFrameLocks noGrp="1"/>
          </p:cNvGraphicFramePr>
          <p:nvPr/>
        </p:nvGraphicFramePr>
        <p:xfrm>
          <a:off x="4058096" y="1916832"/>
          <a:ext cx="4978400" cy="44577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1835696" y="188640"/>
            <a:ext cx="3675951" cy="510778"/>
          </a:xfrm>
          <a:prstGeom prst="roundRect">
            <a:avLst/>
          </a:prstGeom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Степенная функция: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pic>
        <p:nvPicPr>
          <p:cNvPr id="75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17"/>
          <a:stretch>
            <a:fillRect/>
          </a:stretch>
        </p:blipFill>
        <p:spPr bwMode="auto">
          <a:xfrm>
            <a:off x="0" y="-1"/>
            <a:ext cx="1764328" cy="2708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  <p:sp>
        <p:nvSpPr>
          <p:cNvPr id="76" name="Содержимое 2"/>
          <p:cNvSpPr txBox="1">
            <a:spLocks/>
          </p:cNvSpPr>
          <p:nvPr/>
        </p:nvSpPr>
        <p:spPr bwMode="auto">
          <a:xfrm>
            <a:off x="1331640" y="764704"/>
            <a:ext cx="7633543" cy="936104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rgbClr val="000099"/>
            </a:solidFill>
            <a:prstDash val="solid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65113" indent="-265113" eaLnBrk="0" hangingPunct="0">
              <a:spcBef>
                <a:spcPct val="20000"/>
              </a:spcBef>
            </a:pP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Показатель </a:t>
            </a:r>
            <a:r>
              <a:rPr lang="ru-RU" sz="2800" b="1" kern="0" dirty="0" err="1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kern="0" dirty="0" smtClean="0">
                <a:solidFill>
                  <a:srgbClr val="C00000"/>
                </a:solidFill>
                <a:latin typeface="Georgia" pitchFamily="18" charset="0"/>
              </a:rPr>
              <a:t> = -2n 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– где </a:t>
            </a:r>
            <a:r>
              <a:rPr lang="en-US" sz="2800" b="1" kern="0" dirty="0" smtClean="0">
                <a:solidFill>
                  <a:srgbClr val="000099"/>
                </a:solidFill>
                <a:latin typeface="Georgia" pitchFamily="18" charset="0"/>
              </a:rPr>
              <a:t>n</a:t>
            </a:r>
            <a:r>
              <a:rPr lang="ru-RU" sz="2800" b="1" kern="0" dirty="0" smtClean="0">
                <a:solidFill>
                  <a:srgbClr val="000099"/>
                </a:solidFill>
                <a:latin typeface="Georgia" pitchFamily="18" charset="0"/>
              </a:rPr>
              <a:t> натуральное число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-2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-4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-6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 у = х</a:t>
            </a:r>
            <a:r>
              <a:rPr lang="ru-RU" sz="2800" b="1" baseline="30000" dirty="0" smtClean="0">
                <a:solidFill>
                  <a:srgbClr val="C00000"/>
                </a:solidFill>
                <a:latin typeface="Georgia" pitchFamily="18" charset="0"/>
              </a:rPr>
              <a:t>-8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 …                     </a:t>
            </a:r>
          </a:p>
          <a:p>
            <a:pPr marL="265113" lvl="0" indent="-265113" eaLnBrk="0" hangingPunct="0">
              <a:spcBef>
                <a:spcPct val="20000"/>
              </a:spcBef>
            </a:pPr>
            <a:endParaRPr lang="ru-RU" sz="2800" b="1" kern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 rot="17396008" flipH="1">
            <a:off x="3175351" y="3041153"/>
            <a:ext cx="723900" cy="1825625"/>
            <a:chOff x="3797" y="754"/>
            <a:chExt cx="852" cy="1931"/>
          </a:xfrm>
        </p:grpSpPr>
        <p:sp>
          <p:nvSpPr>
            <p:cNvPr id="243774" name="Freeform 62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5" name="Freeform 63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6" name="Freeform 64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7" name="Freeform 65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3749" name="Freeform 37"/>
          <p:cNvSpPr>
            <a:spLocks/>
          </p:cNvSpPr>
          <p:nvPr/>
        </p:nvSpPr>
        <p:spPr bwMode="auto">
          <a:xfrm>
            <a:off x="4028504" y="4682628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3750" name="Line 38"/>
          <p:cNvSpPr>
            <a:spLocks noChangeShapeType="1"/>
          </p:cNvSpPr>
          <p:nvPr/>
        </p:nvSpPr>
        <p:spPr bwMode="auto">
          <a:xfrm flipV="1">
            <a:off x="6570092" y="2133103"/>
            <a:ext cx="0" cy="504031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3765" name="Freeform 53"/>
          <p:cNvSpPr>
            <a:spLocks/>
          </p:cNvSpPr>
          <p:nvPr/>
        </p:nvSpPr>
        <p:spPr bwMode="auto">
          <a:xfrm>
            <a:off x="6568504" y="2345828"/>
            <a:ext cx="1588" cy="2336800"/>
          </a:xfrm>
          <a:custGeom>
            <a:avLst/>
            <a:gdLst/>
            <a:ahLst/>
            <a:cxnLst>
              <a:cxn ang="0">
                <a:pos x="0" y="1472"/>
              </a:cxn>
              <a:cxn ang="0">
                <a:pos x="0" y="0"/>
              </a:cxn>
            </a:cxnLst>
            <a:rect l="0" t="0" r="r" b="b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4169792" y="2415678"/>
            <a:ext cx="4786312" cy="2228850"/>
            <a:chOff x="153" y="900"/>
            <a:chExt cx="3015" cy="1404"/>
          </a:xfrm>
        </p:grpSpPr>
        <p:sp>
          <p:nvSpPr>
            <p:cNvPr id="243783" name="Freeform 71"/>
            <p:cNvSpPr>
              <a:spLocks/>
            </p:cNvSpPr>
            <p:nvPr/>
          </p:nvSpPr>
          <p:spPr bwMode="auto">
            <a:xfrm>
              <a:off x="153" y="900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84" name="Freeform 72"/>
            <p:cNvSpPr>
              <a:spLocks/>
            </p:cNvSpPr>
            <p:nvPr/>
          </p:nvSpPr>
          <p:spPr bwMode="auto">
            <a:xfrm flipH="1">
              <a:off x="1770" y="912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3753" name="Text Box 41"/>
          <p:cNvSpPr txBox="1">
            <a:spLocks noChangeArrowheads="1"/>
          </p:cNvSpPr>
          <p:nvPr/>
        </p:nvSpPr>
        <p:spPr bwMode="auto">
          <a:xfrm>
            <a:off x="6324674" y="469731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/>
              <a:t>0</a:t>
            </a:r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4273624" y="4849713"/>
            <a:ext cx="4114800" cy="1171575"/>
            <a:chOff x="144" y="2862"/>
            <a:chExt cx="2592" cy="786"/>
          </a:xfrm>
        </p:grpSpPr>
        <p:graphicFrame>
          <p:nvGraphicFramePr>
            <p:cNvPr id="243785" name="Object 73"/>
            <p:cNvGraphicFramePr>
              <a:graphicFrameLocks noChangeAspect="1"/>
            </p:cNvGraphicFramePr>
            <p:nvPr/>
          </p:nvGraphicFramePr>
          <p:xfrm>
            <a:off x="144" y="3072"/>
            <a:ext cx="864" cy="421"/>
          </p:xfrm>
          <a:graphic>
            <a:graphicData uri="http://schemas.openxmlformats.org/presentationml/2006/ole">
              <p:oleObj spid="_x0000_s870404" name="Формула" r:id="rId8" imgW="469800" imgH="228600" progId="Equation.3">
                <p:embed/>
              </p:oleObj>
            </a:graphicData>
          </a:graphic>
        </p:graphicFrame>
        <p:graphicFrame>
          <p:nvGraphicFramePr>
            <p:cNvPr id="243786" name="Object 74"/>
            <p:cNvGraphicFramePr>
              <a:graphicFrameLocks noChangeAspect="1"/>
            </p:cNvGraphicFramePr>
            <p:nvPr/>
          </p:nvGraphicFramePr>
          <p:xfrm>
            <a:off x="1824" y="2862"/>
            <a:ext cx="912" cy="786"/>
          </p:xfrm>
          <a:graphic>
            <a:graphicData uri="http://schemas.openxmlformats.org/presentationml/2006/ole">
              <p:oleObj spid="_x0000_s870405" name="Формула" r:id="rId9" imgW="457200" imgH="393480" progId="Equation.3">
                <p:embed/>
              </p:oleObj>
            </a:graphicData>
          </a:graphic>
        </p:graphicFrame>
        <p:sp>
          <p:nvSpPr>
            <p:cNvPr id="243787" name="AutoShape 75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3752" name="Text Box 40"/>
          <p:cNvSpPr txBox="1">
            <a:spLocks noChangeArrowheads="1"/>
          </p:cNvSpPr>
          <p:nvPr/>
        </p:nvSpPr>
        <p:spPr bwMode="auto">
          <a:xfrm>
            <a:off x="6781130" y="46464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3763" name="Freeform 51"/>
          <p:cNvSpPr>
            <a:spLocks/>
          </p:cNvSpPr>
          <p:nvPr/>
        </p:nvSpPr>
        <p:spPr bwMode="auto">
          <a:xfrm>
            <a:off x="4250088" y="4696916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762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82" name="Oval 70"/>
          <p:cNvSpPr>
            <a:spLocks noChangeArrowheads="1"/>
          </p:cNvSpPr>
          <p:nvPr/>
        </p:nvSpPr>
        <p:spPr bwMode="auto">
          <a:xfrm>
            <a:off x="6516216" y="4581128"/>
            <a:ext cx="144016" cy="1506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3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3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7.77778E-6 C 0.02848 0.00092 0.05695 0.00185 0.0915 -7.77778E-6 C 0.12622 -0.00186 0.18317 -0.00186 0.20834 -0.01112 C 0.23334 -0.02038 0.23473 -0.03149 0.24167 -0.05556 C 0.24844 -0.07964 0.24844 -0.11853 0.24983 -0.15556 C 0.2514 -0.1926 0.24983 -0.25001 0.24983 -0.27778 C 0.24983 -0.30556 0.24983 -0.3139 0.24983 -0.32223 " pathEditMode="relative" ptsTypes="aaaaa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3 -0.32223 L 0.29149 -0.31112 " pathEditMode="relative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6 -0.31111 C 0.29166 -0.26296 0.29166 -0.21481 0.29166 -0.17778 C 0.29166 -0.14074 0.29027 -0.11296 0.29166 -0.08889 C 0.29305 -0.06481 0.29444 -0.05 0.3 -0.03333 C 0.30555 -0.01666 0.30972 0.00371 0.325 0.01111 C 0.34027 0.01852 0.36666 0.00926 0.39166 0.01111 C 0.41666 0.01297 0.44444 0.02222 0.475 0.02222 C 0.50555 0.02222 0.54027 0.01667 0.575 0.01111 " pathEditMode="relative" rAng="0" ptsTypes="aaaaaaaA">
                                      <p:cBhvr>
                                        <p:cTn id="6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66" grpId="0" animBg="1"/>
      <p:bldP spid="243765" grpId="0" animBg="1"/>
      <p:bldP spid="243765" grpId="1" animBg="1"/>
      <p:bldP spid="243765" grpId="2" animBg="1"/>
      <p:bldP spid="243763" grpId="0" animBg="1"/>
      <p:bldP spid="243763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737</Words>
  <Application>Microsoft Office PowerPoint</Application>
  <PresentationFormat>Экран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Малая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10 класс</dc:subject>
  <dc:creator>Малая Елена Васильевна</dc:creator>
  <cp:lastModifiedBy>Екатерина</cp:lastModifiedBy>
  <cp:revision>215</cp:revision>
  <dcterms:created xsi:type="dcterms:W3CDTF">2012-08-12T16:04:58Z</dcterms:created>
  <dcterms:modified xsi:type="dcterms:W3CDTF">2015-10-05T07:11:59Z</dcterms:modified>
</cp:coreProperties>
</file>