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4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0749"/>
    <a:srgbClr val="BF116C"/>
    <a:srgbClr val="890C4E"/>
    <a:srgbClr val="510F70"/>
    <a:srgbClr val="6BB03D"/>
    <a:srgbClr val="66FEDA"/>
    <a:srgbClr val="6CF8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28662" cy="6858000"/>
          </a:xfrm>
          <a:prstGeom prst="rect">
            <a:avLst/>
          </a:prstGeom>
          <a:solidFill>
            <a:srgbClr val="350749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071538" y="1357298"/>
            <a:ext cx="79296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n w="3175" cmpd="sng">
                  <a:solidFill>
                    <a:srgbClr val="350749"/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Future </a:t>
            </a:r>
            <a:r>
              <a:rPr lang="en-US" sz="5400" b="1" dirty="0" smtClean="0">
                <a:ln w="3175" cmpd="sng">
                  <a:solidFill>
                    <a:srgbClr val="350749"/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Simple</a:t>
            </a:r>
          </a:p>
          <a:p>
            <a:pPr algn="ctr"/>
            <a:r>
              <a:rPr lang="ru-RU" sz="5400" b="1" dirty="0" smtClean="0">
                <a:ln w="3175" cmpd="sng">
                  <a:solidFill>
                    <a:srgbClr val="350749"/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Будущее простое время</a:t>
            </a:r>
            <a:endParaRPr lang="ru-RU" sz="5400" b="1" dirty="0">
              <a:ln w="3175" cmpd="sng">
                <a:solidFill>
                  <a:srgbClr val="350749"/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Прямоугольный треугольник 3"/>
          <p:cNvSpPr/>
          <p:nvPr/>
        </p:nvSpPr>
        <p:spPr>
          <a:xfrm rot="16200000">
            <a:off x="8215338" y="5929329"/>
            <a:ext cx="928694" cy="928694"/>
          </a:xfrm>
          <a:prstGeom prst="rtTriangle">
            <a:avLst/>
          </a:prstGeom>
          <a:solidFill>
            <a:srgbClr val="6BB03D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5"/>
          <p:cNvSpPr txBox="1">
            <a:spLocks/>
          </p:cNvSpPr>
          <p:nvPr/>
        </p:nvSpPr>
        <p:spPr>
          <a:xfrm>
            <a:off x="642910" y="6286496"/>
            <a:ext cx="3714776" cy="5715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28662" cy="6858000"/>
          </a:xfrm>
          <a:prstGeom prst="rect">
            <a:avLst/>
          </a:prstGeom>
          <a:solidFill>
            <a:srgbClr val="350749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429520" y="5715016"/>
            <a:ext cx="1714480" cy="1142984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ый треугольник 5"/>
          <p:cNvSpPr/>
          <p:nvPr/>
        </p:nvSpPr>
        <p:spPr>
          <a:xfrm rot="16200000">
            <a:off x="8215338" y="5929329"/>
            <a:ext cx="928694" cy="928694"/>
          </a:xfrm>
          <a:prstGeom prst="rtTriangle">
            <a:avLst/>
          </a:prstGeom>
          <a:solidFill>
            <a:srgbClr val="6BB03D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000100" y="142852"/>
            <a:ext cx="49292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n w="12700">
                  <a:solidFill>
                    <a:srgbClr val="350749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План презентации</a:t>
            </a:r>
            <a:endParaRPr lang="ru-RU" sz="4400" b="1" dirty="0">
              <a:ln w="12700">
                <a:solidFill>
                  <a:srgbClr val="350749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00100" y="1142984"/>
            <a:ext cx="80010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32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Образование </a:t>
            </a:r>
            <a:r>
              <a:rPr lang="en-US" sz="32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Future Simple</a:t>
            </a:r>
          </a:p>
          <a:p>
            <a:pPr marL="514350" indent="-514350">
              <a:buAutoNum type="arabicPeriod"/>
            </a:pPr>
            <a:endParaRPr lang="en-US" sz="3200" b="1" dirty="0" smtClean="0">
              <a:ln w="12700">
                <a:solidFill>
                  <a:schemeClr val="accent5">
                    <a:lumMod val="75000"/>
                  </a:schemeClr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514350" indent="-514350">
              <a:buAutoNum type="arabicPeriod"/>
            </a:pPr>
            <a:r>
              <a:rPr lang="ru-RU" sz="32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Вопросительные и отрицательные предложения</a:t>
            </a:r>
            <a:endParaRPr lang="en-US" sz="3200" b="1" dirty="0" smtClean="0">
              <a:ln w="12700">
                <a:solidFill>
                  <a:schemeClr val="accent5">
                    <a:lumMod val="75000"/>
                  </a:schemeClr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514350" indent="-514350">
              <a:buAutoNum type="arabicPeriod"/>
            </a:pPr>
            <a:endParaRPr lang="ru-RU" sz="3200" b="1" dirty="0" smtClean="0">
              <a:ln w="12700">
                <a:solidFill>
                  <a:schemeClr val="accent5">
                    <a:lumMod val="75000"/>
                  </a:schemeClr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514350" indent="-514350">
              <a:buAutoNum type="arabicPeriod"/>
            </a:pPr>
            <a:r>
              <a:rPr lang="ru-RU" sz="32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Случаи употребления </a:t>
            </a:r>
            <a:r>
              <a:rPr lang="en-US" sz="32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Future Simple</a:t>
            </a:r>
            <a:endParaRPr lang="ru-RU" sz="3200" b="1" dirty="0">
              <a:ln w="12700">
                <a:solidFill>
                  <a:schemeClr val="accent5">
                    <a:lumMod val="75000"/>
                  </a:schemeClr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00100" y="954389"/>
            <a:ext cx="8001056" cy="45719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28662" cy="6858000"/>
          </a:xfrm>
          <a:prstGeom prst="rect">
            <a:avLst/>
          </a:prstGeom>
          <a:solidFill>
            <a:srgbClr val="350749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429520" y="5715016"/>
            <a:ext cx="1714480" cy="1142984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ый треугольник 5"/>
          <p:cNvSpPr/>
          <p:nvPr/>
        </p:nvSpPr>
        <p:spPr>
          <a:xfrm rot="16200000">
            <a:off x="8215338" y="5929329"/>
            <a:ext cx="928694" cy="928694"/>
          </a:xfrm>
          <a:prstGeom prst="rtTriangle">
            <a:avLst/>
          </a:prstGeom>
          <a:solidFill>
            <a:srgbClr val="6BB03D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000100" y="142852"/>
            <a:ext cx="8001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n w="12700">
                  <a:solidFill>
                    <a:srgbClr val="350749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Образование </a:t>
            </a:r>
            <a:r>
              <a:rPr lang="en-US" sz="4400" b="1" dirty="0" smtClean="0">
                <a:ln w="12700">
                  <a:solidFill>
                    <a:srgbClr val="350749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Future Simple</a:t>
            </a:r>
            <a:endParaRPr lang="ru-RU" sz="4400" b="1" dirty="0">
              <a:ln w="12700">
                <a:solidFill>
                  <a:srgbClr val="350749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00100" y="954389"/>
            <a:ext cx="8001056" cy="45719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000100" y="1142984"/>
            <a:ext cx="80010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Future Simple </a:t>
            </a:r>
            <a:r>
              <a:rPr lang="ru-RU" sz="32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образуется при помощи вспомогательного глагола </a:t>
            </a:r>
            <a:r>
              <a:rPr lang="en-US" sz="3200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will</a:t>
            </a:r>
            <a:r>
              <a:rPr lang="en-US" sz="32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2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 </a:t>
            </a:r>
            <a:r>
              <a:rPr lang="ru-RU" sz="32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смыслового глагола</a:t>
            </a:r>
            <a:r>
              <a:rPr lang="en-US" sz="32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2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3200" b="1" dirty="0">
              <a:ln w="12700">
                <a:solidFill>
                  <a:schemeClr val="accent5">
                    <a:lumMod val="75000"/>
                  </a:schemeClr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71538" y="3000372"/>
            <a:ext cx="778674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 </a:t>
            </a:r>
            <a:r>
              <a:rPr lang="en-US" sz="2800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will </a:t>
            </a:r>
            <a:r>
              <a:rPr lang="en-US" sz="28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dance</a:t>
            </a:r>
            <a:endParaRPr lang="en-US" sz="2800" b="1" dirty="0" smtClean="0">
              <a:ln w="12700">
                <a:solidFill>
                  <a:schemeClr val="accent5">
                    <a:lumMod val="75000"/>
                  </a:schemeClr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sz="28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You </a:t>
            </a:r>
            <a:r>
              <a:rPr lang="en-US" sz="2800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will</a:t>
            </a:r>
            <a:r>
              <a:rPr lang="en-US" sz="28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dance</a:t>
            </a:r>
            <a:endParaRPr lang="en-US" sz="2800" b="1" dirty="0" smtClean="0">
              <a:ln w="12700">
                <a:solidFill>
                  <a:schemeClr val="accent5">
                    <a:lumMod val="75000"/>
                  </a:schemeClr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sz="28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We </a:t>
            </a:r>
            <a:r>
              <a:rPr lang="en-US" sz="2800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will</a:t>
            </a:r>
            <a:r>
              <a:rPr lang="en-US" sz="28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dance</a:t>
            </a:r>
            <a:endParaRPr lang="en-US" sz="2800" b="1" dirty="0" smtClean="0">
              <a:ln w="12700">
                <a:solidFill>
                  <a:schemeClr val="accent5">
                    <a:lumMod val="75000"/>
                  </a:schemeClr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sz="28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They </a:t>
            </a:r>
            <a:r>
              <a:rPr lang="en-US" sz="2800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will</a:t>
            </a:r>
            <a:r>
              <a:rPr lang="en-US" sz="28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dance</a:t>
            </a:r>
            <a:endParaRPr lang="en-US" sz="2800" b="1" dirty="0" smtClean="0">
              <a:ln w="12700">
                <a:solidFill>
                  <a:schemeClr val="accent5">
                    <a:lumMod val="75000"/>
                  </a:schemeClr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sz="28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He </a:t>
            </a:r>
            <a:r>
              <a:rPr lang="en-US" sz="2800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will</a:t>
            </a:r>
            <a:r>
              <a:rPr lang="en-US" sz="28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dance</a:t>
            </a:r>
            <a:endParaRPr lang="en-US" sz="2800" b="1" dirty="0" smtClean="0">
              <a:ln w="12700">
                <a:solidFill>
                  <a:schemeClr val="accent5">
                    <a:lumMod val="75000"/>
                  </a:schemeClr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sz="28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She </a:t>
            </a:r>
            <a:r>
              <a:rPr lang="en-US" sz="2800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will</a:t>
            </a:r>
            <a:r>
              <a:rPr lang="en-US" sz="2800" b="1" dirty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dance</a:t>
            </a:r>
            <a:endParaRPr lang="en-US" sz="2800" b="1" dirty="0" smtClean="0">
              <a:ln w="12700">
                <a:solidFill>
                  <a:schemeClr val="accent5">
                    <a:lumMod val="75000"/>
                  </a:schemeClr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sz="28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It </a:t>
            </a:r>
            <a:r>
              <a:rPr lang="en-US" sz="2800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will</a:t>
            </a:r>
            <a:r>
              <a:rPr lang="en-US" sz="28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dance</a:t>
            </a:r>
            <a:endParaRPr lang="ru-RU" sz="2800" b="1" dirty="0">
              <a:ln w="12700">
                <a:solidFill>
                  <a:schemeClr val="accent5">
                    <a:lumMod val="75000"/>
                  </a:schemeClr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225289"/>
            <a:ext cx="3164876" cy="24897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28662" cy="6858000"/>
          </a:xfrm>
          <a:prstGeom prst="rect">
            <a:avLst/>
          </a:prstGeom>
          <a:solidFill>
            <a:srgbClr val="350749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429520" y="5715016"/>
            <a:ext cx="1714480" cy="1142984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ый треугольник 5"/>
          <p:cNvSpPr/>
          <p:nvPr/>
        </p:nvSpPr>
        <p:spPr>
          <a:xfrm rot="16200000">
            <a:off x="8215338" y="5929329"/>
            <a:ext cx="928694" cy="928694"/>
          </a:xfrm>
          <a:prstGeom prst="rtTriangle">
            <a:avLst/>
          </a:prstGeom>
          <a:solidFill>
            <a:srgbClr val="6BB03D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000100" y="142852"/>
            <a:ext cx="8001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n w="12700">
                  <a:solidFill>
                    <a:srgbClr val="350749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Вопросительная форма</a:t>
            </a:r>
            <a:endParaRPr lang="ru-RU" sz="4400" b="1" dirty="0">
              <a:ln w="12700">
                <a:solidFill>
                  <a:srgbClr val="350749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00100" y="954389"/>
            <a:ext cx="8001056" cy="45719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000100" y="1214422"/>
            <a:ext cx="80010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 вопросительной форме вспомогательный глагол ставится </a:t>
            </a:r>
            <a:r>
              <a:rPr lang="ru-RU" sz="3200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перед </a:t>
            </a:r>
            <a:r>
              <a:rPr lang="ru-RU" sz="32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подлежащим.</a:t>
            </a:r>
            <a:endParaRPr lang="ru-RU" sz="3200" b="1" dirty="0">
              <a:ln w="12700">
                <a:solidFill>
                  <a:schemeClr val="accent5">
                    <a:lumMod val="75000"/>
                  </a:schemeClr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71538" y="2571744"/>
            <a:ext cx="778674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Will</a:t>
            </a:r>
            <a:r>
              <a:rPr lang="en-US" sz="28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 </a:t>
            </a:r>
            <a:r>
              <a:rPr lang="en-US" sz="28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dance</a:t>
            </a:r>
            <a:r>
              <a:rPr lang="en-US" sz="28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en-US" sz="2800" b="1" dirty="0" smtClean="0">
              <a:ln w="12700">
                <a:solidFill>
                  <a:schemeClr val="accent5">
                    <a:lumMod val="75000"/>
                  </a:schemeClr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sz="2800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Will</a:t>
            </a:r>
            <a:r>
              <a:rPr lang="en-US" sz="28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you </a:t>
            </a:r>
            <a:r>
              <a:rPr lang="en-US" sz="28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dance</a:t>
            </a:r>
            <a:r>
              <a:rPr lang="en-US" sz="28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en-US" sz="2800" b="1" dirty="0" smtClean="0">
              <a:ln w="12700">
                <a:solidFill>
                  <a:schemeClr val="accent5">
                    <a:lumMod val="75000"/>
                  </a:schemeClr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sz="2800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Will</a:t>
            </a:r>
            <a:r>
              <a:rPr lang="en-US" sz="28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we </a:t>
            </a:r>
            <a:r>
              <a:rPr lang="en-US" sz="28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dance</a:t>
            </a:r>
            <a:r>
              <a:rPr lang="en-US" sz="28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en-US" sz="2800" b="1" dirty="0" smtClean="0">
              <a:ln w="12700">
                <a:solidFill>
                  <a:schemeClr val="accent5">
                    <a:lumMod val="75000"/>
                  </a:schemeClr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sz="2800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Will</a:t>
            </a:r>
            <a:r>
              <a:rPr lang="en-US" sz="28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they </a:t>
            </a:r>
            <a:r>
              <a:rPr lang="en-US" sz="28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dance</a:t>
            </a:r>
            <a:r>
              <a:rPr lang="en-US" sz="28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en-US" sz="2800" b="1" dirty="0" smtClean="0">
              <a:ln w="12700">
                <a:solidFill>
                  <a:schemeClr val="accent5">
                    <a:lumMod val="75000"/>
                  </a:schemeClr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sz="2800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Will </a:t>
            </a:r>
            <a:r>
              <a:rPr lang="en-US" sz="28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he </a:t>
            </a:r>
            <a:r>
              <a:rPr lang="en-US" sz="28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dance</a:t>
            </a:r>
            <a:r>
              <a:rPr lang="en-US" sz="28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en-US" sz="2800" b="1" dirty="0" smtClean="0">
              <a:ln w="12700">
                <a:solidFill>
                  <a:schemeClr val="accent5">
                    <a:lumMod val="75000"/>
                  </a:schemeClr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sz="2800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Will </a:t>
            </a:r>
            <a:r>
              <a:rPr lang="en-US" sz="28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she </a:t>
            </a:r>
            <a:r>
              <a:rPr lang="en-US" sz="28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dance</a:t>
            </a:r>
            <a:r>
              <a:rPr lang="en-US" sz="28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en-US" sz="2800" b="1" dirty="0" smtClean="0">
              <a:ln w="12700">
                <a:solidFill>
                  <a:schemeClr val="accent5">
                    <a:lumMod val="75000"/>
                  </a:schemeClr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sz="2800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Will</a:t>
            </a:r>
            <a:r>
              <a:rPr lang="en-US" sz="28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it </a:t>
            </a:r>
            <a:r>
              <a:rPr lang="en-US" sz="28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dance</a:t>
            </a:r>
            <a:r>
              <a:rPr lang="en-US" sz="28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ru-RU" sz="2800" b="1" dirty="0">
              <a:ln w="12700">
                <a:solidFill>
                  <a:schemeClr val="accent5">
                    <a:lumMod val="75000"/>
                  </a:schemeClr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Заголовок 5"/>
          <p:cNvSpPr txBox="1">
            <a:spLocks/>
          </p:cNvSpPr>
          <p:nvPr/>
        </p:nvSpPr>
        <p:spPr>
          <a:xfrm>
            <a:off x="642910" y="6286496"/>
            <a:ext cx="3714776" cy="5715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4397" y="2554582"/>
            <a:ext cx="2249266" cy="31604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28662" cy="6858000"/>
          </a:xfrm>
          <a:prstGeom prst="rect">
            <a:avLst/>
          </a:prstGeom>
          <a:solidFill>
            <a:srgbClr val="350749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429520" y="5715016"/>
            <a:ext cx="1714480" cy="1142984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ый треугольник 5"/>
          <p:cNvSpPr/>
          <p:nvPr/>
        </p:nvSpPr>
        <p:spPr>
          <a:xfrm rot="16200000">
            <a:off x="8215338" y="5929329"/>
            <a:ext cx="928694" cy="928694"/>
          </a:xfrm>
          <a:prstGeom prst="rtTriangle">
            <a:avLst/>
          </a:prstGeom>
          <a:solidFill>
            <a:srgbClr val="6BB03D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000100" y="142852"/>
            <a:ext cx="8001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n w="12700">
                  <a:solidFill>
                    <a:srgbClr val="350749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Отрицательная форма</a:t>
            </a:r>
            <a:endParaRPr lang="ru-RU" sz="4400" b="1" dirty="0">
              <a:ln w="12700">
                <a:solidFill>
                  <a:srgbClr val="350749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00100" y="954389"/>
            <a:ext cx="8001056" cy="45719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000100" y="1214422"/>
            <a:ext cx="800105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Отрицательная форма образуется при помощи отрицательной частицы </a:t>
            </a:r>
            <a:r>
              <a:rPr lang="en-US" sz="3200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</a:t>
            </a:r>
            <a:r>
              <a:rPr lang="ru-RU" sz="3200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</a:t>
            </a:r>
            <a:r>
              <a:rPr lang="ru-RU" sz="32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которая ставится после вспомогательного глагола.</a:t>
            </a:r>
            <a:endParaRPr lang="ru-RU" sz="3200" b="1" dirty="0">
              <a:ln w="12700">
                <a:solidFill>
                  <a:schemeClr val="accent5">
                    <a:lumMod val="75000"/>
                  </a:schemeClr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42976" y="3286124"/>
            <a:ext cx="750099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 will</a:t>
            </a:r>
            <a:r>
              <a:rPr lang="en-US" sz="2800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not </a:t>
            </a:r>
            <a:r>
              <a:rPr lang="en-US" sz="2800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(won’t) </a:t>
            </a:r>
            <a:r>
              <a:rPr lang="en-US" sz="28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dance</a:t>
            </a:r>
            <a:r>
              <a:rPr lang="ru-RU" sz="28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en-US" sz="2800" b="1" dirty="0">
              <a:ln w="12700">
                <a:solidFill>
                  <a:schemeClr val="accent5">
                    <a:lumMod val="75000"/>
                  </a:schemeClr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sz="28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You will </a:t>
            </a:r>
            <a:r>
              <a:rPr lang="en-US" sz="2800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 (won’t)</a:t>
            </a:r>
            <a:r>
              <a:rPr lang="en-US" sz="28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dance</a:t>
            </a:r>
            <a:r>
              <a:rPr lang="ru-RU" sz="28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en-US" sz="2800" b="1" dirty="0" smtClean="0">
              <a:ln w="12700">
                <a:solidFill>
                  <a:schemeClr val="accent5">
                    <a:lumMod val="75000"/>
                  </a:schemeClr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sz="28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We will </a:t>
            </a:r>
            <a:r>
              <a:rPr lang="en-US" sz="2800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 (won’t)</a:t>
            </a:r>
            <a:r>
              <a:rPr lang="en-US" sz="28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dance</a:t>
            </a:r>
            <a:r>
              <a:rPr lang="ru-RU" sz="28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en-US" sz="2800" b="1" dirty="0" smtClean="0">
              <a:ln w="12700">
                <a:solidFill>
                  <a:schemeClr val="accent5">
                    <a:lumMod val="75000"/>
                  </a:schemeClr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sz="28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They will </a:t>
            </a:r>
            <a:r>
              <a:rPr lang="en-US" sz="2800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 (won’t)</a:t>
            </a:r>
            <a:r>
              <a:rPr lang="en-US" sz="28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dance</a:t>
            </a:r>
            <a:r>
              <a:rPr lang="ru-RU" sz="28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en-US" sz="2800" b="1" dirty="0" smtClean="0">
              <a:ln w="12700">
                <a:solidFill>
                  <a:schemeClr val="accent5">
                    <a:lumMod val="75000"/>
                  </a:schemeClr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sz="28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He will </a:t>
            </a:r>
            <a:r>
              <a:rPr lang="en-US" sz="2800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 (won’t)</a:t>
            </a:r>
            <a:r>
              <a:rPr lang="en-US" sz="28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dance</a:t>
            </a:r>
            <a:r>
              <a:rPr lang="ru-RU" sz="28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en-US" sz="2800" b="1" dirty="0" smtClean="0">
              <a:ln w="12700">
                <a:solidFill>
                  <a:schemeClr val="accent5">
                    <a:lumMod val="75000"/>
                  </a:schemeClr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sz="28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She will </a:t>
            </a:r>
            <a:r>
              <a:rPr lang="en-US" sz="2800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 (won’t) </a:t>
            </a:r>
            <a:r>
              <a:rPr lang="en-US" sz="28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dance</a:t>
            </a:r>
            <a:r>
              <a:rPr lang="ru-RU" sz="28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en-US" sz="2800" b="1" dirty="0" smtClean="0">
              <a:ln w="12700">
                <a:solidFill>
                  <a:schemeClr val="accent5">
                    <a:lumMod val="75000"/>
                  </a:schemeClr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sz="28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It will </a:t>
            </a:r>
            <a:r>
              <a:rPr lang="en-US" sz="2800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 (won’t)</a:t>
            </a:r>
            <a:r>
              <a:rPr lang="en-US" sz="28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dance</a:t>
            </a:r>
            <a:r>
              <a:rPr lang="ru-RU" sz="28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ru-RU" sz="2800" b="1" dirty="0">
              <a:ln w="12700">
                <a:solidFill>
                  <a:schemeClr val="accent5">
                    <a:lumMod val="75000"/>
                  </a:schemeClr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7399" y="3616432"/>
            <a:ext cx="2638425" cy="24479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28662" cy="6858000"/>
          </a:xfrm>
          <a:prstGeom prst="rect">
            <a:avLst/>
          </a:prstGeom>
          <a:solidFill>
            <a:srgbClr val="350749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429520" y="5715016"/>
            <a:ext cx="1714480" cy="1142984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ый треугольник 5"/>
          <p:cNvSpPr/>
          <p:nvPr/>
        </p:nvSpPr>
        <p:spPr>
          <a:xfrm rot="16200000">
            <a:off x="8215338" y="5929329"/>
            <a:ext cx="928694" cy="928694"/>
          </a:xfrm>
          <a:prstGeom prst="rtTriangle">
            <a:avLst/>
          </a:prstGeom>
          <a:solidFill>
            <a:srgbClr val="6BB03D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000100" y="142852"/>
            <a:ext cx="8001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n w="12700">
                  <a:solidFill>
                    <a:srgbClr val="350749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Сводная таблица</a:t>
            </a:r>
            <a:endParaRPr lang="ru-RU" sz="4400" b="1" dirty="0">
              <a:ln w="12700">
                <a:solidFill>
                  <a:srgbClr val="350749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00100" y="954389"/>
            <a:ext cx="8001056" cy="45719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038765"/>
              </p:ext>
            </p:extLst>
          </p:nvPr>
        </p:nvGraphicFramePr>
        <p:xfrm>
          <a:off x="1071539" y="1000108"/>
          <a:ext cx="7820943" cy="53949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606981"/>
                <a:gridCol w="2606981"/>
                <a:gridCol w="2606981"/>
              </a:tblGrid>
              <a:tr h="34397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Утвердительная форма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Вопросительная форма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Отрицательная</a:t>
                      </a:r>
                      <a:r>
                        <a:rPr lang="ru-RU" baseline="0" dirty="0" smtClean="0"/>
                        <a:t> форма</a:t>
                      </a:r>
                      <a:endParaRPr lang="ru-RU" dirty="0"/>
                    </a:p>
                  </a:txBody>
                  <a:tcPr/>
                </a:tc>
              </a:tr>
              <a:tr h="4749218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002060"/>
                          </a:solidFill>
                        </a:rPr>
                        <a:t>I </a:t>
                      </a:r>
                      <a:r>
                        <a:rPr lang="en-US" sz="3600" dirty="0" smtClean="0">
                          <a:solidFill>
                            <a:srgbClr val="002060"/>
                          </a:solidFill>
                        </a:rPr>
                        <a:t>( you, we, they,</a:t>
                      </a:r>
                      <a:r>
                        <a:rPr lang="en-US" sz="3600" baseline="0" dirty="0" smtClean="0">
                          <a:solidFill>
                            <a:srgbClr val="002060"/>
                          </a:solidFill>
                        </a:rPr>
                        <a:t> he, she, it) </a:t>
                      </a:r>
                      <a:r>
                        <a:rPr lang="en-US" sz="3600" dirty="0" smtClean="0">
                          <a:solidFill>
                            <a:srgbClr val="FF0000"/>
                          </a:solidFill>
                        </a:rPr>
                        <a:t>will</a:t>
                      </a:r>
                      <a:r>
                        <a:rPr lang="en-US" sz="3600" dirty="0" smtClean="0">
                          <a:solidFill>
                            <a:srgbClr val="002060"/>
                          </a:solidFill>
                        </a:rPr>
                        <a:t> dance. </a:t>
                      </a:r>
                      <a:endParaRPr lang="en-US" sz="36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n-US" sz="3600" b="0" i="0" u="sng" dirty="0" smtClean="0">
                          <a:solidFill>
                            <a:srgbClr val="002060"/>
                          </a:solidFill>
                        </a:rPr>
                        <a:t>I’ll</a:t>
                      </a:r>
                      <a:r>
                        <a:rPr lang="en-US" sz="3600" b="0" i="0" u="none" dirty="0" smtClean="0">
                          <a:solidFill>
                            <a:srgbClr val="002060"/>
                          </a:solidFill>
                        </a:rPr>
                        <a:t> dance-</a:t>
                      </a:r>
                      <a:r>
                        <a:rPr lang="en-US" sz="3600" b="0" i="0" u="none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3600" b="0" i="0" baseline="0" dirty="0" smtClean="0">
                          <a:solidFill>
                            <a:srgbClr val="002060"/>
                          </a:solidFill>
                        </a:rPr>
                        <a:t>краткая форма</a:t>
                      </a:r>
                      <a:endParaRPr lang="ru-RU" sz="3600" b="0" i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FF0000"/>
                          </a:solidFill>
                        </a:rPr>
                        <a:t>Will</a:t>
                      </a:r>
                      <a:r>
                        <a:rPr lang="en-US" sz="3600" dirty="0" smtClean="0">
                          <a:solidFill>
                            <a:srgbClr val="002060"/>
                          </a:solidFill>
                        </a:rPr>
                        <a:t> I </a:t>
                      </a:r>
                      <a:r>
                        <a:rPr lang="en-US" sz="3600" dirty="0" smtClean="0">
                          <a:solidFill>
                            <a:srgbClr val="002060"/>
                          </a:solidFill>
                        </a:rPr>
                        <a:t>( you, we, they,</a:t>
                      </a:r>
                      <a:r>
                        <a:rPr lang="en-US" sz="3600" baseline="0" dirty="0" smtClean="0">
                          <a:solidFill>
                            <a:srgbClr val="002060"/>
                          </a:solidFill>
                        </a:rPr>
                        <a:t> he, she, it)</a:t>
                      </a:r>
                      <a:r>
                        <a:rPr lang="en-US" sz="3600" dirty="0" smtClean="0">
                          <a:solidFill>
                            <a:srgbClr val="002060"/>
                          </a:solidFill>
                        </a:rPr>
                        <a:t> dance?</a:t>
                      </a:r>
                      <a:endParaRPr lang="ru-RU" sz="36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ru-RU" sz="3600" b="0" i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002060"/>
                          </a:solidFill>
                        </a:rPr>
                        <a:t>I </a:t>
                      </a:r>
                      <a:r>
                        <a:rPr lang="en-US" sz="3600" dirty="0" smtClean="0">
                          <a:solidFill>
                            <a:srgbClr val="002060"/>
                          </a:solidFill>
                        </a:rPr>
                        <a:t>( you, we, they,</a:t>
                      </a:r>
                      <a:r>
                        <a:rPr lang="en-US" sz="3600" baseline="0" dirty="0" smtClean="0">
                          <a:solidFill>
                            <a:srgbClr val="002060"/>
                          </a:solidFill>
                        </a:rPr>
                        <a:t> he, she, it) </a:t>
                      </a:r>
                      <a:r>
                        <a:rPr lang="en-US" sz="3600" dirty="0" smtClean="0">
                          <a:solidFill>
                            <a:srgbClr val="FF0000"/>
                          </a:solidFill>
                        </a:rPr>
                        <a:t>will not </a:t>
                      </a:r>
                      <a:r>
                        <a:rPr lang="en-US" sz="3600" dirty="0" smtClean="0">
                          <a:solidFill>
                            <a:srgbClr val="002060"/>
                          </a:solidFill>
                        </a:rPr>
                        <a:t>dance.</a:t>
                      </a:r>
                    </a:p>
                    <a:p>
                      <a:pPr algn="ctr"/>
                      <a:r>
                        <a:rPr lang="en-US" sz="3600" u="sng" dirty="0" smtClean="0">
                          <a:solidFill>
                            <a:srgbClr val="002060"/>
                          </a:solidFill>
                        </a:rPr>
                        <a:t>I won’t </a:t>
                      </a:r>
                      <a:r>
                        <a:rPr lang="en-US" sz="3600" dirty="0" smtClean="0">
                          <a:solidFill>
                            <a:srgbClr val="002060"/>
                          </a:solidFill>
                        </a:rPr>
                        <a:t>dance</a:t>
                      </a:r>
                      <a:r>
                        <a:rPr lang="ru-RU" sz="3600" dirty="0" smtClean="0">
                          <a:solidFill>
                            <a:srgbClr val="002060"/>
                          </a:solidFill>
                        </a:rPr>
                        <a:t> – краткая форма</a:t>
                      </a:r>
                      <a:endParaRPr lang="ru-RU" sz="36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ru-RU" sz="3600" b="0" i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28662" cy="6858000"/>
          </a:xfrm>
          <a:prstGeom prst="rect">
            <a:avLst/>
          </a:prstGeom>
          <a:solidFill>
            <a:srgbClr val="350749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429520" y="5715016"/>
            <a:ext cx="1714480" cy="1142984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ый треугольник 5"/>
          <p:cNvSpPr/>
          <p:nvPr/>
        </p:nvSpPr>
        <p:spPr>
          <a:xfrm rot="16200000">
            <a:off x="8215338" y="5929329"/>
            <a:ext cx="928694" cy="928694"/>
          </a:xfrm>
          <a:prstGeom prst="rtTriangle">
            <a:avLst/>
          </a:prstGeom>
          <a:solidFill>
            <a:srgbClr val="6BB03D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000100" y="142852"/>
            <a:ext cx="8001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n w="12700">
                  <a:solidFill>
                    <a:srgbClr val="350749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Сокращения</a:t>
            </a:r>
            <a:endParaRPr lang="ru-RU" sz="4400" b="1" dirty="0">
              <a:ln w="12700">
                <a:solidFill>
                  <a:srgbClr val="350749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00100" y="954389"/>
            <a:ext cx="8001056" cy="45719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9320189"/>
              </p:ext>
            </p:extLst>
          </p:nvPr>
        </p:nvGraphicFramePr>
        <p:xfrm>
          <a:off x="1071538" y="2357430"/>
          <a:ext cx="7858180" cy="3749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522379"/>
                <a:gridCol w="5335801"/>
              </a:tblGrid>
              <a:tr h="29752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Утвердительная форма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Отрицательная форма</a:t>
                      </a:r>
                      <a:endParaRPr lang="ru-RU" dirty="0"/>
                    </a:p>
                  </a:txBody>
                  <a:tcPr/>
                </a:tc>
              </a:tr>
              <a:tr h="227424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I will = I’ll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You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 will = You’ll</a:t>
                      </a:r>
                    </a:p>
                    <a:p>
                      <a:pPr algn="ctr"/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We will = We’ll</a:t>
                      </a:r>
                    </a:p>
                    <a:p>
                      <a:pPr algn="ctr"/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They will = They’ll</a:t>
                      </a:r>
                    </a:p>
                    <a:p>
                      <a:pPr algn="ctr"/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He will = He’ll</a:t>
                      </a:r>
                    </a:p>
                    <a:p>
                      <a:pPr algn="ctr"/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She will = She’ll</a:t>
                      </a:r>
                    </a:p>
                    <a:p>
                      <a:pPr algn="ctr"/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I will not = 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I 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won’t</a:t>
                      </a:r>
                    </a:p>
                    <a:p>
                      <a:pPr algn="ctr"/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You will not = 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You 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won’t</a:t>
                      </a:r>
                    </a:p>
                    <a:p>
                      <a:pPr algn="ctr"/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We will not = 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We 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won’t</a:t>
                      </a:r>
                    </a:p>
                    <a:p>
                      <a:pPr algn="ctr"/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They will not = 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They 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won’t</a:t>
                      </a:r>
                    </a:p>
                    <a:p>
                      <a:pPr algn="ctr"/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He will not = 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He 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won’t</a:t>
                      </a:r>
                    </a:p>
                    <a:p>
                      <a:pPr algn="ctr"/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She will not 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= 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She won’t</a:t>
                      </a:r>
                    </a:p>
                    <a:p>
                      <a:pPr algn="ctr"/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It will not = 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It won’t</a:t>
                      </a:r>
                    </a:p>
                    <a:p>
                      <a:pPr algn="ctr"/>
                      <a:endParaRPr lang="ru-RU" sz="24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71538" y="1142984"/>
            <a:ext cx="78581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 письме и в речи уместны нижеследующие сокращения.</a:t>
            </a:r>
            <a:endParaRPr lang="ru-RU" sz="2800" b="1" dirty="0">
              <a:ln w="12700">
                <a:solidFill>
                  <a:schemeClr val="accent5">
                    <a:lumMod val="75000"/>
                  </a:schemeClr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Заголовок 5"/>
          <p:cNvSpPr txBox="1">
            <a:spLocks/>
          </p:cNvSpPr>
          <p:nvPr/>
        </p:nvSpPr>
        <p:spPr>
          <a:xfrm>
            <a:off x="642910" y="6286496"/>
            <a:ext cx="3714776" cy="5715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28662" cy="6858000"/>
          </a:xfrm>
          <a:prstGeom prst="rect">
            <a:avLst/>
          </a:prstGeom>
          <a:solidFill>
            <a:srgbClr val="350749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429520" y="5715016"/>
            <a:ext cx="1714480" cy="1142984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ый треугольник 5"/>
          <p:cNvSpPr/>
          <p:nvPr/>
        </p:nvSpPr>
        <p:spPr>
          <a:xfrm rot="16200000">
            <a:off x="8215338" y="5929329"/>
            <a:ext cx="928694" cy="928694"/>
          </a:xfrm>
          <a:prstGeom prst="rtTriangle">
            <a:avLst/>
          </a:prstGeom>
          <a:solidFill>
            <a:srgbClr val="6BB03D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000100" y="142852"/>
            <a:ext cx="8001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 w="12700">
                  <a:solidFill>
                    <a:srgbClr val="350749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Случаи употребления </a:t>
            </a:r>
            <a:r>
              <a:rPr lang="en-US" sz="3600" b="1" dirty="0" smtClean="0">
                <a:ln w="12700">
                  <a:solidFill>
                    <a:srgbClr val="350749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Future Simple</a:t>
            </a:r>
            <a:endParaRPr lang="ru-RU" sz="3600" b="1" dirty="0">
              <a:ln w="12700">
                <a:solidFill>
                  <a:srgbClr val="350749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00100" y="954389"/>
            <a:ext cx="8001056" cy="45719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071538" y="1214422"/>
            <a:ext cx="792961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Примеры</a:t>
            </a:r>
          </a:p>
          <a:p>
            <a:r>
              <a:rPr lang="en-US" sz="28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He </a:t>
            </a:r>
            <a:r>
              <a:rPr lang="en-US" sz="2800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will </a:t>
            </a:r>
            <a:r>
              <a:rPr lang="en-US" sz="2800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read </a:t>
            </a:r>
            <a:r>
              <a:rPr lang="en-US" sz="2800" b="1" dirty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 book </a:t>
            </a:r>
            <a:r>
              <a:rPr lang="en-US" sz="2800" b="1" dirty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tomorrow</a:t>
            </a:r>
            <a:r>
              <a:rPr lang="en-US" sz="2800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– </a:t>
            </a:r>
            <a:r>
              <a:rPr lang="ru-RU" sz="28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Он </a:t>
            </a:r>
            <a:r>
              <a:rPr lang="ru-RU" sz="28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будет читать книгу </a:t>
            </a:r>
            <a:r>
              <a:rPr lang="ru-RU" sz="28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завтра</a:t>
            </a:r>
            <a:r>
              <a:rPr lang="ru-RU" sz="28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ru-RU" sz="2800" b="1" dirty="0" smtClean="0">
              <a:ln w="12700">
                <a:solidFill>
                  <a:schemeClr val="accent5">
                    <a:lumMod val="75000"/>
                  </a:schemeClr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ru-RU" sz="2800" b="1" dirty="0" smtClean="0">
              <a:ln w="12700">
                <a:solidFill>
                  <a:schemeClr val="accent5">
                    <a:lumMod val="75000"/>
                  </a:schemeClr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sz="28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We </a:t>
            </a:r>
            <a:r>
              <a:rPr lang="en-US" sz="2800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will </a:t>
            </a:r>
            <a:r>
              <a:rPr lang="en-US" sz="2800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swim </a:t>
            </a:r>
            <a:r>
              <a:rPr lang="en-US" sz="2800" b="1" dirty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on Monday </a:t>
            </a:r>
            <a:r>
              <a:rPr lang="en-US" sz="28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– </a:t>
            </a:r>
            <a:r>
              <a:rPr lang="ru-RU" sz="28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Мы </a:t>
            </a:r>
            <a:r>
              <a:rPr lang="ru-RU" sz="28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будем плавать в </a:t>
            </a:r>
            <a:r>
              <a:rPr lang="ru-RU" sz="28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понедельник</a:t>
            </a:r>
            <a:r>
              <a:rPr lang="ru-RU" sz="28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ru-RU" sz="2800" b="1" dirty="0" smtClean="0">
              <a:ln w="12700">
                <a:solidFill>
                  <a:schemeClr val="accent5">
                    <a:lumMod val="75000"/>
                  </a:schemeClr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ru-RU" sz="2800" b="1" dirty="0" smtClean="0">
              <a:ln w="12700">
                <a:solidFill>
                  <a:schemeClr val="accent5">
                    <a:lumMod val="75000"/>
                  </a:schemeClr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sz="28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They </a:t>
            </a:r>
            <a:r>
              <a:rPr lang="en-US" sz="2800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will </a:t>
            </a:r>
            <a:r>
              <a:rPr lang="en-US" sz="2800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 jump </a:t>
            </a:r>
            <a:r>
              <a:rPr lang="en-US" sz="2800" b="1" dirty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next week </a:t>
            </a:r>
            <a:r>
              <a:rPr lang="en-US" sz="28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– </a:t>
            </a:r>
            <a:r>
              <a:rPr lang="ru-RU" sz="28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Они </a:t>
            </a:r>
            <a:r>
              <a:rPr lang="ru-RU" sz="28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не </a:t>
            </a:r>
            <a:r>
              <a:rPr lang="ru-RU" sz="28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будут прыгать </a:t>
            </a:r>
            <a:r>
              <a:rPr lang="ru-RU" sz="28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 следующей неделе</a:t>
            </a:r>
            <a:r>
              <a:rPr lang="ru-RU" sz="28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  <a:p>
            <a:endParaRPr lang="ru-RU" sz="2800" b="1" dirty="0">
              <a:ln w="12700">
                <a:solidFill>
                  <a:schemeClr val="accent5">
                    <a:lumMod val="75000"/>
                  </a:schemeClr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ru-RU" sz="28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Сигнальные слова – </a:t>
            </a:r>
            <a:r>
              <a:rPr lang="en-US" sz="28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tomorrow, next week, on Monday </a:t>
            </a:r>
            <a:r>
              <a:rPr lang="ru-RU" sz="2800" b="1" dirty="0" smtClean="0">
                <a:ln w="1270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и т.д. (указывают время действия)</a:t>
            </a:r>
            <a:endParaRPr lang="ru-RU" sz="2800" b="1" dirty="0">
              <a:ln w="12700">
                <a:solidFill>
                  <a:schemeClr val="accent5">
                    <a:lumMod val="75000"/>
                  </a:schemeClr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28662" cy="6858000"/>
          </a:xfrm>
          <a:prstGeom prst="rect">
            <a:avLst/>
          </a:prstGeom>
          <a:solidFill>
            <a:srgbClr val="350749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000100" y="2071678"/>
            <a:ext cx="79296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n w="3175" cmpd="sng">
                  <a:solidFill>
                    <a:srgbClr val="350749"/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Thank you!!!</a:t>
            </a:r>
            <a:endParaRPr lang="ru-RU" sz="5400" b="1" dirty="0">
              <a:ln w="3175" cmpd="sng">
                <a:solidFill>
                  <a:srgbClr val="350749"/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Прямоугольный треугольник 3"/>
          <p:cNvSpPr/>
          <p:nvPr/>
        </p:nvSpPr>
        <p:spPr>
          <a:xfrm rot="16200000">
            <a:off x="8215338" y="5929329"/>
            <a:ext cx="928694" cy="928694"/>
          </a:xfrm>
          <a:prstGeom prst="rtTriangle">
            <a:avLst/>
          </a:prstGeom>
          <a:solidFill>
            <a:srgbClr val="6BB03D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5"/>
          <p:cNvSpPr txBox="1">
            <a:spLocks/>
          </p:cNvSpPr>
          <p:nvPr/>
        </p:nvSpPr>
        <p:spPr>
          <a:xfrm>
            <a:off x="642910" y="6286496"/>
            <a:ext cx="3714776" cy="5715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381</Words>
  <Application>Microsoft Office PowerPoint</Application>
  <PresentationFormat>Экран (4:3)</PresentationFormat>
  <Paragraphs>71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пользолватель</dc:creator>
  <cp:lastModifiedBy>Екатерина Шарыгина</cp:lastModifiedBy>
  <cp:revision>40</cp:revision>
  <dcterms:modified xsi:type="dcterms:W3CDTF">2015-04-26T14:52:12Z</dcterms:modified>
</cp:coreProperties>
</file>