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5B2C2-BE85-458D-A1A6-959FE0E5F3B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F234-3A01-405C-BC40-0A54E5EDA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3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00-2110-4100-BBA8-3D329A63BA91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F105-75EE-4C0E-81E2-47203AB3350A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B6A9-9CE2-49A0-AD6D-2A6B4AA9EB9B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EFD8-DC53-41B5-95EF-FF659627C050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F6EA-4F44-4FAA-9DB6-588A4B890FA4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352D-534E-4769-9692-9CD3AF57ADCA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89E8-E5A0-4C57-A842-FB92554D35D1}" type="datetime1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D01-CDFB-4CAF-BE39-A5F5A8CA1BA9}" type="datetime1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76C8-93BE-4CA3-BC88-EAAE32497DEE}" type="datetime1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21EC-B50D-4A47-8E4E-9F6A79DA2D22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3A42-AC41-4A38-9F9F-46D0FBBDDA54}" type="datetime1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2FD0-6F31-49BE-BAA1-BF6EF494F819}" type="datetime1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DAD2-F8E7-4F45-93E9-9867AB801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0%BC%D1%81%D0%BA%D0%BE%D0%B9,_%D0%98%D0%B2%D0%B0%D0%BD_%D0%9D%D0%B8%D0%BA%D0%BE%D0%BB%D0%B0%D0%B5%D0%B2%D0%B8%D1%87" TargetMode="External"/><Relationship Id="rId7" Type="http://schemas.openxmlformats.org/officeDocument/2006/relationships/hyperlink" Target="http://ru.wikipedia.org/wiki/%D0%9C%D0%BE%D0%B2%D1%81%D0%B5%D1%81_%D0%A5%D0%BE%D1%80%D0%B5%D0%BD%D0%B0%D1%86%D0%B8" TargetMode="External"/><Relationship Id="rId2" Type="http://schemas.openxmlformats.org/officeDocument/2006/relationships/hyperlink" Target="http://ru.wikipedia.org/wiki/%D0%9A%D0%BE%D0%BD%D1%81%D1%82%D0%B0%D0%BD%D1%82%D0%B8%D0%BD_%D0%9A%D0%B0%D0%BD%D0%B0%D1%80%D0%B8%D1%8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3%D1%80%D0%B0%D0%B1%D0%B0%D1%8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commons.wikimedia.org/wiki/File:Aivazovsky's_tomb.JPG?uselang=r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5%D0%B0%D1%82%D1%80%D0%B0%D0%BB%D1%8C%D0%BD%D1%8B%D0%B9_%D0%BC%D1%83%D0%B7%D0%B5%D0%B9_%D0%B8%D0%BC._%D0%90._%D0%90._%D0%91%D0%B0%D1%85%D1%80%D1%83%D1%88%D0%B8%D0%BD%D0%B0" TargetMode="External"/><Relationship Id="rId3" Type="http://schemas.openxmlformats.org/officeDocument/2006/relationships/hyperlink" Target="http://ru.wikipedia.org/wiki/%D0%90%D1%80%D1%85%D0%B8%D0%B2" TargetMode="External"/><Relationship Id="rId7" Type="http://schemas.openxmlformats.org/officeDocument/2006/relationships/hyperlink" Target="http://ru.wikipedia.org/wiki/%D0%93%D0%BE%D1%81%D1%83%D0%B4%D0%B0%D1%80%D1%81%D1%82%D0%B2%D0%B5%D0%BD%D0%BD%D0%B0%D1%8F_%D0%A2%D1%80%D0%B5%D1%82%D1%8C%D1%8F%D0%BA%D0%BE%D0%B2%D1%81%D0%BA%D0%B0%D1%8F_%D0%B3%D0%B0%D0%BB%D0%B5%D1%80%D0%B5%D1%8F" TargetMode="External"/><Relationship Id="rId2" Type="http://schemas.openxmlformats.org/officeDocument/2006/relationships/hyperlink" Target="http://ru.wikipedia.org/wiki/%D0%9D%D0%B0%D1%86%D0%B8%D0%BE%D0%BD%D0%B0%D0%BB%D1%8C%D0%BD%D0%B0%D1%8F_%D0%BA%D0%B0%D1%80%D1%82%D0%B8%D0%BD%D0%BD%D0%B0%D1%8F_%D0%B3%D0%B0%D0%BB%D0%B5%D1%80%D0%B5%D1%8F_%D0%B8%D0%BC%D0%B5%D0%BD%D0%B8_%D0%98._%D0%9A._%D0%90%D0%B9%D0%B2%D0%B0%D0%B7%D0%BE%D0%B2%D1%81%D0%BA%D0%BE%D0%B3%D0%B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0%B0%D0%BD%D0%BA%D1%82-%D0%9F%D0%B5%D1%82%D0%B5%D1%80%D0%B1%D1%83%D1%80%D0%B3" TargetMode="External"/><Relationship Id="rId5" Type="http://schemas.openxmlformats.org/officeDocument/2006/relationships/hyperlink" Target="http://ru.wikipedia.org/wiki/%D0%93%D0%BE%D1%81%D1%83%D0%B4%D0%B0%D1%80%D1%81%D1%82%D0%B2%D0%B5%D0%BD%D0%BD%D0%B0%D1%8F_%D0%BF%D1%83%D0%B1%D0%BB%D0%B8%D1%87%D0%BD%D0%B0%D1%8F_%D0%B1%D0%B8%D0%B1%D0%BB%D0%B8%D0%BE%D1%82%D0%B5%D0%BA%D0%B0_%D0%B8%D0%BC._%D0%9C._%D0%95._%D0%A1%D0%B0%D0%BB%D1%82%D1%8B%D0%BA%D0%BE%D0%B2%D0%B0-%D0%A9%D0%B5%D0%B4%D1%80%D0%B8%D0%BD%D0%B0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ru.wikipedia.org/wiki/%D0%A0%D0%BE%D1%81%D1%81%D0%B8%D0%B9%D1%81%D0%BA%D0%B8%D0%B9_%D0%B3%D0%BE%D1%81%D1%83%D0%B4%D0%B0%D1%80%D1%81%D1%82%D0%B2%D0%B5%D0%BD%D0%BD%D1%8B%D0%B9_%D0%B0%D1%80%D1%85%D0%B8%D0%B2_%D0%BB%D0%B8%D1%82%D0%B5%D1%80%D0%B0%D1%82%D1%83%D1%80%D1%8B_%D0%B8_%D0%B8%D1%81%D0%BA%D1%83%D1%81%D1%81%D1%82%D0%B2%D0%B0" TargetMode="External"/><Relationship Id="rId9" Type="http://schemas.openxmlformats.org/officeDocument/2006/relationships/hyperlink" Target="http://commons.wikimedia.org/wiki/File:Ivan_Aivazovsky.jpg?uselang=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E%D0%B3%D0%BE%D0%BB%D1%8C,_%D0%9D%D0%B8%D0%BA%D0%BE%D0%BB%D0%B0%D0%B9_%D0%92%D0%B0%D1%81%D0%B8%D0%BB%D1%8C%D0%B5%D0%B2%D0%B8%D1%87" TargetMode="External"/><Relationship Id="rId13" Type="http://schemas.openxmlformats.org/officeDocument/2006/relationships/hyperlink" Target="http://ru.wikipedia.org/wiki/1885" TargetMode="External"/><Relationship Id="rId3" Type="http://schemas.openxmlformats.org/officeDocument/2006/relationships/hyperlink" Target="http://ru.wikipedia.org/wiki/1860_%D0%B3%D0%BE%D0%B4" TargetMode="External"/><Relationship Id="rId7" Type="http://schemas.openxmlformats.org/officeDocument/2006/relationships/hyperlink" Target="http://ru.wikipedia.org/wiki/%D0%9D%D0%B5%D0%B6%D0%B8%D0%BD%D1%81%D0%BA%D0%B8%D0%B9_%D1%8E%D1%80%D0%B8%D0%B4%D0%B8%D1%87%D0%B5%D1%81%D0%BA%D0%B8%D0%B9_%D0%BB%D0%B8%D1%86%D0%B5%D0%B9" TargetMode="External"/><Relationship Id="rId12" Type="http://schemas.openxmlformats.org/officeDocument/2006/relationships/hyperlink" Target="http://ru.wikipedia.org/wiki/1879" TargetMode="External"/><Relationship Id="rId2" Type="http://schemas.openxmlformats.org/officeDocument/2006/relationships/hyperlink" Target="http://ru.wikipedia.org/wiki/25_%D0%BE%D0%BA%D1%82%D1%8F%D0%B1%D1%80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3%D0%BA%D1%80%D0%B0%D0%B8%D0%BD%D0%B0" TargetMode="External"/><Relationship Id="rId11" Type="http://schemas.openxmlformats.org/officeDocument/2006/relationships/hyperlink" Target="http://ru.wikipedia.org/wiki/1878" TargetMode="External"/><Relationship Id="rId5" Type="http://schemas.openxmlformats.org/officeDocument/2006/relationships/hyperlink" Target="http://ru.wikipedia.org/wiki/%D0%A7%D0%B5%D1%80%D0%BD%D0%B8%D0%B3%D0%BE%D0%B2%D1%81%D0%BA%D0%B0%D1%8F_%D0%BE%D0%B1%D0%BB%D0%B0%D1%81%D1%82%D1%8C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://ru.wikipedia.org/wiki/%D0%92%D0%B8%D0%BB%D0%BB%D0%B5%D0%B2%D0%B0%D0%BB%D1%8C%D0%B4%D0%B5,_%D0%91%D0%BE%D0%B3%D0%B4%D0%B0%D0%BD_%D0%9F%D0%B0%D0%B2%D0%BB%D0%BE%D0%B2%D0%B8%D1%87" TargetMode="External"/><Relationship Id="rId4" Type="http://schemas.openxmlformats.org/officeDocument/2006/relationships/hyperlink" Target="http://ru.wikipedia.org/wiki/%D0%9D%D0%B5%D0%B6%D0%B8%D0%BD" TargetMode="External"/><Relationship Id="rId9" Type="http://schemas.openxmlformats.org/officeDocument/2006/relationships/hyperlink" Target="http://ru.wikipedia.org/wiki/%D0%98%D0%BC%D0%BF%D0%B5%D1%80%D0%B0%D1%82%D0%BE%D1%80%D1%81%D0%BA%D0%B0%D1%8F_%D0%90%D0%BA%D0%B0%D0%B4%D0%B5%D0%BC%D0%B8%D1%8F_%D1%85%D1%83%D0%B4%D0%BE%D0%B6%D0%B5%D1%81%D1%82%D0%B2" TargetMode="External"/><Relationship Id="rId14" Type="http://schemas.openxmlformats.org/officeDocument/2006/relationships/hyperlink" Target="http://ru.wikipedia.org/wiki/%D0%A7%D0%B8%D1%81%D1%82%D1%8F%D0%BA%D0%BE%D0%B2,_%D0%9F%D0%B0%D0%B2%D0%B5%D0%BB_%D0%9F%D0%B5%D1%82%D1%80%D0%BE%D0%B2%D0%B8%D1%8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85_%D0%B3%D0%BE%D0%B4" TargetMode="External"/><Relationship Id="rId13" Type="http://schemas.openxmlformats.org/officeDocument/2006/relationships/hyperlink" Target="http://en.wikipedia.org/wiki/%C3%89douard_Detaille" TargetMode="External"/><Relationship Id="rId3" Type="http://schemas.openxmlformats.org/officeDocument/2006/relationships/hyperlink" Target="http://ru.wikipedia.org/wiki/1882_%D0%B3%D0%BE%D0%B4" TargetMode="External"/><Relationship Id="rId7" Type="http://schemas.openxmlformats.org/officeDocument/2006/relationships/hyperlink" Target="http://ru.wikipedia.org/wiki/%D0%A2%D1%80%D0%B5%D1%82%D1%8C%D1%8F%D0%BA%D0%BE%D0%B2,_%D0%9F%D0%B0%D0%B2%D0%B5%D0%BB_%D0%9C%D0%B8%D1%85%D0%B0%D0%B9%D0%BB%D0%BE%D0%B2%D0%B8%D1%87" TargetMode="External"/><Relationship Id="rId12" Type="http://schemas.openxmlformats.org/officeDocument/2006/relationships/hyperlink" Target="http://ru.wikipedia.org/wiki/%D0%9F%D0%B0%D1%80%D0%B8%D0%B6" TargetMode="External"/><Relationship Id="rId2" Type="http://schemas.openxmlformats.org/officeDocument/2006/relationships/hyperlink" Target="http://ru.wikipedia.org/wiki/1881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84_%D0%B3%D0%BE%D0%B4" TargetMode="External"/><Relationship Id="rId11" Type="http://schemas.openxmlformats.org/officeDocument/2006/relationships/hyperlink" Target="http://ru.wikipedia.org/wiki/1888_%D0%B3%D0%BE%D0%B4" TargetMode="External"/><Relationship Id="rId5" Type="http://schemas.openxmlformats.org/officeDocument/2006/relationships/hyperlink" Target="http://ru.wikipedia.org/wiki/1883_%D0%B3%D0%BE%D0%B4" TargetMode="External"/><Relationship Id="rId10" Type="http://schemas.openxmlformats.org/officeDocument/2006/relationships/hyperlink" Target="http://ru.wikipedia.org/wiki/1805_%D0%B3%D0%BE%D0%B4" TargetMode="External"/><Relationship Id="rId4" Type="http://schemas.openxmlformats.org/officeDocument/2006/relationships/hyperlink" Target="http://ru.wikipedia.org/wiki/%D0%9E%D1%84%D0%BE%D1%80%D1%82" TargetMode="External"/><Relationship Id="rId9" Type="http://schemas.openxmlformats.org/officeDocument/2006/relationships/hyperlink" Target="http://ru.wikipedia.org/wiki/%D0%91%D0%B8%D1%82%D0%B2%D0%B0_%D0%BF%D0%BE%D0%B4_%D0%90%D1%83%D1%81%D1%82%D0%B5%D1%80%D0%BB%D0%B8%D1%86%D0%B5%D0%B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1%80%D1%88%D0%BE%D0%B2,_%D0%9F%D1%91%D1%82%D1%80_%D0%9F%D0%B0%D0%B2%D0%BB%D0%BE%D0%B2%D0%B8%D1%87" TargetMode="External"/><Relationship Id="rId13" Type="http://schemas.openxmlformats.org/officeDocument/2006/relationships/hyperlink" Target="http://ru.wikipedia.org/wiki/%D0%9C%D0%B0%D1%80%D0%BA%D1%81,_%D0%90%D0%B4%D0%BE%D0%BB%D1%8C%D1%84_%D0%A4%D1%91%D0%B4%D0%BE%D1%80%D0%BE%D0%B2%D0%B8%D1%87" TargetMode="External"/><Relationship Id="rId18" Type="http://schemas.openxmlformats.org/officeDocument/2006/relationships/hyperlink" Target="http://ru.wikipedia.org/wiki/1890" TargetMode="External"/><Relationship Id="rId3" Type="http://schemas.openxmlformats.org/officeDocument/2006/relationships/hyperlink" Target="http://ru.wikipedia.org/wiki/%D0%A1%D0%B0%D0%BC%D0%BE%D0%BA%D0%B8%D1%88-%D0%A1%D1%83%D0%B4%D0%BA%D0%BE%D0%B2%D1%81%D0%BA%D0%B0%D1%8F,_%D0%95%D0%BB%D0%B5%D0%BD%D0%B0_%D0%9F%D0%B5%D1%82%D1%80%D0%BE%D0%B2%D0%BD%D0%B0" TargetMode="External"/><Relationship Id="rId7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Relationship Id="rId12" Type="http://schemas.openxmlformats.org/officeDocument/2006/relationships/hyperlink" Target="http://ru.wikipedia.org/wiki/%D0%93%D0%BE%D0%B3%D0%BE%D0%BB%D1%8C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://ru.wikipedia.org/wiki/1889_%D0%B3%D0%BE%D0%B4" TargetMode="External"/><Relationship Id="rId16" Type="http://schemas.openxmlformats.org/officeDocument/2006/relationships/hyperlink" Target="http://ru.wikipedia.org/wiki/%D0%9F%D0%B0%D1%80%D0%B8%D0%B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2%D0%B5%D1%80%D0%B5%D1%89%D0%B0%D0%B3%D0%B8%D0%BD,_%D0%92%D0%B0%D1%81%D0%B8%D0%BB%D0%B8%D0%B9_%D0%9F%D0%B5%D1%82%D1%80%D0%BE%D0%B2%D0%B8%D1%87" TargetMode="External"/><Relationship Id="rId11" Type="http://schemas.openxmlformats.org/officeDocument/2006/relationships/hyperlink" Target="http://ru.wikipedia.org/wiki/%D0%9C%D1%91%D1%80%D1%82%D0%B2%D1%8B%D0%B5_%D0%B4%D1%83%D1%88%D0%B8" TargetMode="External"/><Relationship Id="rId5" Type="http://schemas.openxmlformats.org/officeDocument/2006/relationships/hyperlink" Target="http://ru.wikipedia.org/wiki/1924" TargetMode="External"/><Relationship Id="rId15" Type="http://schemas.openxmlformats.org/officeDocument/2006/relationships/hyperlink" Target="http://ru.wikipedia.org/wiki/%D0%92%D0%B8%D1%82%D0%B5%D0%B1%D1%81%D0%BA%D0%B8%D0%B9_%D0%B2%D0%BE%D0%BA%D0%B7%D0%B0%D0%BB" TargetMode="External"/><Relationship Id="rId10" Type="http://schemas.openxmlformats.org/officeDocument/2006/relationships/hyperlink" Target="http://ru.wikipedia.org/wiki/%D0%9A%D0%BE%D1%80%D0%BE%D0%BD%D0%B0%D1%86%D0%B8%D0%BE%D0%BD%D0%BD%D1%8B%D0%B9_%D1%81%D0%B1%D0%BE%D1%80%D0%BD%D0%B8%D0%BA_14_%D0%BC%D0%B0%D1%8F_1896_%D0%B3%D0%BE%D0%B4%D0%B0" TargetMode="External"/><Relationship Id="rId19" Type="http://schemas.openxmlformats.org/officeDocument/2006/relationships/hyperlink" Target="http://ru.wikipedia.org/wiki/%D0%A2%D0%B0%D0%BC%D0%B1%D0%BE%D0%B2%D1%81%D0%BA%D0%B0%D1%8F_%D0%BE%D0%B1%D0%BB%D0%B0%D1%81%D1%82%D1%8C" TargetMode="External"/><Relationship Id="rId4" Type="http://schemas.openxmlformats.org/officeDocument/2006/relationships/hyperlink" Target="http://ru.wikipedia.org/wiki/1863" TargetMode="External"/><Relationship Id="rId9" Type="http://schemas.openxmlformats.org/officeDocument/2006/relationships/hyperlink" Target="http://ru.wikipedia.org/wiki/1896_%D0%B3%D0%BE%D0%B4" TargetMode="External"/><Relationship Id="rId14" Type="http://schemas.openxmlformats.org/officeDocument/2006/relationships/hyperlink" Target="http://ru.wikipedia.org/wiki/190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8_%D0%B3%D0%BE%D0%B4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ru.wikipedia.org/wiki/%D0%98%D0%BC%D0%BF%D0%B5%D1%80%D0%B0%D1%82%D0%BE%D1%80%D1%81%D0%BA%D0%B0%D1%8F_%D0%90%D0%BA%D0%B0%D0%B4%D0%B5%D0%BC%D0%B8%D1%8F_%D1%85%D1%83%D0%B4%D0%BE%D0%B6%D0%B5%D1%81%D1%82%D0%B2" TargetMode="External"/><Relationship Id="rId7" Type="http://schemas.openxmlformats.org/officeDocument/2006/relationships/hyperlink" Target="http://ru.wikipedia.org/wiki/%D0%90%D0%BA%D0%B0%D0%B4%D0%B5%D0%BC%D0%B8%D1%8F_%D1%85%D1%83%D0%B4%D0%BE%D0%B6%D0%B5%D1%81%D1%82%D0%B2" TargetMode="External"/><Relationship Id="rId12" Type="http://schemas.openxmlformats.org/officeDocument/2006/relationships/hyperlink" Target="http://ru.wikipedia.org/wiki/1896" TargetMode="External"/><Relationship Id="rId2" Type="http://schemas.openxmlformats.org/officeDocument/2006/relationships/hyperlink" Target="http://ru.wikipedia.org/wiki/1894_%D0%B3%D0%BE%D0%B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F%D1%80%D0%BE%D1%84%D0%B5%D1%81%D1%81%D0%BE%D1%80" TargetMode="External"/><Relationship Id="rId11" Type="http://schemas.openxmlformats.org/officeDocument/2006/relationships/hyperlink" Target="http://ru.wikipedia.org/w/index.php?title=%D0%93%D0%BE%D1%81%D1%83%D0%B4%D0%B0%D1%80%D1%81%D1%82%D0%B2%D0%B5%D0%BD%D0%BD%D1%8B%D0%B5_%D1%81%D0%B2%D0%BE%D0%B1%D0%BE%D0%B4%D0%BD%D1%8B%D0%B5_%D1%85%D1%83%D0%B4%D0%BE%D0%B6%D0%B5%D1%81%D1%82%D0%B2%D0%B5%D0%BD%D0%BD%D1%8B%D0%B5_%D0%BC%D0%B0%D1%81%D1%82%D0%B5%D1%80%D1%81%D0%BA%D0%B8%D0%B5&amp;action=edit&amp;redlink=1" TargetMode="External"/><Relationship Id="rId5" Type="http://schemas.openxmlformats.org/officeDocument/2006/relationships/hyperlink" Target="http://ru.wikipedia.org/wiki/1912_%D0%B3%D0%BE%D0%B4" TargetMode="External"/><Relationship Id="rId10" Type="http://schemas.openxmlformats.org/officeDocument/2006/relationships/hyperlink" Target="http://ru.wikipedia.org/wiki/%D0%A0%D0%A1%D0%A4%D0%A1%D0%A0" TargetMode="External"/><Relationship Id="rId4" Type="http://schemas.openxmlformats.org/officeDocument/2006/relationships/hyperlink" Target="http://ru.wikipedia.org/wiki/1913" TargetMode="External"/><Relationship Id="rId9" Type="http://schemas.openxmlformats.org/officeDocument/2006/relationships/hyperlink" Target="http://ru.wikipedia.org/wiki/%D0%A1%D0%BE%D0%B2%D0%B5%D1%82_%D0%BD%D0%B0%D1%80%D0%BE%D0%B4%D0%BD%D1%8B%D1%85_%D0%BA%D0%BE%D0%BC%D0%B8%D1%81%D1%81%D0%B0%D1%80%D0%BE%D0%B2_%D0%A0%D0%A1%D0%A4%D0%A1%D0%A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1" TargetMode="External"/><Relationship Id="rId3" Type="http://schemas.openxmlformats.org/officeDocument/2006/relationships/hyperlink" Target="http://ru.wikipedia.org/wiki/%D0%95%D0%B2%D0%BF%D0%B0%D1%82%D0%BE%D1%80%D0%B8%D1%8F" TargetMode="External"/><Relationship Id="rId7" Type="http://schemas.openxmlformats.org/officeDocument/2006/relationships/hyperlink" Target="http://ru.wikipedia.org/wiki/%D0%9A%D1%80%D1%8B%D0%BC%D1%81%D0%BA%D0%BE%D0%B5_%D1%85%D1%83%D0%B4%D0%BE%D0%B6%D0%B5%D1%81%D1%82%D0%B2%D0%B5%D0%BD%D0%BD%D0%BE%D0%B5_%D1%83%D1%87%D0%B8%D0%BB%D0%B8%D1%89%D0%B5_%D0%B8%D0%BC%D0%B5%D0%BD%D0%B8_%D0%9D._%D0%A1._%D0%A1%D0%B0%D0%BC%D0%BE%D0%BA%D0%B8%D1%88%D0%B0" TargetMode="External"/><Relationship Id="rId2" Type="http://schemas.openxmlformats.org/officeDocument/2006/relationships/hyperlink" Target="http://ru.wikipedia.org/wiki/%D0%9A%D1%80%D1%8B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37_%D0%B3%D0%BE%D0%B4" TargetMode="External"/><Relationship Id="rId11" Type="http://schemas.openxmlformats.org/officeDocument/2006/relationships/hyperlink" Target="http://ru.wikipedia.org/wiki/1944_%D0%B3%D0%BE%D0%B4" TargetMode="External"/><Relationship Id="rId5" Type="http://schemas.openxmlformats.org/officeDocument/2006/relationships/hyperlink" Target="http://ru.wikipedia.org/wiki/%D0%A1%D0%BE%D0%B2%D0%BD%D0%B0%D1%80%D0%BA%D0%BE%D0%BC" TargetMode="External"/><Relationship Id="rId10" Type="http://schemas.openxmlformats.org/officeDocument/2006/relationships/hyperlink" Target="http://ru.wikipedia.org/wiki/18_%D1%8F%D0%BD%D0%B2%D0%B0%D1%80%D1%8F" TargetMode="External"/><Relationship Id="rId4" Type="http://schemas.openxmlformats.org/officeDocument/2006/relationships/hyperlink" Target="http://ru.wikipedia.org/wiki/%D0%A1%D0%B8%D0%BC%D1%84%D0%B5%D1%80%D0%BE%D0%BF%D0%BE%D0%BB%D1%8C" TargetMode="External"/><Relationship Id="rId9" Type="http://schemas.openxmlformats.org/officeDocument/2006/relationships/hyperlink" Target="http://ru.wikipedia.org/wiki/194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17_%D0%B3%D0%BE%D0%B4" TargetMode="External"/><Relationship Id="rId2" Type="http://schemas.openxmlformats.org/officeDocument/2006/relationships/hyperlink" Target="http://ru.wikipedia.org/wiki/29_%D0%B8%D1%8E%D0%BB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hyperlink" Target="http://ru.wikipedia.org/wiki/XVIII" TargetMode="External"/><Relationship Id="rId4" Type="http://schemas.openxmlformats.org/officeDocument/2006/relationships/hyperlink" Target="http://ru.wikipedia.org/wiki/%D0%97%D0%B0%D0%BF%D0%B0%D0%B4%D0%BD%D0%B0%D1%8F_%D0%90%D1%80%D0%BC%D0%B5%D0%BD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Aivasovsky_Ivan_Constantinovich_merkuri_1848_IBI.jpg?uselang=r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5%D0%B2%D1%81%D0%BA%D0%B8%D0%B9,_%D0%9D%D0%B8%D0%BA%D0%BE%D0%BB%D0%B0%D0%B9_%D0%9D%D0%B8%D0%BA%D0%BE%D0%BB%D0%B0%D0%B5%D0%B2%D0%B8%D1%87_(1801)" TargetMode="External"/><Relationship Id="rId2" Type="http://schemas.openxmlformats.org/officeDocument/2006/relationships/hyperlink" Target="http://ru.wikipedia.org/wiki/%D0%A8%D0%B0%D1%85%D0%B5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hyperlink" Target="http://commons.wikimedia.org/wiki/File:Aivasovsky_Ivan_Constantinovich_Moonlit_Seascape_With_Shipwreck.jpg?uselang=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E%D0%B3%D0%BE%D0%BB%D1%8C,_%D0%9D%D0%B8%D0%BA%D0%BE%D0%BB%D0%B0%D0%B9_%D0%92%D0%B0%D1%81%D0%B8%D0%BB%D1%8C%D0%B5%D0%B2%D0%B8%D1%87" TargetMode="External"/><Relationship Id="rId2" Type="http://schemas.openxmlformats.org/officeDocument/2006/relationships/hyperlink" Target="http://ru.wikipedia.org/wiki/%D0%A8%D1%82%D0%B5%D1%80%D0%BD%D0%B1%D0%B5%D1%80%D0%B3,_%D0%92%D0%B0%D1%81%D0%B8%D0%BB%D0%B8%D0%B9_%D0%98%D0%B2%D0%B0%D0%BD%D0%BE%D0%B2%D0%B8%D1%87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://commons.wikimedia.org/wiki/File:Aivasovsky_Ivan_Constantinovich_maria_in_storm_1892_IBI.jpg?uselang=ru" TargetMode="External"/><Relationship Id="rId4" Type="http://schemas.openxmlformats.org/officeDocument/2006/relationships/hyperlink" Target="http://ru.wikipedia.org/wiki/%D0%93%D1%80%D0%B8%D0%B3%D0%BE%D1%80%D0%B8%D0%B9_X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shkin_farewell_to_the_sea.jpg?uselang=ru" TargetMode="External"/><Relationship Id="rId2" Type="http://schemas.openxmlformats.org/officeDocument/2006/relationships/hyperlink" Target="http://ru.wikipedia.org/w/index.php?title=1844_%D0%B3%D0%BE%D0%B4_%D0%B2_%D0%B8%D1%81%D0%BA%D1%83%D1%81%D1%81%D1%82%D0%B2%D0%B5&amp;action=edit&amp;redlink=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8%D0%BC" TargetMode="External"/><Relationship Id="rId13" Type="http://schemas.openxmlformats.org/officeDocument/2006/relationships/hyperlink" Target="http://ru.wikipedia.org/wiki/%D0%9F%D0%B5%D0%B9%D0%B7%D0%B0%D0%B6" TargetMode="External"/><Relationship Id="rId3" Type="http://schemas.openxmlformats.org/officeDocument/2006/relationships/hyperlink" Target="http://ru.wikipedia.org/wiki/%D0%96%D0%B8%D0%B2%D0%BE%D0%BF%D0%B8%D1%81%D0%B5%D1%86" TargetMode="External"/><Relationship Id="rId7" Type="http://schemas.openxmlformats.org/officeDocument/2006/relationships/hyperlink" Target="http://ru.wikipedia.org/wiki/%D0%9F%D0%B5%D1%82%D0%B5%D1%80%D0%B1%D1%83%D1%80%D0%B3%D1%81%D0%BA%D0%B0%D1%8F_%D0%90%D0%BA%D0%B0%D0%B4%D0%B5%D0%BC%D0%B8%D1%8F_%D1%85%D1%83%D0%B4%D0%BE%D0%B6%D0%B5%D1%81%D1%82%D0%B2" TargetMode="External"/><Relationship Id="rId12" Type="http://schemas.openxmlformats.org/officeDocument/2006/relationships/hyperlink" Target="http://ru.wikipedia.org/wiki/%D0%A8%D1%82%D1%83%D1%82%D0%B3%D0%B0%D1%80%D1%82" TargetMode="External"/><Relationship Id="rId2" Type="http://schemas.openxmlformats.org/officeDocument/2006/relationships/hyperlink" Target="http://ru.wikipedia.org/wiki/1844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1%80%D0%BE%D1%84%D0%B5%D1%81%D1%81%D0%BE%D1%80" TargetMode="External"/><Relationship Id="rId11" Type="http://schemas.openxmlformats.org/officeDocument/2006/relationships/hyperlink" Target="http://ru.wikipedia.org/wiki/%D0%90%D0%BC%D1%81%D1%82%D0%B5%D1%80%D0%B4%D0%B0%D0%BC" TargetMode="External"/><Relationship Id="rId5" Type="http://schemas.openxmlformats.org/officeDocument/2006/relationships/hyperlink" Target="http://ru.wikipedia.org/wiki/1847" TargetMode="External"/><Relationship Id="rId10" Type="http://schemas.openxmlformats.org/officeDocument/2006/relationships/hyperlink" Target="http://ru.wikipedia.org/wiki/%D0%A4%D0%BB%D0%BE%D1%80%D0%B5%D0%BD%D1%86%D0%B8%D1%8F" TargetMode="External"/><Relationship Id="rId4" Type="http://schemas.openxmlformats.org/officeDocument/2006/relationships/hyperlink" Target="http://ru.wikipedia.org/w/index.php?title=%D0%93%D0%BB%D0%B0%D0%B2%D0%BD%D1%8B%D0%B9_%D0%BC%D0%BE%D1%80%D1%81%D0%BA%D0%BE%D0%B9_%D1%88%D1%82%D0%B0%D0%B1_%D0%A0%D0%BE%D1%81%D1%81%D0%B8%D0%B8&amp;action=edit&amp;redlink=1" TargetMode="External"/><Relationship Id="rId9" Type="http://schemas.openxmlformats.org/officeDocument/2006/relationships/hyperlink" Target="http://ru.wikipedia.org/wiki/%D0%9F%D0%B0%D1%80%D0%B8%D0%B6" TargetMode="External"/><Relationship Id="rId14" Type="http://schemas.openxmlformats.org/officeDocument/2006/relationships/hyperlink" Target="http://ru.wikipedia.org/wiki/%D0%9A%D0%BE%D0%BD%D1%82%D1%80-%D0%B0%D0%B4%D0%BC%D0%B8%D1%80%D0%B0%D0%BB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1%85%D0%B5%D0%BE%D0%BB%D0%BE%D0%B3%D0%B8%D1%8F" TargetMode="External"/><Relationship Id="rId3" Type="http://schemas.openxmlformats.org/officeDocument/2006/relationships/hyperlink" Target="http://ru.wikipedia.org/wiki/%D0%A4%D0%B5%D0%BE%D0%B4%D0%BE%D1%81%D0%B8%D1%8F" TargetMode="External"/><Relationship Id="rId7" Type="http://schemas.openxmlformats.org/officeDocument/2006/relationships/hyperlink" Target="http://ru.wikipedia.org/wiki/%D0%94%D0%B6%D0%B0%D0%BD%D0%BA%D0%BE%D0%B9" TargetMode="External"/><Relationship Id="rId2" Type="http://schemas.openxmlformats.org/officeDocument/2006/relationships/hyperlink" Target="http://ru.wikipedia.org/wiki/184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8%D0%BC%D0%BC%D0%B5%D1%80%D0%B8%D0%B9%D1%81%D0%BA%D0%B0%D1%8F_%D1%88%D0%BA%D0%BE%D0%BB%D0%B0_%D0%B6%D0%B8%D0%B2%D0%BE%D0%BF%D0%B8%D1%81%D0%B8" TargetMode="External"/><Relationship Id="rId11" Type="http://schemas.openxmlformats.org/officeDocument/2006/relationships/hyperlink" Target="http://ru.wikipedia.org/wiki/%D0%93%D0%BE%D1%81%D1%83%D0%B4%D0%B0%D1%80%D1%81%D1%82%D0%B2%D0%B5%D0%BD%D0%BD%D1%8B%D0%B9_%D0%AD%D1%80%D0%BC%D0%B8%D1%82%D0%B0%D0%B6" TargetMode="External"/><Relationship Id="rId5" Type="http://schemas.openxmlformats.org/officeDocument/2006/relationships/hyperlink" Target="http://ru.wikipedia.org/wiki/1880" TargetMode="External"/><Relationship Id="rId10" Type="http://schemas.openxmlformats.org/officeDocument/2006/relationships/hyperlink" Target="http://ru.wikipedia.org/wiki/%D0%9A%D1%83%D1%80%D0%B3%D0%B0%D0%BD" TargetMode="External"/><Relationship Id="rId4" Type="http://schemas.openxmlformats.org/officeDocument/2006/relationships/hyperlink" Target="http://ru.wikipedia.org/wiki/%D0%9D%D0%BE%D0%B2%D0%BE%D1%80%D0%BE%D1%81%D1%81%D0%B8%D1%8F" TargetMode="External"/><Relationship Id="rId9" Type="http://schemas.openxmlformats.org/officeDocument/2006/relationships/hyperlink" Target="http://ru.wikipedia.org/wiki/%D0%9F%D0%B0%D0%BC%D1%8F%D1%82%D0%BD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822" y="2967335"/>
            <a:ext cx="7051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Великие художники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Крыма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Последние дни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857652" cy="5065734"/>
          </a:xfrm>
        </p:spPr>
        <p:txBody>
          <a:bodyPr>
            <a:normAutofit/>
          </a:bodyPr>
          <a:lstStyle/>
          <a:p>
            <a:r>
              <a:rPr lang="ru-RU" dirty="0"/>
              <a:t>Художник умер 2 мая 1900 года в Феодосии, в возрасте восьмидесяти двух лет.</a:t>
            </a:r>
          </a:p>
          <a:p>
            <a:r>
              <a:rPr lang="ru-RU" dirty="0"/>
              <a:t>Утром 19 апреля (2 мая) 1900 года </a:t>
            </a:r>
            <a:r>
              <a:rPr lang="ru-RU" dirty="0" smtClean="0"/>
              <a:t>Айвазовский </a:t>
            </a:r>
            <a:r>
              <a:rPr lang="ru-RU" dirty="0"/>
              <a:t>решил осуществить свое давнее желание — еще раз показать один из эпизодов освободительной борьбы греческих повстанцев с турками. Для сюжета живописец избрал реальный факт — героический подвиг бесстрашного грека </a:t>
            </a:r>
            <a:r>
              <a:rPr lang="ru-RU" u="sng" dirty="0">
                <a:hlinkClick r:id="rId2" tooltip="Константин Канарис"/>
              </a:rPr>
              <a:t>Константина </a:t>
            </a:r>
            <a:r>
              <a:rPr lang="ru-RU" u="sng" dirty="0" err="1">
                <a:hlinkClick r:id="rId2" tooltip="Константин Канарис"/>
              </a:rPr>
              <a:t>Канариса</a:t>
            </a:r>
            <a:r>
              <a:rPr lang="ru-RU" dirty="0"/>
              <a:t>, взорвавшего турецкий адмиральский корабль у острова </a:t>
            </a:r>
            <a:r>
              <a:rPr lang="ru-RU" dirty="0" err="1"/>
              <a:t>Хиос</a:t>
            </a:r>
            <a:r>
              <a:rPr lang="ru-RU" dirty="0"/>
              <a:t>. В течение дня художник почти закончил работу. Глубокой ночью, во время сна, внезапная смерть оборвала жизнь Айвазовского. Незаконченная картина «Взрыв корабля» так и осталась на мольберте в мастерской художника, дом которого в Феодосии превращен в музей. Высокую оценку творчеству художника давали многие его современники, а художник </a:t>
            </a:r>
            <a:r>
              <a:rPr lang="ru-RU" u="sng" dirty="0">
                <a:hlinkClick r:id="rId3" tooltip="Крамской, Иван Николаевич"/>
              </a:rPr>
              <a:t>И.Н. Крамской</a:t>
            </a:r>
            <a:r>
              <a:rPr lang="ru-RU" dirty="0"/>
              <a:t> писал: "...Айвазовский, кто бы и что ни говорил, есть звезда первой величины во всяком случае и не только у нас, а в истории искусства вообще..."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c/c6/Aivazovsky%27s_tomb.JPG/220px-Aivazovsky%27s_tomb.JPG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500174"/>
            <a:ext cx="4320000" cy="310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0" y="5000636"/>
            <a:ext cx="45005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1903 году вдова художника установила мраморное надгробие в форме саркофага из цельного блока белого мрамора, автором которого является итальянский скульптор Л. </a:t>
            </a:r>
            <a:r>
              <a:rPr lang="ru-RU" sz="1400" dirty="0" err="1"/>
              <a:t>Биоджоли</a:t>
            </a:r>
            <a:r>
              <a:rPr lang="ru-RU" sz="1400" dirty="0"/>
              <a:t>. На </a:t>
            </a:r>
            <a:r>
              <a:rPr lang="ru-RU" sz="1400" u="sng" dirty="0">
                <a:hlinkClick r:id="rId6" tooltip="Грабар"/>
              </a:rPr>
              <a:t>древнеармянском языке</a:t>
            </a:r>
            <a:r>
              <a:rPr lang="ru-RU" sz="1400" dirty="0"/>
              <a:t> написаны слова армянского историка </a:t>
            </a:r>
            <a:r>
              <a:rPr lang="ru-RU" sz="1400" u="sng" dirty="0" err="1">
                <a:hlinkClick r:id="rId7" tooltip="Мовсес Хоренаци"/>
              </a:rPr>
              <a:t>Мовсеса</a:t>
            </a:r>
            <a:r>
              <a:rPr lang="ru-RU" sz="1400" u="sng" dirty="0">
                <a:hlinkClick r:id="rId7" tooltip="Мовсес Хоренаци"/>
              </a:rPr>
              <a:t> </a:t>
            </a:r>
            <a:r>
              <a:rPr lang="ru-RU" sz="1400" u="sng" dirty="0" err="1">
                <a:hlinkClick r:id="rId7" tooltip="Мовсес Хоренаци"/>
              </a:rPr>
              <a:t>Хоренаци</a:t>
            </a:r>
            <a:r>
              <a:rPr lang="ru-RU" sz="1400" dirty="0"/>
              <a:t>: «Рожденный смертным, оставил по себе бессмертную память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/>
              <a:t>Галерея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00486" cy="513717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Дом Айвазовского, впоследствии </a:t>
            </a:r>
            <a:r>
              <a:rPr lang="ru-RU" sz="1600" u="sng" dirty="0">
                <a:hlinkClick r:id="rId2" tooltip="Национальная картинная галерея имени И. К. Айвазовского"/>
              </a:rPr>
              <a:t>картинная галерея</a:t>
            </a:r>
            <a:r>
              <a:rPr lang="ru-RU" sz="1600" dirty="0"/>
              <a:t>, был спроектирован лично Айвазовским в 1845 году, а в 1880 художник открыл собственный выставочный зал. Иван Константинович выставлял в нём свои картины, которые должны были покинуть Феодосию. Этот год официально считается годом создания галереи.</a:t>
            </a:r>
          </a:p>
          <a:p>
            <a:r>
              <a:rPr lang="ru-RU" sz="1600" dirty="0"/>
              <a:t>По его завещанию картинная галерея перешла в дар Феодосии. В основанной им </a:t>
            </a:r>
            <a:r>
              <a:rPr lang="ru-RU" sz="1600" u="sng" dirty="0">
                <a:hlinkClick r:id="rId2" tooltip="Национальная картинная галерея имени И. К. Айвазовского"/>
              </a:rPr>
              <a:t>Феодосийской картинной галерее</a:t>
            </a:r>
            <a:r>
              <a:rPr lang="ru-RU" sz="1600" dirty="0"/>
              <a:t>, ныне носящей его имя, полнее всего представлено творчество художника. </a:t>
            </a:r>
            <a:r>
              <a:rPr lang="ru-RU" sz="1600" u="sng" dirty="0">
                <a:hlinkClick r:id="rId3" tooltip="Архив"/>
              </a:rPr>
              <a:t>Архив</a:t>
            </a:r>
            <a:r>
              <a:rPr lang="ru-RU" sz="1600" dirty="0"/>
              <a:t> документов Айвазовского хранится в </a:t>
            </a:r>
            <a:r>
              <a:rPr lang="ru-RU" sz="1600" u="sng" dirty="0">
                <a:hlinkClick r:id="rId4" tooltip="Российский государственный архив литературы и искусства"/>
              </a:rPr>
              <a:t>Российском государственном архиве литературы и искусства</a:t>
            </a:r>
            <a:r>
              <a:rPr lang="ru-RU" sz="1600" dirty="0"/>
              <a:t>, </a:t>
            </a:r>
            <a:r>
              <a:rPr lang="ru-RU" sz="1600" u="sng" dirty="0">
                <a:hlinkClick r:id="rId5" tooltip="Государственная публичная библиотека им. М. Е. Салтыкова-Щедрина"/>
              </a:rPr>
              <a:t>Государственной публичной библиотеке им. М. Е. Салтыкова-Щедрина</a:t>
            </a:r>
            <a:r>
              <a:rPr lang="ru-RU" sz="1600" dirty="0"/>
              <a:t> (</a:t>
            </a:r>
            <a:r>
              <a:rPr lang="ru-RU" sz="1600" u="sng" dirty="0">
                <a:hlinkClick r:id="rId6" tooltip="Санкт-Петербург"/>
              </a:rPr>
              <a:t>Санкт-Петербург</a:t>
            </a:r>
            <a:r>
              <a:rPr lang="ru-RU" sz="1600" dirty="0"/>
              <a:t>), </a:t>
            </a:r>
            <a:r>
              <a:rPr lang="ru-RU" sz="1600" u="sng" dirty="0">
                <a:hlinkClick r:id="rId7" tooltip="Государственная Третьяковская галерея"/>
              </a:rPr>
              <a:t>Государственной Третьяковской галерее</a:t>
            </a:r>
            <a:r>
              <a:rPr lang="ru-RU" sz="1600" dirty="0"/>
              <a:t>, </a:t>
            </a:r>
            <a:r>
              <a:rPr lang="ru-RU" sz="1600" u="sng" dirty="0">
                <a:hlinkClick r:id="rId8" tooltip="Театральный музей им. А. А. Бахрушина"/>
              </a:rPr>
              <a:t>Театральном музее им. А. А. Бахрушина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van Aivazovsky.jpg">
            <a:hlinkClick r:id="rId9"/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571480"/>
            <a:ext cx="2304000" cy="54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642918"/>
            <a:ext cx="8001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Что напоминает об Иване Айвазовском в Симферополе?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23090"/>
            <a:ext cx="3996000" cy="55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1643050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Возле площади Советской, в сквере имени </a:t>
            </a:r>
            <a:r>
              <a:rPr lang="ru-RU" sz="2400" dirty="0" err="1" smtClean="0"/>
              <a:t>Дыбенко</a:t>
            </a:r>
            <a:r>
              <a:rPr lang="ru-RU" sz="2400" dirty="0" smtClean="0"/>
              <a:t> П.Е., расположен памятник братьям Айвазовским: </a:t>
            </a:r>
            <a:r>
              <a:rPr lang="ru-RU" sz="2400" dirty="0" err="1" smtClean="0"/>
              <a:t>Габриэлю</a:t>
            </a:r>
            <a:r>
              <a:rPr lang="ru-RU" sz="2400" dirty="0" smtClean="0"/>
              <a:t> и Ивану. Авторами этого памятника в столице Крыма являются архитектор — Кравченко В. и скульпторы — </a:t>
            </a:r>
            <a:r>
              <a:rPr lang="ru-RU" sz="2400" dirty="0" err="1" smtClean="0"/>
              <a:t>Токмаджян</a:t>
            </a:r>
            <a:r>
              <a:rPr lang="ru-RU" sz="2400" dirty="0" smtClean="0"/>
              <a:t> Л. И его сыновья.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Николай Семенович Самокиш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994296"/>
          </a:xfrm>
        </p:spPr>
        <p:txBody>
          <a:bodyPr>
            <a:normAutofit/>
          </a:bodyPr>
          <a:lstStyle/>
          <a:p>
            <a:r>
              <a:rPr lang="ru-RU" dirty="0" smtClean="0"/>
              <a:t> родился 13 </a:t>
            </a:r>
            <a:r>
              <a:rPr lang="ru-RU" u="sng" dirty="0" smtClean="0">
                <a:hlinkClick r:id="rId2" tooltip="25 октября"/>
              </a:rPr>
              <a:t>(25) октября</a:t>
            </a:r>
            <a:r>
              <a:rPr lang="ru-RU" dirty="0" smtClean="0"/>
              <a:t> </a:t>
            </a:r>
            <a:r>
              <a:rPr lang="ru-RU" u="sng" dirty="0" smtClean="0">
                <a:hlinkClick r:id="rId3" tooltip="1860 год"/>
              </a:rPr>
              <a:t>1860 года</a:t>
            </a:r>
            <a:r>
              <a:rPr lang="ru-RU" dirty="0" smtClean="0"/>
              <a:t> в </a:t>
            </a:r>
            <a:r>
              <a:rPr lang="ru-RU" u="sng" dirty="0" smtClean="0">
                <a:hlinkClick r:id="rId4" tooltip="Нежин"/>
              </a:rPr>
              <a:t>Нежине</a:t>
            </a:r>
            <a:r>
              <a:rPr lang="ru-RU" dirty="0" smtClean="0"/>
              <a:t> (ныне </a:t>
            </a:r>
            <a:r>
              <a:rPr lang="ru-RU" u="sng" dirty="0" smtClean="0">
                <a:hlinkClick r:id="rId5" tooltip="Черниговская область"/>
              </a:rPr>
              <a:t>Черниговская область</a:t>
            </a:r>
            <a:r>
              <a:rPr lang="ru-RU" dirty="0" smtClean="0"/>
              <a:t> </a:t>
            </a:r>
            <a:r>
              <a:rPr lang="ru-RU" u="sng" dirty="0" smtClean="0">
                <a:hlinkClick r:id="rId6" tooltip="Украина"/>
              </a:rPr>
              <a:t>Украины</a:t>
            </a:r>
            <a:r>
              <a:rPr lang="ru-RU" dirty="0" smtClean="0"/>
              <a:t>). Окончил 4 класса </a:t>
            </a:r>
            <a:r>
              <a:rPr lang="ru-RU" u="sng" dirty="0" err="1" smtClean="0">
                <a:hlinkClick r:id="rId7" tooltip="Нежинский юридический лицей"/>
              </a:rPr>
              <a:t>Нежинского</a:t>
            </a:r>
            <a:r>
              <a:rPr lang="ru-RU" u="sng" dirty="0" smtClean="0">
                <a:hlinkClick r:id="rId7" tooltip="Нежинский юридический лицей"/>
              </a:rPr>
              <a:t> историко-филологического института</a:t>
            </a:r>
            <a:r>
              <a:rPr lang="ru-RU" dirty="0" smtClean="0"/>
              <a:t>, созданного на базе «Гимназии высших наук и лицея князя Безбородко», знаменитого учебного заведения, в котором учился </a:t>
            </a:r>
            <a:r>
              <a:rPr lang="ru-RU" u="sng" dirty="0" smtClean="0">
                <a:hlinkClick r:id="rId8" tooltip="Гоголь, Николай Васильевич"/>
              </a:rPr>
              <a:t>Н. В. Гоголь</a:t>
            </a:r>
            <a:r>
              <a:rPr lang="ru-RU" dirty="0" smtClean="0"/>
              <a:t>. Первоначальные художественные навыки получил в </a:t>
            </a:r>
            <a:r>
              <a:rPr lang="ru-RU" dirty="0" err="1" smtClean="0"/>
              <a:t>нежинской</a:t>
            </a:r>
            <a:r>
              <a:rPr lang="ru-RU" dirty="0" smtClean="0"/>
              <a:t> гимназии у учителя рисования Р. К. </a:t>
            </a:r>
            <a:r>
              <a:rPr lang="ru-RU" dirty="0" err="1" smtClean="0"/>
              <a:t>Музыченко-Цыбульского</a:t>
            </a:r>
            <a:r>
              <a:rPr lang="ru-RU" dirty="0" smtClean="0"/>
              <a:t>, у которого также брал частные уроки живописи. Первая попытка поступить в </a:t>
            </a:r>
            <a:r>
              <a:rPr lang="ru-RU" u="sng" dirty="0" smtClean="0">
                <a:hlinkClick r:id="rId9" tooltip="Императорская Академия художеств"/>
              </a:rPr>
              <a:t>Императорскую Академию художеств</a:t>
            </a:r>
            <a:r>
              <a:rPr lang="ru-RU" dirty="0" smtClean="0"/>
              <a:t> не удалась, но был принят вольнослушателем в батальную мастерскую профессора </a:t>
            </a:r>
            <a:r>
              <a:rPr lang="ru-RU" u="sng" dirty="0" smtClean="0">
                <a:hlinkClick r:id="rId10" tooltip="Виллевальде, Богдан Павлович"/>
              </a:rPr>
              <a:t>Б. П. </a:t>
            </a:r>
            <a:r>
              <a:rPr lang="ru-RU" u="sng" dirty="0" err="1" smtClean="0">
                <a:hlinkClick r:id="rId10" tooltip="Виллевальде, Богдан Павлович"/>
              </a:rPr>
              <a:t>Виллевальде</a:t>
            </a:r>
            <a:r>
              <a:rPr lang="ru-RU" dirty="0" smtClean="0"/>
              <a:t> (</a:t>
            </a:r>
            <a:r>
              <a:rPr lang="ru-RU" u="sng" dirty="0" smtClean="0">
                <a:hlinkClick r:id="rId11" tooltip="1878"/>
              </a:rPr>
              <a:t>1878</a:t>
            </a:r>
            <a:r>
              <a:rPr lang="ru-RU" dirty="0" smtClean="0"/>
              <a:t>). Через год занятий был принят студентом. Учился в Императорской Академии художеств (</a:t>
            </a:r>
            <a:r>
              <a:rPr lang="ru-RU" u="sng" dirty="0" smtClean="0">
                <a:hlinkClick r:id="rId12" tooltip="1879"/>
              </a:rPr>
              <a:t>1879</a:t>
            </a:r>
            <a:r>
              <a:rPr lang="ru-RU" dirty="0" smtClean="0"/>
              <a:t>—</a:t>
            </a:r>
            <a:r>
              <a:rPr lang="ru-RU" u="sng" dirty="0" smtClean="0">
                <a:hlinkClick r:id="rId13" tooltip="1885"/>
              </a:rPr>
              <a:t>1885</a:t>
            </a:r>
            <a:r>
              <a:rPr lang="ru-RU" dirty="0" smtClean="0"/>
              <a:t>), класс Б. П. </a:t>
            </a:r>
            <a:r>
              <a:rPr lang="ru-RU" dirty="0" err="1" smtClean="0"/>
              <a:t>Виллевальде</a:t>
            </a:r>
            <a:r>
              <a:rPr lang="ru-RU" dirty="0" smtClean="0"/>
              <a:t>, другие известные учителя — </a:t>
            </a:r>
            <a:r>
              <a:rPr lang="ru-RU" u="sng" dirty="0" smtClean="0">
                <a:hlinkClick r:id="rId14" tooltip="Чистяков, Павел Петрович"/>
              </a:rPr>
              <a:t>П. П. Чистяков</a:t>
            </a:r>
            <a:r>
              <a:rPr lang="ru-RU" dirty="0" smtClean="0"/>
              <a:t> и В. И. Якоби.</a:t>
            </a:r>
          </a:p>
          <a:p>
            <a:endParaRPr lang="ru-RU" dirty="0"/>
          </a:p>
        </p:txBody>
      </p:sp>
      <p:pic>
        <p:nvPicPr>
          <p:cNvPr id="5" name="Содержимое 4" descr="&amp;Fcy;&amp;ocy;&amp;tcy;&amp;ocy;&amp;gcy;&amp;rcy;&amp;acy;&amp;fcy;&amp;icy;&amp;yacy;"/>
          <p:cNvPicPr>
            <a:picLocks noGrp="1" noChangeAspect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71480"/>
            <a:ext cx="36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40526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начал добиваться успехов.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Уже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881 год"/>
              </a:rPr>
              <a:t>1881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 малую золотую медаль за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картину «Возвращение войск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882 год"/>
              </a:rPr>
              <a:t>1882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издал первый альбом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Офорт"/>
              </a:rPr>
              <a:t>офортов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выполненных под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руководством Л. Е.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Дмитриева-Кавказского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следующем,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1883 год"/>
              </a:rPr>
              <a:t>1883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 премию С. Г. Строганова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картину «Помещики на ярмарке».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1884 год"/>
              </a:rPr>
              <a:t>1884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награждён второй малой золотую медалью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картину «Эпизод из битвы при Малом Ярославце»,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картину «Прогулка» приобрел для своей галереи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Третьяков, Павел Михайлович"/>
              </a:rPr>
              <a:t>П. М. Третьяков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1885 год"/>
              </a:rPr>
              <a:t>1885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дипломную работу «Русская кавалерия возвращается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после атаки на неприятеля под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Битва под Аустерлицем"/>
              </a:rPr>
              <a:t>Аустерлицем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1805 год"/>
              </a:rPr>
              <a:t>1805 году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получил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большую золотую медаль и звание классного художника 1-й степени.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1885 по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1888 год"/>
              </a:rPr>
              <a:t>1888 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совершенствовался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Париж"/>
              </a:rPr>
              <a:t>Париже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 руководством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известного баталиста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Эдуарда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Детайля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3786182" cy="6357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В </a:t>
            </a:r>
            <a:r>
              <a:rPr lang="ru-RU" sz="1600" dirty="0" smtClean="0">
                <a:hlinkClick r:id="rId2" tooltip="1889 год"/>
              </a:rPr>
              <a:t>1889 году</a:t>
            </a:r>
            <a:r>
              <a:rPr lang="ru-RU" sz="1600" dirty="0" smtClean="0"/>
              <a:t> женился на Елене Петровне </a:t>
            </a:r>
            <a:r>
              <a:rPr lang="ru-RU" sz="1600" dirty="0" err="1" smtClean="0"/>
              <a:t>Судковской</a:t>
            </a:r>
            <a:r>
              <a:rPr lang="ru-RU" sz="1600" dirty="0" smtClean="0"/>
              <a:t> (</a:t>
            </a:r>
            <a:r>
              <a:rPr lang="ru-RU" sz="1600" dirty="0" err="1" smtClean="0"/>
              <a:t>урожд</a:t>
            </a:r>
            <a:r>
              <a:rPr lang="ru-RU" sz="1600" dirty="0" smtClean="0"/>
              <a:t>. </a:t>
            </a:r>
            <a:r>
              <a:rPr lang="ru-RU" sz="1600" dirty="0" err="1" smtClean="0"/>
              <a:t>Бенард</a:t>
            </a:r>
            <a:r>
              <a:rPr lang="ru-RU" sz="1600" dirty="0" smtClean="0"/>
              <a:t>). </a:t>
            </a:r>
            <a:r>
              <a:rPr lang="ru-RU" sz="1600" dirty="0" smtClean="0">
                <a:hlinkClick r:id="rId3" tooltip="Самокиш-Судковская, Елена Петровна"/>
              </a:rPr>
              <a:t>Елена Петровна </a:t>
            </a:r>
            <a:r>
              <a:rPr lang="ru-RU" sz="1600" dirty="0" err="1" smtClean="0">
                <a:hlinkClick r:id="rId3" tooltip="Самокиш-Судковская, Елена Петровна"/>
              </a:rPr>
              <a:t>Самокиш-Судковская</a:t>
            </a:r>
            <a:r>
              <a:rPr lang="ru-RU" sz="1600" dirty="0" smtClean="0"/>
              <a:t> (</a:t>
            </a:r>
            <a:r>
              <a:rPr lang="ru-RU" sz="1600" dirty="0" smtClean="0">
                <a:hlinkClick r:id="rId4" tooltip="1863"/>
              </a:rPr>
              <a:t>1863</a:t>
            </a:r>
            <a:r>
              <a:rPr lang="ru-RU" sz="1600" dirty="0" smtClean="0"/>
              <a:t>—</a:t>
            </a:r>
            <a:r>
              <a:rPr lang="ru-RU" sz="1600" dirty="0" smtClean="0">
                <a:hlinkClick r:id="rId5" tooltip="1924"/>
              </a:rPr>
              <a:t>1924</a:t>
            </a:r>
            <a:r>
              <a:rPr lang="ru-RU" sz="1600" dirty="0" smtClean="0"/>
              <a:t>) — известный книжный иллюстратор, ученица </a:t>
            </a:r>
            <a:r>
              <a:rPr lang="ru-RU" sz="1600" dirty="0" smtClean="0">
                <a:hlinkClick r:id="rId6" tooltip="Верещагин, Василий Петрович"/>
              </a:rPr>
              <a:t>В. П. Верещагина</a:t>
            </a:r>
            <a:r>
              <a:rPr lang="ru-RU" sz="1600" dirty="0" smtClean="0"/>
              <a:t>. Много иллюстрировала А. С. </a:t>
            </a:r>
            <a:r>
              <a:rPr lang="ru-RU" sz="1600" dirty="0" smtClean="0">
                <a:hlinkClick r:id="rId7" tooltip="Пушкин, Александр Сергеевич"/>
              </a:rPr>
              <a:t>Пушкина</a:t>
            </a:r>
            <a:r>
              <a:rPr lang="ru-RU" sz="1600" dirty="0" smtClean="0"/>
              <a:t>. Очень известны её иллюстрации к сказке </a:t>
            </a:r>
            <a:r>
              <a:rPr lang="ru-RU" sz="1600" dirty="0" smtClean="0">
                <a:hlinkClick r:id="rId8" tooltip="Ершов, Пётр Павлович"/>
              </a:rPr>
              <a:t>Ершова</a:t>
            </a:r>
            <a:r>
              <a:rPr lang="ru-RU" sz="1600" dirty="0" smtClean="0"/>
              <a:t> «Конёк-горбунок». В </a:t>
            </a:r>
            <a:r>
              <a:rPr lang="ru-RU" sz="1600" dirty="0" smtClean="0">
                <a:hlinkClick r:id="rId9" tooltip="1896 год"/>
              </a:rPr>
              <a:t>1896 году</a:t>
            </a:r>
            <a:r>
              <a:rPr lang="ru-RU" sz="1600" dirty="0" smtClean="0"/>
              <a:t> за рисунки для «</a:t>
            </a:r>
            <a:r>
              <a:rPr lang="ru-RU" sz="1600" dirty="0" smtClean="0">
                <a:hlinkClick r:id="rId10" tooltip="Коронационный сборник 14 мая 1896 года"/>
              </a:rPr>
              <a:t>Коронационного сборника</a:t>
            </a:r>
            <a:r>
              <a:rPr lang="ru-RU" sz="1600" dirty="0" smtClean="0"/>
              <a:t>» получила Высочайшую награду и медаль на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 ленте. Супруги временами работали вместе, так они оба участвовали в подготовке иллюстрированного издания </a:t>
            </a:r>
            <a:r>
              <a:rPr lang="ru-RU" sz="1600" dirty="0" smtClean="0">
                <a:hlinkClick r:id="rId11" tooltip="Мёртвые души"/>
              </a:rPr>
              <a:t>«Мёртвых душ»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2" tooltip="Гоголь"/>
              </a:rPr>
              <a:t>Гоголя</a:t>
            </a:r>
            <a:r>
              <a:rPr lang="ru-RU" sz="1600" dirty="0" smtClean="0"/>
              <a:t> (типография </a:t>
            </a:r>
            <a:r>
              <a:rPr lang="ru-RU" sz="1600" dirty="0" smtClean="0">
                <a:hlinkClick r:id="rId13" tooltip="Маркс, Адольф Фёдорович"/>
              </a:rPr>
              <a:t>А. Ф. Маркса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14" tooltip="1901"/>
              </a:rPr>
              <a:t>1901</a:t>
            </a:r>
            <a:r>
              <a:rPr lang="ru-RU" sz="1600" dirty="0" smtClean="0"/>
              <a:t>). В одном из залов </a:t>
            </a:r>
            <a:r>
              <a:rPr lang="ru-RU" sz="1600" dirty="0" smtClean="0">
                <a:hlinkClick r:id="rId15" tooltip="Витебский вокзал"/>
              </a:rPr>
              <a:t>Витебского вокзала</a:t>
            </a:r>
            <a:r>
              <a:rPr lang="ru-RU" sz="1600" dirty="0" smtClean="0"/>
              <a:t> (первоначальное название — Царскосельский), возведённого в 1901—1904 годах, стены украшены панно Н. С. Самокиша и Е. П. </a:t>
            </a:r>
            <a:r>
              <a:rPr lang="ru-RU" sz="1600" dirty="0" err="1" smtClean="0"/>
              <a:t>Самокиш-Судковской</a:t>
            </a:r>
            <a:r>
              <a:rPr lang="ru-RU" sz="1600" dirty="0" smtClean="0"/>
              <a:t>, посвящёнными истории </a:t>
            </a:r>
            <a:r>
              <a:rPr lang="ru-RU" sz="1600" dirty="0" err="1" smtClean="0"/>
              <a:t>Царскосельской</a:t>
            </a:r>
            <a:r>
              <a:rPr lang="ru-RU" sz="1600" dirty="0" smtClean="0"/>
              <a:t> ж. д. Умерла Елена Петровна в эмиграции, в </a:t>
            </a:r>
            <a:r>
              <a:rPr lang="ru-RU" sz="1600" dirty="0" smtClean="0">
                <a:hlinkClick r:id="rId16" tooltip="Париж"/>
              </a:rPr>
              <a:t>Париже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857620" y="285728"/>
            <a:ext cx="5040000" cy="27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57620" y="3571876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Н. С. Самокиш, «Табун орловских рысистых маток» (1890).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8" tooltip="1890"/>
              </a:rPr>
              <a:t>1890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работу «Табун орловских рысистых маток» (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Ново-Томниковского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конезавода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9" tooltip="Тамбовская область"/>
              </a:rPr>
              <a:t>Тамбовской губернии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удостоен звания академика.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ПЕДАГОГ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Преподавал всю жизнь с </a:t>
            </a:r>
            <a:r>
              <a:rPr lang="ru-RU" u="sng" dirty="0" smtClean="0">
                <a:hlinkClick r:id="rId2" tooltip="1894 год"/>
              </a:rPr>
              <a:t>1894 года</a:t>
            </a:r>
            <a:r>
              <a:rPr lang="ru-RU" dirty="0" smtClean="0"/>
              <a:t>, когда его пригласили в Рисовальную школу, где он вел рисунок и живопись в течение 23 лет. По учебному пособию Н. С. Самокиша «Рисунок пером» до сих пор учатся российские художники-иллюстраторы. Действительный член </a:t>
            </a:r>
            <a:r>
              <a:rPr lang="ru-RU" u="sng" dirty="0" smtClean="0">
                <a:hlinkClick r:id="rId3" tooltip="Императорская Академия художеств"/>
              </a:rPr>
              <a:t>Императорской Академии художеств</a:t>
            </a:r>
            <a:r>
              <a:rPr lang="ru-RU" dirty="0" smtClean="0"/>
              <a:t> (</a:t>
            </a:r>
            <a:r>
              <a:rPr lang="ru-RU" u="sng" dirty="0" smtClean="0">
                <a:hlinkClick r:id="rId4" tooltip="1913"/>
              </a:rPr>
              <a:t>1913</a:t>
            </a:r>
            <a:r>
              <a:rPr lang="ru-RU" dirty="0" smtClean="0"/>
              <a:t>), где преподавал с </a:t>
            </a:r>
            <a:r>
              <a:rPr lang="ru-RU" u="sng" dirty="0" smtClean="0">
                <a:hlinkClick r:id="rId5" tooltip="1912 год"/>
              </a:rPr>
              <a:t>1912 года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Профессор"/>
              </a:rPr>
              <a:t>профессор</a:t>
            </a:r>
            <a:r>
              <a:rPr lang="ru-RU" dirty="0" smtClean="0"/>
              <a:t>, руководитель батального класса в 1913—1918 годах. В </a:t>
            </a:r>
            <a:r>
              <a:rPr lang="ru-RU" u="sng" dirty="0" smtClean="0">
                <a:hlinkClick r:id="rId7" tooltip="Академия художеств"/>
              </a:rPr>
              <a:t>Академии художеств</a:t>
            </a:r>
            <a:r>
              <a:rPr lang="ru-RU" dirty="0" smtClean="0"/>
              <a:t> преподавал до </a:t>
            </a:r>
            <a:r>
              <a:rPr lang="ru-RU" u="sng" dirty="0" smtClean="0">
                <a:hlinkClick r:id="rId8" tooltip="1918 год"/>
              </a:rPr>
              <a:t>1918 года</a:t>
            </a:r>
            <a:r>
              <a:rPr lang="ru-RU" dirty="0" smtClean="0"/>
              <a:t>, когда </a:t>
            </a:r>
            <a:r>
              <a:rPr lang="ru-RU" u="sng" dirty="0" smtClean="0">
                <a:hlinkClick r:id="rId9" tooltip="Совет народных комиссаров РСФСР"/>
              </a:rPr>
              <a:t>Совнарком</a:t>
            </a:r>
            <a:r>
              <a:rPr lang="ru-RU" dirty="0" smtClean="0"/>
              <a:t> </a:t>
            </a:r>
            <a:r>
              <a:rPr lang="ru-RU" u="sng" dirty="0" smtClean="0">
                <a:hlinkClick r:id="rId10" tooltip="РСФСР"/>
              </a:rPr>
              <a:t>РСФСР</a:t>
            </a:r>
            <a:r>
              <a:rPr lang="ru-RU" dirty="0" smtClean="0"/>
              <a:t> упразднил старую Академию и создал на её базе </a:t>
            </a:r>
            <a:r>
              <a:rPr lang="ru-RU" u="sng" dirty="0" smtClean="0">
                <a:hlinkClick r:id="rId11" tooltip="Государственные свободные художественные мастерские (страница отсутствует)"/>
              </a:rPr>
              <a:t>Государственные свободные художественные мастерские</a:t>
            </a:r>
            <a:r>
              <a:rPr lang="ru-RU" dirty="0" smtClean="0"/>
              <a:t>. Преподавал и на этих курсах до своего отъезда.</a:t>
            </a:r>
          </a:p>
          <a:p>
            <a:endParaRPr lang="ru-RU" dirty="0" smtClean="0"/>
          </a:p>
          <a:p>
            <a:r>
              <a:rPr lang="ru-RU" sz="2600" i="1" dirty="0" smtClean="0"/>
              <a:t>Н. С. Самокиш, «Сокольник». Иллюстрация к книге Н. И. </a:t>
            </a:r>
            <a:r>
              <a:rPr lang="ru-RU" sz="2600" i="1" dirty="0" err="1" smtClean="0"/>
              <a:t>Кутепова</a:t>
            </a:r>
            <a:r>
              <a:rPr lang="ru-RU" sz="2600" i="1" dirty="0" smtClean="0"/>
              <a:t> «Великокняжеская, царская и императорская охота на Руси», т. 1 (СПб., </a:t>
            </a:r>
            <a:r>
              <a:rPr lang="ru-RU" sz="2600" i="1" u="sng" dirty="0" smtClean="0">
                <a:hlinkClick r:id="rId12" tooltip="1896"/>
              </a:rPr>
              <a:t>1896</a:t>
            </a:r>
            <a:r>
              <a:rPr lang="ru-RU" sz="2600" i="1" dirty="0" smtClean="0"/>
              <a:t>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1428736"/>
            <a:ext cx="31432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71540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1920-е — 1930-е годы работал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Крым"/>
              </a:rPr>
              <a:t>Крыму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1918—1921 годах жил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Евпатория"/>
              </a:rPr>
              <a:t>Евпатории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(где создал более 30 картин),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1922 года —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имферополь"/>
              </a:rPr>
              <a:t>Симферополе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Создал в Симферополе собственную художественную студию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(студия Самокиша), которая стала основным региональным центром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художественного образования. Собирал и поддерживал талантливую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молодёжь. Среди его симферопольских учеников Народный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Художник Украины Яков Александрович Басов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(учился у Самокиша с 1922 по 1931 год),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Мария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Викентьевна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Новикова, Марк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Домащенко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многие другие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Постановлением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Совнарком"/>
              </a:rPr>
              <a:t>Совнаркома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Крыма № 192 от 28 июня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1937 год"/>
              </a:rPr>
              <a:t>1937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 реорганизации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студии им. академика Н. С. Самокиша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Государственное среднее художественное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училище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им. заслуженного деятеля искусств академика Н. С. Самокиша»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базе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студии Самокиша было организовано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Крымское художественное училище имени Н. С. Самокиша"/>
              </a:rPr>
              <a:t>Крымское художественное училище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>Во время немецкой оккупации Крыма (</a:t>
            </a:r>
            <a:r>
              <a:rPr lang="ru-RU" sz="2000" u="sng" dirty="0" smtClean="0">
                <a:hlinkClick r:id="rId8" tooltip="1941"/>
              </a:rPr>
              <a:t>1941</a:t>
            </a:r>
            <a:r>
              <a:rPr lang="ru-RU" sz="2000" dirty="0" smtClean="0"/>
              <a:t>—</a:t>
            </a:r>
            <a:r>
              <a:rPr lang="ru-RU" sz="2000" u="sng" dirty="0" smtClean="0">
                <a:hlinkClick r:id="rId9" tooltip="1944"/>
              </a:rPr>
              <a:t>1944</a:t>
            </a:r>
            <a:r>
              <a:rPr lang="ru-RU" sz="2000" dirty="0" smtClean="0"/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он оставался в </a:t>
            </a:r>
            <a:r>
              <a:rPr lang="ru-RU" sz="2000" u="sng" dirty="0" smtClean="0">
                <a:hlinkClick r:id="rId4" tooltip="Симферополь"/>
              </a:rPr>
              <a:t>Симферополе</a:t>
            </a:r>
            <a:r>
              <a:rPr lang="ru-RU" sz="2000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Художник скончался в </a:t>
            </a:r>
            <a:r>
              <a:rPr lang="ru-RU" sz="2000" u="sng" dirty="0" smtClean="0">
                <a:hlinkClick r:id="rId4" tooltip="Симферополь"/>
              </a:rPr>
              <a:t>Симферополе</a:t>
            </a:r>
            <a:r>
              <a:rPr lang="ru-RU" sz="2000" dirty="0" smtClean="0"/>
              <a:t> </a:t>
            </a:r>
            <a:r>
              <a:rPr lang="ru-RU" sz="2000" u="sng" dirty="0" smtClean="0">
                <a:hlinkClick r:id="rId10" tooltip="18 января"/>
              </a:rPr>
              <a:t>18 января</a:t>
            </a:r>
            <a:r>
              <a:rPr lang="ru-RU" sz="2000" dirty="0" smtClean="0"/>
              <a:t> </a:t>
            </a:r>
            <a:r>
              <a:rPr lang="ru-RU" sz="2000" u="sng" dirty="0" smtClean="0">
                <a:hlinkClick r:id="rId11" tooltip="1944 год"/>
              </a:rPr>
              <a:t>1944 года</a:t>
            </a: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000504"/>
            <a:ext cx="657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1960 году именем Самокиша была названа также одна из улиц Симферополя.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доме № 32 по этой улице установлена мемориальная доска, гласящая: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 этом доме в 1922—1944 жил академик батальной живописи Н. С.Самокиш»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Как увековечена память о художнике Самокише Н.С.?</a:t>
            </a:r>
            <a:endParaRPr lang="ru-RU" sz="24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фильмов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Николай Самокиш. Из серии «</a:t>
            </a:r>
            <a:r>
              <a:rPr lang="ru-RU" dirty="0" err="1" smtClean="0"/>
              <a:t>Крымчанин</a:t>
            </a:r>
            <a:r>
              <a:rPr lang="ru-RU" dirty="0" smtClean="0"/>
              <a:t>! Гордись прошлым»</a:t>
            </a:r>
          </a:p>
          <a:p>
            <a:r>
              <a:rPr lang="ru-RU" dirty="0" smtClean="0"/>
              <a:t>2. Иван Айвазовский. Из серии «Жизнь </a:t>
            </a:r>
            <a:r>
              <a:rPr lang="ru-RU" smtClean="0"/>
              <a:t>замечательных людей»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1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/>
              <a:t>Ованес</a:t>
            </a:r>
            <a:r>
              <a:rPr lang="ru-RU" dirty="0"/>
              <a:t> (Иван) Константинович Айвазовский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/>
              <a:t>родился в семье купца Константина (</a:t>
            </a:r>
            <a:r>
              <a:rPr lang="ru-RU" sz="1800" dirty="0" err="1"/>
              <a:t>Геворга</a:t>
            </a:r>
            <a:r>
              <a:rPr lang="ru-RU" sz="1800" dirty="0"/>
              <a:t>) и </a:t>
            </a:r>
            <a:r>
              <a:rPr lang="ru-RU" sz="1800" dirty="0" err="1"/>
              <a:t>Рипсиме</a:t>
            </a:r>
            <a:r>
              <a:rPr lang="ru-RU" sz="1800" dirty="0"/>
              <a:t> Айвазовских. 17 </a:t>
            </a:r>
            <a:r>
              <a:rPr lang="ru-RU" sz="1800" u="sng" dirty="0">
                <a:hlinkClick r:id="rId2" tooltip="29 июля"/>
              </a:rPr>
              <a:t>(29) июля</a:t>
            </a:r>
            <a:r>
              <a:rPr lang="ru-RU" sz="1800" dirty="0"/>
              <a:t> </a:t>
            </a:r>
            <a:r>
              <a:rPr lang="ru-RU" sz="1800" u="sng" dirty="0">
                <a:hlinkClick r:id="rId3" tooltip="1817 год"/>
              </a:rPr>
              <a:t>1817 года</a:t>
            </a:r>
            <a:r>
              <a:rPr lang="ru-RU" sz="1800" dirty="0"/>
              <a:t> священник армянской церкви города Феодосии сделал запись о том, что у Константина (</a:t>
            </a:r>
            <a:r>
              <a:rPr lang="ru-RU" sz="1800" dirty="0" err="1"/>
              <a:t>Геворга</a:t>
            </a:r>
            <a:r>
              <a:rPr lang="ru-RU" sz="1800" dirty="0"/>
              <a:t>) Айвазовского и его жены </a:t>
            </a:r>
            <a:r>
              <a:rPr lang="ru-RU" sz="1800" dirty="0" err="1"/>
              <a:t>Рипсиме</a:t>
            </a:r>
            <a:r>
              <a:rPr lang="ru-RU" sz="1800" dirty="0"/>
              <a:t> родился «</a:t>
            </a:r>
            <a:r>
              <a:rPr lang="ru-RU" sz="1800" i="1" dirty="0" err="1"/>
              <a:t>Ованес</a:t>
            </a:r>
            <a:r>
              <a:rPr lang="ru-RU" sz="1800" i="1" dirty="0"/>
              <a:t>, сын </a:t>
            </a:r>
            <a:r>
              <a:rPr lang="ru-RU" sz="1800" i="1" dirty="0" err="1"/>
              <a:t>Геворга</a:t>
            </a:r>
            <a:r>
              <a:rPr lang="ru-RU" sz="1800" i="1" dirty="0"/>
              <a:t> Айвазяна</a:t>
            </a:r>
            <a:r>
              <a:rPr lang="ru-RU" sz="1800" dirty="0" smtClean="0"/>
              <a:t>». </a:t>
            </a:r>
            <a:r>
              <a:rPr lang="ru-RU" sz="1800" dirty="0"/>
              <a:t>Предки Айвазовского были из </a:t>
            </a:r>
            <a:r>
              <a:rPr lang="ru-RU" sz="1800" dirty="0" err="1"/>
              <a:t>галицийских</a:t>
            </a:r>
            <a:r>
              <a:rPr lang="ru-RU" sz="1800" dirty="0"/>
              <a:t> армян, переселившихся в Галицию из </a:t>
            </a:r>
            <a:r>
              <a:rPr lang="ru-RU" sz="1800" u="sng" dirty="0">
                <a:hlinkClick r:id="rId4" tooltip="Западная Армения"/>
              </a:rPr>
              <a:t>турецкой </a:t>
            </a:r>
            <a:r>
              <a:rPr lang="ru-RU" sz="1800" u="sng" dirty="0" smtClean="0">
                <a:hlinkClick r:id="rId4" tooltip="Западная Армения"/>
              </a:rPr>
              <a:t>Армении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u="sng" dirty="0">
                <a:hlinkClick r:id="rId5" tooltip="XVIII"/>
              </a:rPr>
              <a:t>XVIII</a:t>
            </a:r>
            <a:r>
              <a:rPr lang="ru-RU" sz="1800" dirty="0"/>
              <a:t> в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 smtClean="0"/>
              <a:t>Ованесу</a:t>
            </a:r>
            <a:r>
              <a:rPr lang="ru-RU" sz="1800" dirty="0" smtClean="0"/>
              <a:t> </a:t>
            </a:r>
            <a:r>
              <a:rPr lang="ru-RU" sz="1800" dirty="0"/>
              <a:t>суждено было стать самым выдающимся, всемирно известным художником-маринистом, баталистом, коллекционером, меценатом — Иваном Айвазовским.</a:t>
            </a:r>
          </a:p>
          <a:p>
            <a:endParaRPr lang="ru-RU" sz="1800" dirty="0"/>
          </a:p>
        </p:txBody>
      </p:sp>
      <p:pic>
        <p:nvPicPr>
          <p:cNvPr id="5" name="Содержимое 4" descr="&amp;Pcy;&amp;ocy;&amp;rcy;&amp;tcy;&amp;rcy;&amp;iecy;&amp;tcy; &amp;Icy;. &amp;Acy;&amp;jcy;&amp;vcy;&amp;acy;&amp;zcy;&amp;ocy;&amp;vcy;&amp;scy;&amp;kcy;&amp;ocy;&amp;gcy;&amp;ocy; &amp;rcy;&amp;acy;&amp;bcy;&amp;ocy;&amp;tcy;&amp;ycy; &amp;Acy;. &amp;Tcy;&amp;ycy;&amp;rcy;&amp;acy;&amp;ncy;&amp;ocy;&amp;vcy;&amp;acy; (1841).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6425" y="812006"/>
            <a:ext cx="3429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Иван Айвазовский с детства обнаружил художественные и музыкальные способности; в частности, он самостоятельно научился играть на скрипке. Феодосийский архитектор — Кох Яков </a:t>
            </a:r>
            <a:r>
              <a:rPr lang="ru-RU" sz="1800" dirty="0" err="1"/>
              <a:t>Христианович</a:t>
            </a:r>
            <a:r>
              <a:rPr lang="ru-RU" sz="1800" dirty="0"/>
              <a:t>, первым обративший внимание на художественные способности мальчика, дал ему и первые уроки мастерства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После окончания феодосийского уездного училища, он был при помощи градоначальника, который в то время уже был поклонником таланта будущего художника,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зачислен в симферопольскую гимназию.</a:t>
            </a:r>
          </a:p>
        </p:txBody>
      </p:sp>
      <p:pic>
        <p:nvPicPr>
          <p:cNvPr id="5" name="Содержимое 4" descr="http://upload.wikimedia.org/wikipedia/commons/thumb/a/a9/Aivasovsky_Ivan_Constantinovich_merkuri_1848_IBI.jpg/220px-Aivasovsky_Ivan_Constantinovich_merkuri_1848_IB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56435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496" y="542926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Бриг «Меркурий» после победы над двумя турецкими судами, 1848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7148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ДЕТСТВО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57166"/>
            <a:ext cx="8858280" cy="5768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Затем он был принят на казённый счёт в Императорскую Академию художеств Санкт-Петербурга. </a:t>
            </a:r>
            <a:r>
              <a:rPr lang="ru-RU" b="1" dirty="0"/>
              <a:t>П</a:t>
            </a:r>
            <a:r>
              <a:rPr lang="ru-RU" b="1" dirty="0" smtClean="0"/>
              <a:t>ервым </a:t>
            </a:r>
            <a:r>
              <a:rPr lang="ru-RU" b="1" dirty="0"/>
              <a:t>учителем </a:t>
            </a:r>
            <a:r>
              <a:rPr lang="ru-RU" dirty="0"/>
              <a:t>рисования у юного Ивана Айвазовского был немецкий колонист художник </a:t>
            </a:r>
            <a:r>
              <a:rPr lang="ru-RU" b="1" dirty="0"/>
              <a:t>Иоганн Людвиг Гросс</a:t>
            </a:r>
            <a:r>
              <a:rPr lang="ru-RU" dirty="0"/>
              <a:t>, с чьей легкой руки молодой Иван Константинович получил рекомендации в Академию художеств. Айвазовский приехал в Петербург 28 августа 1833 года. В 1835 году за пейзажи «Вид на взморье в окрестностях Петербурга» и «Этюд воздуха над морем» получил серебряную медаль и был определён помощником к модному французскому пейзажисту</a:t>
            </a:r>
            <a:r>
              <a:rPr lang="ru-RU" b="1" dirty="0"/>
              <a:t> Филиппу </a:t>
            </a:r>
            <a:r>
              <a:rPr lang="ru-RU" b="1" dirty="0" err="1" smtClean="0"/>
              <a:t>Таннеру</a:t>
            </a:r>
            <a:r>
              <a:rPr lang="ru-RU" b="1" dirty="0" smtClean="0"/>
              <a:t>.</a:t>
            </a:r>
            <a:r>
              <a:rPr lang="ru-RU" dirty="0" smtClean="0"/>
              <a:t> В </a:t>
            </a:r>
            <a:r>
              <a:rPr lang="ru-RU" dirty="0"/>
              <a:t>сентябре 1837 года Айвазовский получил </a:t>
            </a:r>
            <a:r>
              <a:rPr lang="ru-RU" b="1" dirty="0">
                <a:solidFill>
                  <a:srgbClr val="FFFF00"/>
                </a:solidFill>
              </a:rPr>
              <a:t>Большую золотую медаль </a:t>
            </a:r>
            <a:r>
              <a:rPr lang="ru-RU" dirty="0"/>
              <a:t>за картину «Штиль». Это дало ему право на двухлетнюю поездку в Крым и в Европу.</a:t>
            </a:r>
          </a:p>
          <a:p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/>
              <a:t>Крым и Европа (1838—1844)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i="1" dirty="0" smtClean="0"/>
              <a:t>Лунный пейзаж с кораблекрушением, 1863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429024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Весной </a:t>
            </a:r>
            <a:r>
              <a:rPr lang="ru-RU" sz="1700" dirty="0"/>
              <a:t>1838 года художник отправился в Крым, где провёл два лета. Он не только писал морские пейзажи, но и занимался батальной живописью и даже участвовал в военных действиях на побережье </a:t>
            </a:r>
            <a:r>
              <a:rPr lang="ru-RU" sz="1700" dirty="0" err="1"/>
              <a:t>Черкессии</a:t>
            </a:r>
            <a:r>
              <a:rPr lang="ru-RU" sz="1700" dirty="0"/>
              <a:t>, где, наблюдая с берега за высадкой десанта в долине реки </a:t>
            </a:r>
            <a:r>
              <a:rPr lang="ru-RU" sz="1700" u="sng" dirty="0">
                <a:hlinkClick r:id="rId2" tooltip="Шахе"/>
              </a:rPr>
              <a:t>Шахе</a:t>
            </a:r>
            <a:r>
              <a:rPr lang="ru-RU" sz="1700" dirty="0"/>
              <a:t>, сделал наброски для картины «Десант отряда в долине </a:t>
            </a:r>
            <a:r>
              <a:rPr lang="ru-RU" sz="1700" dirty="0" err="1"/>
              <a:t>Субаши</a:t>
            </a:r>
            <a:r>
              <a:rPr lang="ru-RU" sz="1700" dirty="0"/>
              <a:t>» (так тогда черкесы называли это место), написанной позже по приглашению начальника кавказской прибрежной линии генерала </a:t>
            </a:r>
            <a:r>
              <a:rPr lang="ru-RU" sz="1700" u="sng" dirty="0">
                <a:hlinkClick r:id="rId3" tooltip="Раевский, Николай Николаевич (1801)"/>
              </a:rPr>
              <a:t>Раевского</a:t>
            </a:r>
            <a:r>
              <a:rPr lang="ru-RU" sz="1700" dirty="0"/>
              <a:t>. </a:t>
            </a:r>
            <a:endParaRPr lang="ru-RU" sz="1700" dirty="0" smtClean="0"/>
          </a:p>
          <a:p>
            <a:r>
              <a:rPr lang="ru-RU" sz="1700" dirty="0" smtClean="0"/>
              <a:t>Картину </a:t>
            </a:r>
            <a:r>
              <a:rPr lang="ru-RU" sz="1700" dirty="0"/>
              <a:t>приобрёл Николай I</a:t>
            </a:r>
            <a:r>
              <a:rPr lang="ru-RU" sz="1700" dirty="0" smtClean="0"/>
              <a:t>.</a:t>
            </a:r>
          </a:p>
          <a:p>
            <a:r>
              <a:rPr lang="ru-RU" sz="1700" b="1" dirty="0" smtClean="0"/>
              <a:t> </a:t>
            </a:r>
            <a:r>
              <a:rPr lang="ru-RU" sz="1700" b="1" dirty="0"/>
              <a:t>В конце лета 1839 года вернулся в Петербург, где 23 сентября получил аттестат об окончании Академии, свой первый чин и личное дворянство.</a:t>
            </a:r>
          </a:p>
          <a:p>
            <a:endParaRPr lang="ru-RU" dirty="0"/>
          </a:p>
        </p:txBody>
      </p:sp>
      <p:pic>
        <p:nvPicPr>
          <p:cNvPr id="5" name="Рисунок 4" descr="http://upload.wikimedia.org/wikipedia/commons/thumb/3/32/Aivasovsky_Ivan_Constantinovich_Moonlit_Seascape_With_Shipwreck.jpg/220px-Aivasovsky_Ivan_Constantinovich_Moonlit_Seascape_With_Shipwreck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714356"/>
            <a:ext cx="3960000" cy="52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Крым и Европа (1838—1844)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714776" cy="513717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июле 1840 года Айвазовский и его товарищ по пейзажному классу Академии </a:t>
            </a:r>
            <a:r>
              <a:rPr lang="ru-RU" u="sng" dirty="0">
                <a:hlinkClick r:id="rId2" tooltip="Штернберг, Василий Иванович"/>
              </a:rPr>
              <a:t>Василий </a:t>
            </a:r>
            <a:r>
              <a:rPr lang="ru-RU" u="sng" dirty="0" err="1">
                <a:hlinkClick r:id="rId2" tooltip="Штернберг, Василий Иванович"/>
              </a:rPr>
              <a:t>Штернберг</a:t>
            </a:r>
            <a:r>
              <a:rPr lang="ru-RU" dirty="0"/>
              <a:t> отправились в Рим. По дороге они останавливались в Венеции и Флоренции. В Венеции Иван Константинович познакомился с </a:t>
            </a:r>
            <a:r>
              <a:rPr lang="ru-RU" u="sng" dirty="0">
                <a:hlinkClick r:id="rId3" tooltip="Гоголь, Николай Васильевич"/>
              </a:rPr>
              <a:t>Гоголем</a:t>
            </a:r>
            <a:r>
              <a:rPr lang="ru-RU" dirty="0"/>
              <a:t>, а также побывал на острове св. Лазаря, где встречался со своим братом </a:t>
            </a:r>
            <a:r>
              <a:rPr lang="ru-RU" dirty="0" err="1"/>
              <a:t>Габриэлом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Художник </a:t>
            </a:r>
            <a:r>
              <a:rPr lang="ru-RU" dirty="0"/>
              <a:t>долгое время работал в южной Италии, в частности, в Сорренто, и выработал манеру работы, которая заключалась в том, что он работал на открытом воздухе лишь короткие промежутки времени, а в мастерской восстанавливал пейзаж, оставляя широкий простор для импровизации. </a:t>
            </a:r>
            <a:endParaRPr lang="ru-RU" dirty="0" smtClean="0"/>
          </a:p>
          <a:p>
            <a:r>
              <a:rPr lang="ru-RU" dirty="0" smtClean="0"/>
              <a:t>Картина </a:t>
            </a:r>
            <a:r>
              <a:rPr lang="ru-RU" dirty="0"/>
              <a:t>«Хаос» была куплена папой </a:t>
            </a:r>
            <a:r>
              <a:rPr lang="ru-RU" u="sng" dirty="0">
                <a:hlinkClick r:id="rId4" tooltip="Григорий XVI"/>
              </a:rPr>
              <a:t>Григорием XVI</a:t>
            </a:r>
            <a:r>
              <a:rPr lang="ru-RU" dirty="0"/>
              <a:t>, который также наградил Айвазовского золотой </a:t>
            </a:r>
            <a:r>
              <a:rPr lang="ru-RU" dirty="0" smtClean="0"/>
              <a:t>медалью. </a:t>
            </a:r>
          </a:p>
          <a:p>
            <a:r>
              <a:rPr lang="ru-RU" dirty="0" smtClean="0"/>
              <a:t>В </a:t>
            </a:r>
            <a:r>
              <a:rPr lang="ru-RU" dirty="0"/>
              <a:t>целом, творчеству Айвазовского в Италии сопутствовал </a:t>
            </a:r>
            <a:r>
              <a:rPr lang="ru-RU" dirty="0" smtClean="0"/>
              <a:t>успех. </a:t>
            </a:r>
            <a:r>
              <a:rPr lang="ru-RU" dirty="0"/>
              <a:t>За свои картины он получил золотую медаль Парижской академии художеств.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0/05/Aivasovsky_Ivan_Constantinovich_maria_in_storm_1892_IBI.jpg/220px-Aivasovsky_Ivan_Constantinovich_maria_in_storm_1892_IBI.jpg">
            <a:hlinkClick r:id="rId5"/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500174"/>
            <a:ext cx="4392000" cy="27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0" y="442913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Корабль «Императрица Мария» во время шторма, 1892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Крым и Европа (1838—1844)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В начале 1842 года Айвазовский через Швейцарию и долину Рейна отправился в Голландию, оттуда отплыл в Англию, а позже посетил Париж, Португалию и Испанию. В Бискайском заливе корабль, на котором плыл художник, попал в бурю и едва не затонул, так что в парижских газетах появились сообщения о его </a:t>
            </a:r>
            <a:r>
              <a:rPr lang="ru-RU" sz="1800" dirty="0" smtClean="0"/>
              <a:t>гибели. </a:t>
            </a:r>
            <a:r>
              <a:rPr lang="ru-RU" sz="1800" dirty="0"/>
              <a:t>Путешествие в целом продолжалось четыре года. Осенью </a:t>
            </a:r>
            <a:r>
              <a:rPr lang="ru-RU" sz="1800" u="sng" dirty="0">
                <a:hlinkClick r:id="rId2" tooltip="1844 год в искусстве (страница отсутствует)"/>
              </a:rPr>
              <a:t>1844 года</a:t>
            </a:r>
            <a:r>
              <a:rPr lang="ru-RU" sz="1800" dirty="0"/>
              <a:t> он вернулся в Россию.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8/86/Pushkin_farewell_to_the_sea.jpg/220px-Pushkin_farewell_to_the_sea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032000" cy="58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6314" y="5929331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Прощание Пушкина с морем. Картина исполнена И. К. Айвазовским совместно с И. Е. Репиным, 1877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2910" y="147112"/>
            <a:ext cx="78581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844 год"/>
              </a:rPr>
              <a:t>1844 году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Живописец"/>
              </a:rPr>
              <a:t>живописцем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Главный морской штаб России (страница отсутствует)"/>
              </a:rPr>
              <a:t>Главного морского штаба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(без денежного пособия), а с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1847"/>
              </a:rPr>
              <a:t>1847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Профессор"/>
              </a:rPr>
              <a:t>профессором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Петербургская Академия художеств"/>
              </a:rPr>
              <a:t>Петербургской Академии художеств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состоял также в европейских академиях: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Рим"/>
              </a:rPr>
              <a:t>Рима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Париж"/>
              </a:rPr>
              <a:t>Парижа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Флоренция"/>
              </a:rPr>
              <a:t>Флоренции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Амстердам"/>
              </a:rPr>
              <a:t>Амстердама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Штутгарт"/>
              </a:rPr>
              <a:t>Штутгарта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Иван Константинович Айвазовский писал в основном морские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tooltip="Пейзаж"/>
              </a:rPr>
              <a:t>пейзажи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создал серии портретов крымских побережных городов. Его карьера была очень успешной. Он был награждён многими орденами и получил звание </a:t>
            </a:r>
            <a:r>
              <a:rPr lang="ru-RU" sz="2800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Контр-адмирал"/>
              </a:rPr>
              <a:t>контр-адмирала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общей сложности художник написал больше 6 тысяч работ.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9297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845"/>
              </a:rPr>
              <a:t>1845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жил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Феодосия"/>
              </a:rPr>
              <a:t>Феодосии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на заработанные деньги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открыл школу искусств, ставшую впоследствии одним из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художественных центров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Новороссия"/>
              </a:rPr>
              <a:t>Новороссии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 галерею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1880"/>
              </a:rPr>
              <a:t>1880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 основоположником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Киммерийская школа живописи"/>
              </a:rPr>
              <a:t>Киммерийской школы живописи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инициатором строительства железной дороги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«Феодосия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Джанкой"/>
              </a:rPr>
              <a:t>Джанкой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построенной в 1892 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Активно занимался делами города, его благоустройством, способствовал процветанию. Интересовался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Археология"/>
              </a:rPr>
              <a:t>археологией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занимался вопросами охраны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Памятник"/>
              </a:rPr>
              <a:t>памятников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Крыма,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принимал участие в исследовании более 80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Курган"/>
              </a:rPr>
              <a:t>курганов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(часть найденных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предметов хранится в кладовой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Государственный Эрмитаж"/>
              </a:rPr>
              <a:t>Эрмитажа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составила Богачёва С.С.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1063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Ованес (Иван) Константинович Айвазовский</vt:lpstr>
      <vt:lpstr> </vt:lpstr>
      <vt:lpstr>Презентация PowerPoint</vt:lpstr>
      <vt:lpstr>Крым и Европа (1838—1844) </vt:lpstr>
      <vt:lpstr>Крым и Европа (1838—1844)  </vt:lpstr>
      <vt:lpstr>Крым и Европа (1838—1844)</vt:lpstr>
      <vt:lpstr>Презентация PowerPoint</vt:lpstr>
      <vt:lpstr>Презентация PowerPoint</vt:lpstr>
      <vt:lpstr>Последние дни жизни </vt:lpstr>
      <vt:lpstr>Галерея </vt:lpstr>
      <vt:lpstr>Презентация PowerPoint</vt:lpstr>
      <vt:lpstr>Николай Семенович Самокиш</vt:lpstr>
      <vt:lpstr>Презентация PowerPoint</vt:lpstr>
      <vt:lpstr>Презентация PowerPoint</vt:lpstr>
      <vt:lpstr>ПЕДАГОГ</vt:lpstr>
      <vt:lpstr>Презентация PowerPoint</vt:lpstr>
      <vt:lpstr>Презентация PowerPoint</vt:lpstr>
      <vt:lpstr>Просмотр фильмов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Лида</cp:lastModifiedBy>
  <cp:revision>20</cp:revision>
  <dcterms:created xsi:type="dcterms:W3CDTF">2012-11-04T16:42:32Z</dcterms:created>
  <dcterms:modified xsi:type="dcterms:W3CDTF">2015-12-09T15:12:43Z</dcterms:modified>
</cp:coreProperties>
</file>