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3" r:id="rId6"/>
    <p:sldId id="264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10.12.2014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История Бузулука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84708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История основания города Бузулука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fontAlgn="base"/>
            <a:r>
              <a:rPr lang="ru-RU" i="1" dirty="0" smtClean="0"/>
              <a:t>Бузулук </a:t>
            </a:r>
            <a:r>
              <a:rPr lang="ru-RU" i="1" dirty="0" smtClean="0"/>
              <a:t>– один из самых старых населённых пунктов на территории обширного степного края.</a:t>
            </a:r>
            <a:endParaRPr lang="ru-RU" dirty="0" smtClean="0"/>
          </a:p>
          <a:p>
            <a:pPr fontAlgn="base"/>
            <a:r>
              <a:rPr lang="ru-RU" dirty="0" smtClean="0"/>
              <a:t> </a:t>
            </a:r>
          </a:p>
          <a:p>
            <a:pPr fontAlgn="base"/>
            <a:r>
              <a:rPr lang="ru-RU" dirty="0" smtClean="0"/>
              <a:t>…Первые десятилетия XVIII века. Эпоха, о которой так точно сказал великий Пушкин:</a:t>
            </a:r>
          </a:p>
          <a:p>
            <a:pPr fontAlgn="base"/>
            <a:r>
              <a:rPr lang="ru-RU" dirty="0" smtClean="0"/>
              <a:t>Была та смутная пора,</a:t>
            </a:r>
          </a:p>
          <a:p>
            <a:pPr fontAlgn="base"/>
            <a:r>
              <a:rPr lang="ru-RU" dirty="0" smtClean="0"/>
              <a:t>Когда Россия молодая,</a:t>
            </a:r>
          </a:p>
          <a:p>
            <a:pPr fontAlgn="base"/>
            <a:r>
              <a:rPr lang="ru-RU" dirty="0" smtClean="0"/>
              <a:t>В бореньях силы напрягая,</a:t>
            </a:r>
          </a:p>
          <a:p>
            <a:pPr fontAlgn="base"/>
            <a:r>
              <a:rPr lang="ru-RU" dirty="0" smtClean="0"/>
              <a:t>Мужала с гением Петра…</a:t>
            </a:r>
          </a:p>
          <a:p>
            <a:pPr fontAlgn="base"/>
            <a:r>
              <a:rPr lang="ru-RU" dirty="0" smtClean="0"/>
              <a:t> </a:t>
            </a:r>
          </a:p>
          <a:p>
            <a:pPr fontAlgn="base"/>
            <a:r>
              <a:rPr lang="ru-RU" dirty="0" smtClean="0"/>
              <a:t>Молодая Россия вырывалась на мировой простор. Рост её производительных сил настоятельно требовал установления экономических связей не только с Европой, но и с Азией.</a:t>
            </a:r>
          </a:p>
          <a:p>
            <a:pPr fontAlgn="base"/>
            <a:r>
              <a:rPr lang="ru-RU" dirty="0" smtClean="0"/>
              <a:t>Чтобы обезопасить старые торговые пути, по которым шли караваны из Средней Азии, Персии, Индии, Китая, укрепить связи с Востоком, Пётр I наметил построить намного дальше от старой </a:t>
            </a:r>
            <a:r>
              <a:rPr lang="ru-RU" dirty="0" err="1" smtClean="0"/>
              <a:t>Закамской</a:t>
            </a:r>
            <a:r>
              <a:rPr lang="ru-RU" dirty="0" smtClean="0"/>
              <a:t> новую укреплённую линию на реке Яик, так как это давало возможность «путь во всю полуденную Азию отворить».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 smtClean="0"/>
              <a:t>Бузулукская</a:t>
            </a:r>
            <a:r>
              <a:rPr lang="ru-RU" b="1" dirty="0" smtClean="0"/>
              <a:t> крепость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fontAlgn="base"/>
            <a:r>
              <a:rPr lang="ru-RU" dirty="0" err="1" smtClean="0"/>
              <a:t>Бузулукскую</a:t>
            </a:r>
            <a:r>
              <a:rPr lang="ru-RU" dirty="0" smtClean="0"/>
              <a:t> крепость Кирилов основал на крутом берегу Самары у устья реки Бузулук. Но и здесь, как и на Ори, воеводе не повезло с выбором места. После весенних разливов низина долго оставалась под водой, и крепость оказывалась надолго отрезанной от окружающих мест, превращалась в остров.</a:t>
            </a:r>
          </a:p>
          <a:p>
            <a:pPr fontAlgn="base"/>
            <a:r>
              <a:rPr lang="ru-RU" dirty="0" smtClean="0"/>
              <a:t>Поэтому крепость пришлось перенести на более возвышенное место – к реке </a:t>
            </a:r>
            <a:r>
              <a:rPr lang="ru-RU" dirty="0" err="1" smtClean="0"/>
              <a:t>Домашке</a:t>
            </a:r>
            <a:r>
              <a:rPr lang="ru-RU" dirty="0" smtClean="0"/>
              <a:t> и озеру Банному, где были обнаружены следы какого-то старинного поселения.</a:t>
            </a:r>
          </a:p>
          <a:p>
            <a:pPr fontAlgn="base"/>
            <a:r>
              <a:rPr lang="ru-RU" dirty="0" smtClean="0"/>
              <a:t>Известный естествоиспытатель и историк нашего края, участник экспедиции Кирилова Петр Иванович </a:t>
            </a:r>
            <a:r>
              <a:rPr lang="ru-RU" dirty="0" err="1" smtClean="0"/>
              <a:t>Рычков</a:t>
            </a:r>
            <a:r>
              <a:rPr lang="ru-RU" dirty="0" smtClean="0"/>
              <a:t> писал позднее в «Топографии Оренбургского края»: «Сказывают по преданиям, что на месте Бузулука в древности был татарский город </a:t>
            </a:r>
            <a:r>
              <a:rPr lang="ru-RU" dirty="0" err="1" smtClean="0"/>
              <a:t>Аулган</a:t>
            </a:r>
            <a:r>
              <a:rPr lang="ru-RU" dirty="0" smtClean="0"/>
              <a:t>, названный по имени жившего тут </a:t>
            </a:r>
            <a:r>
              <a:rPr lang="ru-RU" dirty="0" err="1" smtClean="0"/>
              <a:t>Аулган-хана</a:t>
            </a:r>
            <a:r>
              <a:rPr lang="ru-RU" dirty="0" smtClean="0"/>
              <a:t>. Развалины этого города разбирались жителями города для своих построек»…</a:t>
            </a:r>
          </a:p>
          <a:p>
            <a:pPr fontAlgn="base"/>
            <a:r>
              <a:rPr lang="ru-RU" dirty="0" smtClean="0"/>
              <a:t>«Укрепление это состоит, – писал известный русский путешественник Пётр </a:t>
            </a:r>
            <a:r>
              <a:rPr lang="ru-RU" dirty="0" err="1" smtClean="0"/>
              <a:t>Симон</a:t>
            </a:r>
            <a:r>
              <a:rPr lang="ru-RU" dirty="0" smtClean="0"/>
              <a:t> Паллас о </a:t>
            </a:r>
            <a:r>
              <a:rPr lang="ru-RU" dirty="0" err="1" smtClean="0"/>
              <a:t>Бузулукской</a:t>
            </a:r>
            <a:r>
              <a:rPr lang="ru-RU" dirty="0" smtClean="0"/>
              <a:t> крепости – из широкого вала, наподобие звезды сделанного, а к лощине обнесено бревенчатою стеною».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32500" lnSpcReduction="20000"/>
          </a:bodyPr>
          <a:lstStyle/>
          <a:p>
            <a:pPr fontAlgn="base"/>
            <a:r>
              <a:rPr lang="ru-RU" sz="4500" dirty="0" smtClean="0"/>
              <a:t>На башнях, которые возвышались на каждом углу звезды, грозно глядели в степь жерла пушек. В крепость вели четверо ворот – Оренбургские, </a:t>
            </a:r>
            <a:r>
              <a:rPr lang="ru-RU" sz="4500" dirty="0" err="1" smtClean="0"/>
              <a:t>Елшанские</a:t>
            </a:r>
            <a:r>
              <a:rPr lang="ru-RU" sz="4500" dirty="0" smtClean="0"/>
              <a:t>, </a:t>
            </a:r>
            <a:r>
              <a:rPr lang="ru-RU" sz="4500" dirty="0" err="1" smtClean="0"/>
              <a:t>Домашкинские</a:t>
            </a:r>
            <a:r>
              <a:rPr lang="ru-RU" sz="4500" dirty="0" smtClean="0"/>
              <a:t> и Самарские. Главными улицами, пересекающимися накрест, были Большая и Богатая.</a:t>
            </a:r>
          </a:p>
          <a:p>
            <a:pPr fontAlgn="base"/>
            <a:r>
              <a:rPr lang="ru-RU" sz="4500" dirty="0" smtClean="0"/>
              <a:t>Первыми поселенцами в крепости были назначены 478 яицких казаков, 19 ногайцев и 47 разного звания людей.</a:t>
            </a:r>
          </a:p>
          <a:p>
            <a:pPr fontAlgn="base"/>
            <a:r>
              <a:rPr lang="ru-RU" sz="4500" dirty="0" smtClean="0"/>
              <a:t>В поисках лучшей доли на новые земли за Волгу хлынул поток переселенцев из центральных губерний. Это не могло не обеспокоить царское правительство. По распоряжению Сената в 1740 году была проведена перепись населения. Посемейные списки населения </a:t>
            </a:r>
            <a:r>
              <a:rPr lang="ru-RU" sz="4500" dirty="0" err="1" smtClean="0"/>
              <a:t>Бузулукской</a:t>
            </a:r>
            <a:r>
              <a:rPr lang="ru-RU" sz="4500" dirty="0" smtClean="0"/>
              <a:t> крепости сохранились в Государственном архиве древних актов в Москве.</a:t>
            </a:r>
          </a:p>
          <a:p>
            <a:endParaRPr lang="ru-RU" dirty="0"/>
          </a:p>
        </p:txBody>
      </p:sp>
      <p:pic>
        <p:nvPicPr>
          <p:cNvPr id="5" name="Содержимое 4" descr="6b8f59d1a6928b869ad9a7259424b86a"/>
          <p:cNvPicPr>
            <a:picLocks noGrp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648200" y="1928802"/>
            <a:ext cx="4281518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4" descr="53067aa47be6e36ea76f72e69b857db5"/>
          <p:cNvPicPr>
            <a:picLocks noGrp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2000240"/>
            <a:ext cx="4210080" cy="43577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Содержимое 5" descr="86adb9240181001fa9596f20cb350542"/>
          <p:cNvPicPr>
            <a:picLocks noGrp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929190" y="2000240"/>
            <a:ext cx="3857652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4" descr="8228c1390cacb953f97b1b32afff001a"/>
          <p:cNvPicPr>
            <a:picLocks noGrp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714356"/>
            <a:ext cx="8429684" cy="5643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Судьба </a:t>
            </a:r>
            <a:r>
              <a:rPr lang="ru-RU" b="1" dirty="0" err="1" smtClean="0">
                <a:solidFill>
                  <a:schemeClr val="accent5">
                    <a:lumMod val="50000"/>
                  </a:schemeClr>
                </a:solidFill>
              </a:rPr>
              <a:t>Б</a:t>
            </a:r>
            <a:r>
              <a:rPr lang="ru-RU" b="1" dirty="0" err="1" smtClean="0">
                <a:solidFill>
                  <a:schemeClr val="accent5">
                    <a:lumMod val="50000"/>
                  </a:schemeClr>
                </a:solidFill>
              </a:rPr>
              <a:t>узулукской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 крепости</a:t>
            </a: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pPr fontAlgn="base"/>
            <a:r>
              <a:rPr lang="ru-RU" dirty="0" smtClean="0"/>
              <a:t>Сонная, дремотная жизнь </a:t>
            </a:r>
            <a:r>
              <a:rPr lang="ru-RU" dirty="0" err="1" smtClean="0"/>
              <a:t>Бузулукской</a:t>
            </a:r>
            <a:r>
              <a:rPr lang="ru-RU" dirty="0" smtClean="0"/>
              <a:t> крепости тянулась почти сорок лет до осени 1773 года. Тогда в оренбургских степях размахнулось невиданное по своим масштабам восстание, которое скоро переросло в настоящую Крестьянскую войну под предводительством народного вождя Емельяна Ивановича Пугачёва.</a:t>
            </a:r>
          </a:p>
          <a:p>
            <a:pPr fontAlgn="base"/>
            <a:r>
              <a:rPr lang="ru-RU" dirty="0" smtClean="0"/>
              <a:t>Захватывая одну за другой крепости </a:t>
            </a:r>
            <a:r>
              <a:rPr lang="ru-RU" dirty="0" err="1" smtClean="0"/>
              <a:t>Нижне-Яицкой</a:t>
            </a:r>
            <a:r>
              <a:rPr lang="ru-RU" dirty="0" smtClean="0"/>
              <a:t> линии, Пугачёв со своим войском стремительно двигался к Оренбургу и осадил его. На помощь к столице губернии со всех сторон направлялись царские войска. </a:t>
            </a:r>
            <a:r>
              <a:rPr lang="ru-RU" dirty="0" err="1" smtClean="0"/>
              <a:t>Симбирский</a:t>
            </a:r>
            <a:r>
              <a:rPr lang="ru-RU" dirty="0" smtClean="0"/>
              <a:t> комендант полковник Чернышёв по пути к Оренбургу увел почти весь гарнизон </a:t>
            </a:r>
            <a:r>
              <a:rPr lang="ru-RU" dirty="0" err="1" smtClean="0"/>
              <a:t>Бузулукской</a:t>
            </a:r>
            <a:r>
              <a:rPr lang="ru-RU" dirty="0" smtClean="0"/>
              <a:t> крепости. У самого Оренбурга под горой Маяк весь отряд с обозом был захвачен </a:t>
            </a:r>
            <a:r>
              <a:rPr lang="ru-RU" dirty="0" err="1" smtClean="0"/>
              <a:t>пугачёвцами</a:t>
            </a:r>
            <a:r>
              <a:rPr lang="ru-RU" dirty="0" smtClean="0"/>
              <a:t>. Узнав об этом, комендант </a:t>
            </a:r>
            <a:r>
              <a:rPr lang="ru-RU" dirty="0" err="1" smtClean="0"/>
              <a:t>Бузулукской</a:t>
            </a:r>
            <a:r>
              <a:rPr lang="ru-RU" dirty="0" smtClean="0"/>
              <a:t> крепости подполковник Вульф очень просто решил все проблемы обороны. Бросив на произвол судьбы гарнизон из 27 солдат, он 18 ноября бежал в Самару.</a:t>
            </a:r>
          </a:p>
          <a:p>
            <a:endParaRPr lang="ru-RU" dirty="0"/>
          </a:p>
        </p:txBody>
      </p:sp>
      <p:pic>
        <p:nvPicPr>
          <p:cNvPr id="5" name="Содержимое 4" descr="4c15e552f01db8d8d439180ce446c094"/>
          <p:cNvPicPr>
            <a:picLocks noGrp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648200" y="1928802"/>
            <a:ext cx="4495800" cy="4286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Историческая справка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pPr fontAlgn="base"/>
            <a:r>
              <a:rPr lang="ru-RU" dirty="0" err="1" smtClean="0"/>
              <a:t>Бузулукское</a:t>
            </a:r>
            <a:r>
              <a:rPr lang="ru-RU" dirty="0" smtClean="0"/>
              <a:t> воинство оказалось под стать своему коменданту. Солдаты не оказали никакого сопротивления пугачёвскому отряду Ильи </a:t>
            </a:r>
            <a:r>
              <a:rPr lang="ru-RU" dirty="0" err="1" smtClean="0"/>
              <a:t>Арапова</a:t>
            </a:r>
            <a:r>
              <a:rPr lang="ru-RU" dirty="0" smtClean="0"/>
              <a:t>, который 30 ноября вступил в крепость через Оренбургские ворота. Судьба гарнизона была решена весьма своеобразно. Соратник </a:t>
            </a:r>
            <a:r>
              <a:rPr lang="ru-RU" dirty="0" err="1" smtClean="0"/>
              <a:t>Арапова</a:t>
            </a:r>
            <a:r>
              <a:rPr lang="ru-RU" dirty="0" smtClean="0"/>
              <a:t>, отставной солдат Иван </a:t>
            </a:r>
            <a:r>
              <a:rPr lang="ru-RU" dirty="0" err="1" smtClean="0"/>
              <a:t>Жилкин</a:t>
            </a:r>
            <a:r>
              <a:rPr lang="ru-RU" dirty="0" smtClean="0"/>
              <a:t> «взял ножницы, обрезал у солдат косы и распустил их по домам».</a:t>
            </a:r>
          </a:p>
          <a:p>
            <a:pPr fontAlgn="base"/>
            <a:r>
              <a:rPr lang="ru-RU" dirty="0" smtClean="0"/>
              <a:t>Со всех сторон стекались в </a:t>
            </a:r>
            <a:r>
              <a:rPr lang="ru-RU" dirty="0" err="1" smtClean="0"/>
              <a:t>Бузулукскую</a:t>
            </a:r>
            <a:r>
              <a:rPr lang="ru-RU" dirty="0" smtClean="0"/>
              <a:t> крепость беглые крестьяне. К февралю 1774 года повстанцы сосредоточили в Бузулуке около двух тысяч человек с 15 орудиями. Но разрозненная, не имевшая боевого опыта, плохо вооруженная крестьянская масса была сравнительно легко разгромлена отрядом генерал-майора Мансурова, который отрезал </a:t>
            </a:r>
            <a:r>
              <a:rPr lang="ru-RU" dirty="0" err="1" smtClean="0"/>
              <a:t>пугачёвцам</a:t>
            </a:r>
            <a:r>
              <a:rPr lang="ru-RU" dirty="0" smtClean="0"/>
              <a:t> пути отступления к Тоцкой крепости, а затем после почти четырёхчасового боя 14 февраля овладел </a:t>
            </a:r>
            <a:r>
              <a:rPr lang="ru-RU" dirty="0" err="1" smtClean="0"/>
              <a:t>Бузулукской</a:t>
            </a:r>
            <a:r>
              <a:rPr lang="ru-RU" dirty="0" smtClean="0"/>
              <a:t> крепостью и направился дальше к Оренбургу.</a:t>
            </a:r>
          </a:p>
          <a:p>
            <a:endParaRPr lang="ru-RU" dirty="0"/>
          </a:p>
        </p:txBody>
      </p:sp>
      <p:pic>
        <p:nvPicPr>
          <p:cNvPr id="5" name="Содержимое 4" descr="7c8ee0853d70335708346871662da0ec"/>
          <p:cNvPicPr>
            <a:picLocks noGrp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1928802"/>
            <a:ext cx="4281518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Старый Бузулук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5" name="Содержимое 4" descr="c560caa0b0334496e7235dc743a19fc4"/>
          <p:cNvPicPr>
            <a:picLocks noGrp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1857364"/>
            <a:ext cx="4210080" cy="4500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Содержимое 5" descr="ea36de1e25dab9c61d96c5f25a7e537f"/>
          <p:cNvPicPr>
            <a:picLocks noGrp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648200" y="1785926"/>
            <a:ext cx="4210080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</TotalTime>
  <Words>561</Words>
  <PresentationFormat>Экран (4:3)</PresentationFormat>
  <Paragraphs>27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Поток</vt:lpstr>
      <vt:lpstr>История Бузулука</vt:lpstr>
      <vt:lpstr>История основания города Бузулука </vt:lpstr>
      <vt:lpstr>Бузулукская крепость</vt:lpstr>
      <vt:lpstr>Слайд 4</vt:lpstr>
      <vt:lpstr>Слайд 5</vt:lpstr>
      <vt:lpstr>Слайд 6</vt:lpstr>
      <vt:lpstr>Судьба Бузулукской крепости</vt:lpstr>
      <vt:lpstr>Историческая справка</vt:lpstr>
      <vt:lpstr>Старый Бузулук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История Бузулука</dc:title>
  <dc:creator>Семья</dc:creator>
  <cp:lastModifiedBy>Семья</cp:lastModifiedBy>
  <cp:revision>2</cp:revision>
  <dcterms:created xsi:type="dcterms:W3CDTF">2014-12-10T16:07:00Z</dcterms:created>
  <dcterms:modified xsi:type="dcterms:W3CDTF">2014-12-10T16:25:15Z</dcterms:modified>
</cp:coreProperties>
</file>