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1" r:id="rId11"/>
    <p:sldId id="264" r:id="rId12"/>
    <p:sldId id="266" r:id="rId13"/>
    <p:sldId id="267" r:id="rId14"/>
    <p:sldId id="274" r:id="rId15"/>
    <p:sldId id="272" r:id="rId16"/>
    <p:sldId id="273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760F94A-7F1B-4F3E-89A8-45446A391B8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737750-814E-46A9-8B6B-07AA5F2E6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F94A-7F1B-4F3E-89A8-45446A391B8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7750-814E-46A9-8B6B-07AA5F2E6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760F94A-7F1B-4F3E-89A8-45446A391B8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1737750-814E-46A9-8B6B-07AA5F2E6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F94A-7F1B-4F3E-89A8-45446A391B8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737750-814E-46A9-8B6B-07AA5F2E6D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F94A-7F1B-4F3E-89A8-45446A391B8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1737750-814E-46A9-8B6B-07AA5F2E6D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760F94A-7F1B-4F3E-89A8-45446A391B8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737750-814E-46A9-8B6B-07AA5F2E6D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760F94A-7F1B-4F3E-89A8-45446A391B8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737750-814E-46A9-8B6B-07AA5F2E6D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F94A-7F1B-4F3E-89A8-45446A391B8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737750-814E-46A9-8B6B-07AA5F2E6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F94A-7F1B-4F3E-89A8-45446A391B8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737750-814E-46A9-8B6B-07AA5F2E6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F94A-7F1B-4F3E-89A8-45446A391B8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737750-814E-46A9-8B6B-07AA5F2E6D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760F94A-7F1B-4F3E-89A8-45446A391B8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1737750-814E-46A9-8B6B-07AA5F2E6D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760F94A-7F1B-4F3E-89A8-45446A391B8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737750-814E-46A9-8B6B-07AA5F2E6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ксана\Downloads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6754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822764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Презентация к уроку </a:t>
            </a:r>
            <a:b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Силуэт и стиль в одежде. Требования предъявляемые к одежде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Учитель технологии Храмцова Оксана Вячеславовна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ксана\Downloads\images (2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686" y="260647"/>
            <a:ext cx="7261730" cy="41044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4725144"/>
            <a:ext cx="8820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Стиль </a:t>
            </a:r>
            <a:r>
              <a:rPr lang="ru-RU" sz="2400" dirty="0" smtClean="0"/>
              <a:t>– это выраженная в содержании и форме предметов быта, в искусстве и архитектуре общность художественно – выразительных средств. Одежда выражает его с помощью силуэта, цвета, фактуры ткани. К основополагающим стилям относятся: классический, романтический и спортивный.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" y="188640"/>
            <a:ext cx="9143998" cy="4317120"/>
            <a:chOff x="1" y="-1"/>
            <a:chExt cx="9143998" cy="4317120"/>
          </a:xfrm>
        </p:grpSpPr>
        <p:pic>
          <p:nvPicPr>
            <p:cNvPr id="8197" name="Picture 5" descr="C:\Users\Оксана\Downloads\mydxa5u2yw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-1"/>
              <a:ext cx="3384377" cy="4317120"/>
            </a:xfrm>
            <a:prstGeom prst="rect">
              <a:avLst/>
            </a:prstGeom>
            <a:noFill/>
          </p:spPr>
        </p:pic>
        <p:pic>
          <p:nvPicPr>
            <p:cNvPr id="8198" name="Picture 6" descr="C:\Users\Оксана\Downloads\7jp-zgdc7uy897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0"/>
              <a:ext cx="3059832" cy="3894331"/>
            </a:xfrm>
            <a:prstGeom prst="rect">
              <a:avLst/>
            </a:prstGeom>
            <a:noFill/>
          </p:spPr>
        </p:pic>
        <p:pic>
          <p:nvPicPr>
            <p:cNvPr id="8199" name="Picture 7" descr="C:\Users\Оксана\Downloads\vuehiaf35zc_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38810" y="1"/>
              <a:ext cx="2705189" cy="4005064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0" y="4549676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Классический стиль (консервативный)</a:t>
            </a:r>
            <a:r>
              <a:rPr lang="ru-RU" sz="2400" dirty="0"/>
              <a:t> - это сдержанная простота в линиях, лаконичный крой. Вещи этого стиля привлекательны своим высоким качеством и добротностью материалов</a:t>
            </a:r>
            <a:r>
              <a:rPr lang="ru-RU" sz="2400" dirty="0" smtClean="0"/>
              <a:t>. </a:t>
            </a:r>
            <a:r>
              <a:rPr lang="ru-RU" sz="2400" dirty="0"/>
              <a:t>Это самый неэмоциональный стиль, всё в нем крайне умеренно. Отсутствие </a:t>
            </a:r>
            <a:r>
              <a:rPr lang="ru-RU" sz="2400" dirty="0" err="1"/>
              <a:t>остромодных</a:t>
            </a:r>
            <a:r>
              <a:rPr lang="ru-RU" sz="2400" dirty="0"/>
              <a:t> деталей. Длина, ширина, объемы и пропорции всегда средние, привычные для глаза.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8112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Романтический стиль </a:t>
            </a:r>
            <a:r>
              <a:rPr lang="ru-RU" sz="2400" dirty="0" smtClean="0"/>
              <a:t>в </a:t>
            </a:r>
            <a:r>
              <a:rPr lang="ru-RU" sz="2400" dirty="0"/>
              <a:t>одежде подразумевает создание возвышенного, утонченного образа. Для стиля характерно использование рюшей, воланов, длинных платьев летящего кроя. </a:t>
            </a:r>
            <a:r>
              <a:rPr lang="ru-RU" sz="2400" dirty="0" smtClean="0"/>
              <a:t>Стилю </a:t>
            </a:r>
            <a:r>
              <a:rPr lang="ru-RU" sz="2400" dirty="0"/>
              <a:t>присущ цветочный </a:t>
            </a:r>
            <a:r>
              <a:rPr lang="ru-RU" sz="2400" dirty="0" err="1"/>
              <a:t>принт</a:t>
            </a:r>
            <a:r>
              <a:rPr lang="ru-RU" sz="2400" dirty="0"/>
              <a:t>, а также нежная пастельная цветовая гамма.</a:t>
            </a:r>
          </a:p>
        </p:txBody>
      </p:sp>
      <p:pic>
        <p:nvPicPr>
          <p:cNvPr id="10242" name="Picture 2" descr="C:\Users\Оксана\Downloads\tryrtlk7iz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19872" cy="4422248"/>
          </a:xfrm>
          <a:prstGeom prst="rect">
            <a:avLst/>
          </a:prstGeom>
          <a:noFill/>
        </p:spPr>
      </p:pic>
      <p:pic>
        <p:nvPicPr>
          <p:cNvPr id="10243" name="Picture 3" descr="C:\Users\Оксана\Downloads\befsvk9qh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0"/>
            <a:ext cx="5868144" cy="439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6510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Спортивный стиль </a:t>
            </a:r>
            <a:r>
              <a:rPr lang="ru-RU" sz="2400" dirty="0" smtClean="0"/>
              <a:t>характеризуется </a:t>
            </a:r>
            <a:r>
              <a:rPr lang="ru-RU" sz="2400" dirty="0"/>
              <a:t>свободной, не стесняющей движения одеждой, предназначенной для занятий спортом и активного отдыха или повседневная одежда, стилизованная под спортивную, имеющая атрибутику присущую спортивной экипировке. Достаточно яркая и динамичная по своему характеру одежда отличается практичностью и удобством.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4393291"/>
            <a:chOff x="0" y="-1"/>
            <a:chExt cx="9144000" cy="4393291"/>
          </a:xfrm>
        </p:grpSpPr>
        <p:pic>
          <p:nvPicPr>
            <p:cNvPr id="11266" name="Picture 2" descr="C:\Users\Оксана\Downloads\2ncligx-0k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868144" cy="4375959"/>
            </a:xfrm>
            <a:prstGeom prst="rect">
              <a:avLst/>
            </a:prstGeom>
            <a:noFill/>
          </p:spPr>
        </p:pic>
        <p:pic>
          <p:nvPicPr>
            <p:cNvPr id="11267" name="Picture 3" descr="C:\Users\Оксана\Downloads\6hghvpvqv0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8144" y="-1"/>
              <a:ext cx="1712340" cy="4393291"/>
            </a:xfrm>
            <a:prstGeom prst="rect">
              <a:avLst/>
            </a:prstGeom>
            <a:noFill/>
          </p:spPr>
        </p:pic>
        <p:pic>
          <p:nvPicPr>
            <p:cNvPr id="11268" name="Picture 4" descr="C:\Users\Оксана\Downloads\tovpfr4ax-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6095" y="0"/>
              <a:ext cx="1587905" cy="4365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107504" y="188640"/>
            <a:ext cx="8820472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Какие требования мы предъявляем к одежде, чтобы чувствовать в ней себя комфортно?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dirty="0" smtClean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07504" y="1628800"/>
            <a:ext cx="9217024" cy="4898291"/>
            <a:chOff x="107504" y="1628800"/>
            <a:chExt cx="9217024" cy="4898291"/>
          </a:xfrm>
        </p:grpSpPr>
        <p:sp>
          <p:nvSpPr>
            <p:cNvPr id="10" name="TextBox 9"/>
            <p:cNvSpPr txBox="1"/>
            <p:nvPr/>
          </p:nvSpPr>
          <p:spPr>
            <a:xfrm>
              <a:off x="107504" y="3284985"/>
              <a:ext cx="3096344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u="sng" dirty="0" smtClean="0">
                  <a:solidFill>
                    <a:srgbClr val="C00000"/>
                  </a:solidFill>
                </a:rPr>
                <a:t>Эстетические:</a:t>
              </a:r>
            </a:p>
            <a:p>
              <a:pPr algn="ctr"/>
              <a:endParaRPr lang="ru-RU" sz="2200" u="sng" dirty="0" smtClean="0">
                <a:solidFill>
                  <a:srgbClr val="C00000"/>
                </a:solidFill>
              </a:endParaRPr>
            </a:p>
            <a:p>
              <a:r>
                <a:rPr lang="ru-RU" sz="2200" dirty="0" smtClean="0">
                  <a:solidFill>
                    <a:schemeClr val="accent1">
                      <a:lumMod val="50000"/>
                    </a:schemeClr>
                  </a:solidFill>
                </a:rPr>
                <a:t>- удобная,</a:t>
              </a:r>
            </a:p>
            <a:p>
              <a:r>
                <a:rPr lang="ru-RU" sz="2200" dirty="0" smtClean="0">
                  <a:solidFill>
                    <a:schemeClr val="accent1">
                      <a:lumMod val="50000"/>
                    </a:schemeClr>
                  </a:solidFill>
                </a:rPr>
                <a:t>- красивая,</a:t>
              </a:r>
            </a:p>
            <a:p>
              <a:pPr>
                <a:buFontTx/>
                <a:buChar char="-"/>
              </a:pPr>
              <a:r>
                <a:rPr lang="ru-RU" sz="2200" dirty="0" smtClean="0">
                  <a:solidFill>
                    <a:schemeClr val="accent1">
                      <a:lumMod val="50000"/>
                    </a:schemeClr>
                  </a:solidFill>
                </a:rPr>
                <a:t> модная,</a:t>
              </a:r>
            </a:p>
            <a:p>
              <a:pPr>
                <a:buFontTx/>
                <a:buChar char="-"/>
              </a:pPr>
              <a:r>
                <a:rPr lang="ru-RU" sz="2200" dirty="0" smtClean="0">
                  <a:solidFill>
                    <a:schemeClr val="accent1">
                      <a:lumMod val="50000"/>
                    </a:schemeClr>
                  </a:solidFill>
                </a:rPr>
                <a:t> гармонирует с обликом человека</a:t>
              </a:r>
            </a:p>
            <a:p>
              <a:endParaRPr lang="ru-RU" sz="2400" u="sng" dirty="0">
                <a:solidFill>
                  <a:srgbClr val="C00000"/>
                </a:solidFill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107504" y="1628800"/>
              <a:ext cx="9217024" cy="4898291"/>
              <a:chOff x="107504" y="1628800"/>
              <a:chExt cx="9217024" cy="489829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987824" y="3356992"/>
                <a:ext cx="324036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200" u="sng" dirty="0" smtClean="0">
                    <a:solidFill>
                      <a:srgbClr val="C00000"/>
                    </a:solidFill>
                  </a:rPr>
                  <a:t>Гигиенические:</a:t>
                </a:r>
              </a:p>
              <a:p>
                <a:pPr algn="ctr"/>
                <a:endParaRPr lang="ru-RU" sz="2200" u="sng" dirty="0" smtClean="0">
                  <a:solidFill>
                    <a:srgbClr val="C00000"/>
                  </a:solidFill>
                </a:endParaRPr>
              </a:p>
              <a:p>
                <a:pPr>
                  <a:buFontTx/>
                  <a:buChar char="-"/>
                </a:pPr>
                <a:r>
                  <a:rPr lang="ru-RU" sz="2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ru-RU" sz="22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гигроскопичкость</a:t>
                </a:r>
                <a:r>
                  <a:rPr lang="ru-RU" sz="2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</a:t>
                </a:r>
              </a:p>
              <a:p>
                <a:pPr>
                  <a:buFontTx/>
                  <a:buChar char="-"/>
                </a:pPr>
                <a:r>
                  <a:rPr lang="ru-RU" sz="2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воздухопроницаемость,</a:t>
                </a:r>
              </a:p>
              <a:p>
                <a:pPr>
                  <a:buFontTx/>
                  <a:buChar char="-"/>
                </a:pPr>
                <a:r>
                  <a:rPr lang="ru-RU" sz="2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ru-RU" sz="22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теплозащитность</a:t>
                </a:r>
                <a:r>
                  <a:rPr lang="ru-RU" sz="2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</a:t>
                </a:r>
              </a:p>
              <a:p>
                <a:pPr>
                  <a:buFontTx/>
                  <a:buChar char="-"/>
                </a:pPr>
                <a:r>
                  <a:rPr lang="ru-RU" sz="2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свобода в движениях, </a:t>
                </a:r>
              </a:p>
              <a:p>
                <a:pPr>
                  <a:buFontTx/>
                  <a:buChar char="-"/>
                </a:pPr>
                <a:r>
                  <a:rPr lang="ru-RU" sz="2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легко надевается и снимается</a:t>
                </a:r>
              </a:p>
              <a:p>
                <a:endParaRPr lang="ru-RU" sz="2400" u="sng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084168" y="3356992"/>
                <a:ext cx="3240360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200" u="sng" dirty="0" smtClean="0">
                    <a:solidFill>
                      <a:srgbClr val="C00000"/>
                    </a:solidFill>
                  </a:rPr>
                  <a:t>Эксплуатационные:</a:t>
                </a:r>
              </a:p>
              <a:p>
                <a:pPr algn="ctr"/>
                <a:endParaRPr lang="ru-RU" sz="2200" u="sng" dirty="0" smtClean="0">
                  <a:solidFill>
                    <a:srgbClr val="C00000"/>
                  </a:solidFill>
                </a:endParaRPr>
              </a:p>
              <a:p>
                <a:pPr>
                  <a:buFontTx/>
                  <a:buChar char="-"/>
                </a:pPr>
                <a:r>
                  <a:rPr lang="ru-RU" sz="2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хорошо стираются,</a:t>
                </a:r>
              </a:p>
              <a:p>
                <a:pPr>
                  <a:buFontTx/>
                  <a:buChar char="-"/>
                </a:pPr>
                <a:r>
                  <a:rPr lang="ru-RU" sz="2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устойчивые к трению,</a:t>
                </a:r>
              </a:p>
              <a:p>
                <a:pPr>
                  <a:buFontTx/>
                  <a:buChar char="-"/>
                </a:pPr>
                <a:r>
                  <a:rPr lang="ru-RU" sz="2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легко утюжатся,</a:t>
                </a:r>
                <a:r>
                  <a:rPr lang="ru-RU" sz="2200" u="sng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и т.д.</a:t>
                </a:r>
              </a:p>
            </p:txBody>
          </p:sp>
          <p:grpSp>
            <p:nvGrpSpPr>
              <p:cNvPr id="33" name="Группа 32"/>
              <p:cNvGrpSpPr/>
              <p:nvPr/>
            </p:nvGrpSpPr>
            <p:grpSpPr>
              <a:xfrm>
                <a:off x="107504" y="1628800"/>
                <a:ext cx="8928992" cy="4680520"/>
                <a:chOff x="107504" y="1628800"/>
                <a:chExt cx="8928992" cy="4680520"/>
              </a:xfrm>
            </p:grpSpPr>
            <p:grpSp>
              <p:nvGrpSpPr>
                <p:cNvPr id="8" name="Группа 7"/>
                <p:cNvGrpSpPr/>
                <p:nvPr/>
              </p:nvGrpSpPr>
              <p:grpSpPr>
                <a:xfrm>
                  <a:off x="2051720" y="1628800"/>
                  <a:ext cx="5256584" cy="936104"/>
                  <a:chOff x="1979712" y="2132856"/>
                  <a:chExt cx="5256584" cy="936104"/>
                </a:xfrm>
              </p:grpSpPr>
              <p:sp>
                <p:nvSpPr>
                  <p:cNvPr id="5" name="Прямоугольник 4"/>
                  <p:cNvSpPr/>
                  <p:nvPr/>
                </p:nvSpPr>
                <p:spPr>
                  <a:xfrm>
                    <a:off x="1979712" y="2132856"/>
                    <a:ext cx="5256584" cy="936104"/>
                  </a:xfrm>
                  <a:prstGeom prst="rect">
                    <a:avLst/>
                  </a:prstGeom>
                  <a:noFill/>
                  <a:ln w="3810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2411760" y="2348880"/>
                    <a:ext cx="452110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sz="2400" b="1" dirty="0" smtClean="0">
                        <a:solidFill>
                          <a:srgbClr val="C00000"/>
                        </a:solidFill>
                      </a:rPr>
                      <a:t>Основные требования к одежде</a:t>
                    </a:r>
                    <a:endParaRPr lang="ru-RU" sz="2400" b="1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12" name="Скругленный прямоугольник 11"/>
                <p:cNvSpPr/>
                <p:nvPr/>
              </p:nvSpPr>
              <p:spPr>
                <a:xfrm>
                  <a:off x="107504" y="3284984"/>
                  <a:ext cx="2808312" cy="2520280"/>
                </a:xfrm>
                <a:prstGeom prst="roundRect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Скругленный прямоугольник 12"/>
                <p:cNvSpPr/>
                <p:nvPr/>
              </p:nvSpPr>
              <p:spPr>
                <a:xfrm>
                  <a:off x="2987824" y="3284984"/>
                  <a:ext cx="3096344" cy="3024336"/>
                </a:xfrm>
                <a:prstGeom prst="roundRect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6156176" y="3284984"/>
                  <a:ext cx="2880320" cy="2592288"/>
                </a:xfrm>
                <a:prstGeom prst="roundRect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4572000" y="2564904"/>
                  <a:ext cx="0" cy="360040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1403648" y="2924944"/>
                  <a:ext cx="626469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1403648" y="2924944"/>
                  <a:ext cx="0" cy="360040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>
                  <a:off x="4572000" y="2924944"/>
                  <a:ext cx="0" cy="360040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>
                  <a:off x="7668344" y="2924944"/>
                  <a:ext cx="0" cy="360040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11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Вопросы для закрепления материала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1.Какие силуэты можно выделить в современной моде?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2.Назовите стили в одежде, которые вы узнали на уроке?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В одежду какого стиля вы сейчас одеты?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Можете ли вы назвать силуэт своей одежды?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 По каким признакам можно отличить одежду классического стиля от романтического?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6. Как вы думаете, из какой ткани должна быть сшита блузка, чтобы отнести её к спортивному стилю?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7. Как можно учесть выполнение гигиенических требований при изготовлении спортивной одежды?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Выводы по теме урока</a:t>
            </a:r>
          </a:p>
          <a:p>
            <a:pPr algn="ctr"/>
            <a:endParaRPr lang="ru-RU" sz="32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1.В современной моде используют в основном 4 вида силуэта.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2. При выборе одежды определенного силуэта необходимо учитывать особенности телосложения человека.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3. Одежду разных стилей  необходимо одевать  в соответствии с ее назначением.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4. При подборе ткани, проектировании и выборе способов обработки отдельных узлов одежды необходимо проверять, насколько они соответствуют  требованиям, предъявляемым к одежде.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348880"/>
            <a:ext cx="78488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http://mir-kostuma.com/ancient-greece/item/21-costume-history</a:t>
            </a:r>
            <a:endParaRPr lang="ru-RU" sz="2400" dirty="0" smtClean="0">
              <a:latin typeface="Calibri" pitchFamily="34" charset="0"/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79208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en-US" sz="2400" dirty="0" smtClean="0">
                <a:latin typeface="Calibri" pitchFamily="34" charset="0"/>
              </a:rPr>
              <a:t>http://wellconstruction.ru/dizayn/siluet-v-</a:t>
            </a:r>
            <a:r>
              <a:rPr lang="ru-RU" sz="2400" dirty="0" smtClean="0">
                <a:latin typeface="Calibri" pitchFamily="34" charset="0"/>
              </a:rPr>
              <a:t>  </a:t>
            </a:r>
            <a:r>
              <a:rPr lang="en-US" sz="2400" dirty="0" smtClean="0">
                <a:latin typeface="Calibri" pitchFamily="34" charset="0"/>
              </a:rPr>
              <a:t>odezhde</a:t>
            </a:r>
            <a:endParaRPr lang="ru-RU" sz="2400" dirty="0" smtClean="0">
              <a:latin typeface="Calibri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068960"/>
            <a:ext cx="80648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Arial" pitchFamily="34" charset="0"/>
              </a:rPr>
              <a:t>k34.narod.ru/</a:t>
            </a:r>
            <a:r>
              <a:rPr lang="en-US" sz="2400" dirty="0" err="1" smtClean="0">
                <a:latin typeface="Calibri" pitchFamily="34" charset="0"/>
                <a:cs typeface="Arial" pitchFamily="34" charset="0"/>
              </a:rPr>
              <a:t>petrukosnovimodelirodejdi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/book/book4.htm</a:t>
            </a:r>
            <a:endParaRPr lang="ru-RU" sz="2400" dirty="0" smtClean="0">
              <a:latin typeface="Calibri" pitchFamily="34" charset="0"/>
              <a:cs typeface="Arial" pitchFamily="34" charset="0"/>
            </a:endParaRPr>
          </a:p>
          <a:p>
            <a:endParaRPr lang="ru-RU" dirty="0" smtClean="0"/>
          </a:p>
          <a:p>
            <a:r>
              <a:rPr lang="ru-RU" sz="2400" dirty="0" smtClean="0"/>
              <a:t>Технология. 7 класс (девочки): поурочные планы по учебнику под ред. В.Д.Симоненко/ авт.-сост. О.В.Павлова. – Волгоград: Учитель, 2011. – 191с.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62068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Список литературы и интернет - ресурсов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8784976" cy="602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Раздел «Конструирование и моделирование одежды» 7 класс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Цели : 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          1. Познакомить учащихся с историей моды, с понятиями силуэта и стиля в одежде, требованиями, предъявляемыми к одежде.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          2. Развивать навыки формирования одежды разных направлений, в соответствии с ее назначением.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          3. Воспитывать эстетический вкус.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8104" y="260649"/>
            <a:ext cx="3456384" cy="6597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Первыми материалами для одежды первобытного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человека</a:t>
            </a:r>
            <a:r>
              <a:rPr lang="ru-RU" sz="2400" dirty="0"/>
              <a:t> были растительные волокна и шкуры. Способы ношения шкур в виде одежды были различными. Это и обматывание вокруг торса, прикрепление к поясу, когда получалось хорошее укрытие для таза и ног; надевание на плечи через прорезь для </a:t>
            </a:r>
            <a:r>
              <a:rPr lang="ru-RU" sz="2400" dirty="0" smtClean="0"/>
              <a:t>головы,</a:t>
            </a:r>
            <a:r>
              <a:rPr lang="ru-RU" sz="2400" dirty="0"/>
              <a:t> чтобы получалась теплая накидка в виде </a:t>
            </a:r>
            <a:r>
              <a:rPr lang="ru-RU" sz="2400" dirty="0" smtClean="0"/>
              <a:t>плаща.</a:t>
            </a:r>
            <a:endParaRPr lang="ru-RU" sz="2400" dirty="0"/>
          </a:p>
        </p:txBody>
      </p:sp>
      <p:pic>
        <p:nvPicPr>
          <p:cNvPr id="2050" name="Picture 2" descr="C:\Users\Оксана\Downloads\Древние германцы (каменный век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335"/>
            <a:ext cx="5256584" cy="6819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ксана\Downloads\Древнегреческий хит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50810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36096" y="260648"/>
            <a:ext cx="37079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Одежда </a:t>
            </a:r>
            <a:r>
              <a:rPr lang="ru-RU" sz="2400" dirty="0"/>
              <a:t>древних греков на протяжении всего периода их истории по способу изготовления оставалась одинаковой, изменялись только ее размеры, ткань, отделка, украшения.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Греческий костюм состоял из нижней одежды и плаща, или накидки. Хитон носили все: и мужчины, и женщины, и дети. Он не выкраивался и не шился, его изготавливали из цельного длинного прямоугольного куска ткани.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ownloads\мужской и женский костюм древней Гре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24128" cy="68571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24128" y="1484784"/>
            <a:ext cx="3419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solidFill>
                  <a:schemeClr val="tx2">
                    <a:lumMod val="50000"/>
                  </a:schemeClr>
                </a:solidFill>
              </a:rPr>
              <a:t>На мужчине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: плащ с фибулой, короткий хитон, сандалии</a:t>
            </a:r>
          </a:p>
          <a:p>
            <a:r>
              <a:rPr lang="ru-RU" sz="2400" u="sng" dirty="0">
                <a:solidFill>
                  <a:schemeClr val="tx2">
                    <a:lumMod val="50000"/>
                  </a:schemeClr>
                </a:solidFill>
              </a:rPr>
              <a:t>На женщине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пеплос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с двойным напуском, головная повязка. Причёска - греческий узел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ксана\Downloads\знатная египтянка и жре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166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60032" y="620688"/>
            <a:ext cx="3995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Основной одеждой мужчин с древности был передник — «</a:t>
            </a:r>
            <a:r>
              <a:rPr lang="ru-RU" sz="2400" dirty="0" err="1"/>
              <a:t>схенти</a:t>
            </a:r>
            <a:r>
              <a:rPr lang="ru-RU" sz="2400" dirty="0" smtClean="0"/>
              <a:t>».</a:t>
            </a:r>
            <a:r>
              <a:rPr lang="ru-RU" sz="2400" dirty="0"/>
              <a:t> </a:t>
            </a:r>
            <a:r>
              <a:rPr lang="ru-RU" sz="2400" dirty="0" err="1"/>
              <a:t>Схенти</a:t>
            </a:r>
            <a:r>
              <a:rPr lang="ru-RU" sz="2400" dirty="0"/>
              <a:t> носили все — от рабов до вельмож. Различались они только размерами и качеством ткани. </a:t>
            </a:r>
            <a:endParaRPr lang="ru-RU" sz="2400" dirty="0" smtClean="0"/>
          </a:p>
          <a:p>
            <a:r>
              <a:rPr lang="ru-RU" sz="2400" dirty="0"/>
              <a:t>Египтянки Древнего царства всех сословий носили «</a:t>
            </a:r>
            <a:r>
              <a:rPr lang="ru-RU" sz="2400" dirty="0" err="1"/>
              <a:t>калазирис</a:t>
            </a:r>
            <a:r>
              <a:rPr lang="ru-RU" sz="2400" dirty="0"/>
              <a:t>» — длинную полотняную, тесно прилегающую к телу рубашку на бретелях, доходившую до самых </a:t>
            </a:r>
            <a:r>
              <a:rPr lang="ru-RU" sz="2400" dirty="0" smtClean="0"/>
              <a:t>ступней.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4128" y="476672"/>
            <a:ext cx="3419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Древний </a:t>
            </a:r>
            <a:r>
              <a:rPr lang="ru-RU" sz="2400" dirty="0" err="1" smtClean="0"/>
              <a:t>русич</a:t>
            </a:r>
            <a:r>
              <a:rPr lang="ru-RU" sz="2400" dirty="0" smtClean="0"/>
              <a:t> носил рубаху и штаны («порты»). Верхней одеждой служила «свита».</a:t>
            </a:r>
          </a:p>
          <a:p>
            <a:r>
              <a:rPr lang="ru-RU" sz="2400" dirty="0"/>
              <a:t>Женщины, как и мужчины, носили </a:t>
            </a:r>
            <a:r>
              <a:rPr lang="ru-RU" sz="2400" dirty="0" smtClean="0"/>
              <a:t>рубаху. </a:t>
            </a:r>
            <a:r>
              <a:rPr lang="ru-RU" sz="2400" dirty="0"/>
              <a:t>Поверх рубашки надевалась юбка из пестрой ткани — «понёва»: сшитые полотнища оборачивали вокруг бедер и подвязывали на талии шнуром.</a:t>
            </a:r>
          </a:p>
        </p:txBody>
      </p:sp>
      <p:pic>
        <p:nvPicPr>
          <p:cNvPr id="6146" name="Picture 2" descr="C:\Users\Оксана\Downloads\мужской и женский костюм древних славя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4177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"/>
            <a:ext cx="37799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Силуэтом</a:t>
            </a:r>
            <a:r>
              <a:rPr lang="ru-RU" sz="2400" i="1" dirty="0"/>
              <a:t> </a:t>
            </a:r>
            <a:r>
              <a:rPr lang="ru-RU" sz="2400" dirty="0"/>
              <a:t>в костюме принято называть плоскостное изображение объёмной формы. </a:t>
            </a:r>
          </a:p>
          <a:p>
            <a:r>
              <a:rPr lang="ru-RU" sz="2400" dirty="0"/>
              <a:t>Силуэты в одежде классифицируются:</a:t>
            </a:r>
          </a:p>
          <a:p>
            <a:r>
              <a:rPr lang="ru-RU" sz="2400" dirty="0"/>
              <a:t>по степени прилегания изделия к фигуре (полуприлегающий, </a:t>
            </a:r>
            <a:r>
              <a:rPr lang="ru-RU" sz="2400" dirty="0" smtClean="0"/>
              <a:t>приталенный, </a:t>
            </a:r>
            <a:r>
              <a:rPr lang="ru-RU" sz="2400" dirty="0"/>
              <a:t>прямой, </a:t>
            </a:r>
            <a:r>
              <a:rPr lang="ru-RU" sz="2400" dirty="0" smtClean="0"/>
              <a:t> </a:t>
            </a:r>
            <a:r>
              <a:rPr lang="ru-RU" sz="2400" dirty="0"/>
              <a:t>расширенный),</a:t>
            </a:r>
          </a:p>
          <a:p>
            <a:r>
              <a:rPr lang="ru-RU" sz="2400" dirty="0"/>
              <a:t>по виду геометрической </a:t>
            </a:r>
            <a:r>
              <a:rPr lang="ru-RU" sz="2400" dirty="0" smtClean="0"/>
              <a:t>формы </a:t>
            </a:r>
            <a:r>
              <a:rPr lang="ru-RU" sz="2400" dirty="0"/>
              <a:t>(прямоугольный, трапециевидный, овальный, в виде двух треугольников с усечёнными вершинами – Х- образный).</a:t>
            </a:r>
          </a:p>
        </p:txBody>
      </p:sp>
      <p:pic>
        <p:nvPicPr>
          <p:cNvPr id="7171" name="Picture 3" descr="C:\Users\Оксана\Downloads\stil-silujet-odezhd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718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547664" y="260648"/>
            <a:ext cx="6120680" cy="4941169"/>
            <a:chOff x="1547664" y="0"/>
            <a:chExt cx="6120680" cy="4941169"/>
          </a:xfrm>
        </p:grpSpPr>
        <p:pic>
          <p:nvPicPr>
            <p:cNvPr id="9218" name="Picture 2" descr="C:\Users\Оксана\Downloads\image01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0"/>
              <a:ext cx="1656184" cy="4941169"/>
            </a:xfrm>
            <a:prstGeom prst="rect">
              <a:avLst/>
            </a:prstGeom>
            <a:noFill/>
          </p:spPr>
        </p:pic>
        <p:pic>
          <p:nvPicPr>
            <p:cNvPr id="9219" name="Picture 3" descr="C:\Users\Оксана\Downloads\image01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1547912" cy="4941168"/>
            </a:xfrm>
            <a:prstGeom prst="rect">
              <a:avLst/>
            </a:prstGeom>
            <a:noFill/>
          </p:spPr>
        </p:pic>
        <p:pic>
          <p:nvPicPr>
            <p:cNvPr id="9220" name="Picture 4" descr="C:\Users\Оксана\Downloads\image01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0"/>
              <a:ext cx="1672668" cy="4926766"/>
            </a:xfrm>
            <a:prstGeom prst="rect">
              <a:avLst/>
            </a:prstGeom>
            <a:noFill/>
          </p:spPr>
        </p:pic>
        <p:pic>
          <p:nvPicPr>
            <p:cNvPr id="9221" name="Picture 5" descr="C:\Users\Оксана\Downloads\image02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00192" y="0"/>
              <a:ext cx="1368152" cy="494116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53732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Виды силуэтных форм костюма: </a:t>
            </a:r>
            <a:endParaRPr lang="ru-RU" sz="2400" dirty="0" smtClean="0"/>
          </a:p>
          <a:p>
            <a:pPr algn="ctr"/>
            <a:r>
              <a:rPr lang="ru-RU" sz="2400" dirty="0" smtClean="0"/>
              <a:t>1 </a:t>
            </a:r>
            <a:r>
              <a:rPr lang="ru-RU" sz="2400" dirty="0"/>
              <a:t>– полуприлегающий; 2 – прилегающий; </a:t>
            </a:r>
            <a:endParaRPr lang="ru-RU" sz="2400" dirty="0" smtClean="0"/>
          </a:p>
          <a:p>
            <a:pPr algn="ctr"/>
            <a:r>
              <a:rPr lang="ru-RU" sz="2400" dirty="0" smtClean="0"/>
              <a:t>3 </a:t>
            </a:r>
            <a:r>
              <a:rPr lang="ru-RU" sz="2400" dirty="0"/>
              <a:t>– приталенный; 4 – </a:t>
            </a:r>
            <a:r>
              <a:rPr lang="ru-RU" sz="2400" dirty="0" smtClean="0"/>
              <a:t>свободный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440</TotalTime>
  <Words>662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Обычная</vt:lpstr>
      <vt:lpstr> Презентация к уроку  Силуэт и стиль в одежде. Требования предъявляемые к одежде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50</cp:revision>
  <dcterms:created xsi:type="dcterms:W3CDTF">2015-02-22T15:49:12Z</dcterms:created>
  <dcterms:modified xsi:type="dcterms:W3CDTF">2015-02-25T12:54:47Z</dcterms:modified>
</cp:coreProperties>
</file>