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3FF-4201-4E30-9721-3806C23B7374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EAE-2CAB-4BB8-842D-36042B29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3FF-4201-4E30-9721-3806C23B7374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EAE-2CAB-4BB8-842D-36042B29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0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3FF-4201-4E30-9721-3806C23B7374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EAE-2CAB-4BB8-842D-36042B290BF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903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3FF-4201-4E30-9721-3806C23B7374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EAE-2CAB-4BB8-842D-36042B29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48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3FF-4201-4E30-9721-3806C23B7374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EAE-2CAB-4BB8-842D-36042B290B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3624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3FF-4201-4E30-9721-3806C23B7374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EAE-2CAB-4BB8-842D-36042B29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1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3FF-4201-4E30-9721-3806C23B7374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EAE-2CAB-4BB8-842D-36042B29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4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3FF-4201-4E30-9721-3806C23B7374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EAE-2CAB-4BB8-842D-36042B29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8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3FF-4201-4E30-9721-3806C23B7374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EAE-2CAB-4BB8-842D-36042B29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3FF-4201-4E30-9721-3806C23B7374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EAE-2CAB-4BB8-842D-36042B29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8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3FF-4201-4E30-9721-3806C23B7374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EAE-2CAB-4BB8-842D-36042B29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2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3FF-4201-4E30-9721-3806C23B7374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EAE-2CAB-4BB8-842D-36042B29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2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3FF-4201-4E30-9721-3806C23B7374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EAE-2CAB-4BB8-842D-36042B29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1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3FF-4201-4E30-9721-3806C23B7374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EAE-2CAB-4BB8-842D-36042B29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6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3FF-4201-4E30-9721-3806C23B7374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EAE-2CAB-4BB8-842D-36042B29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E3FF-4201-4E30-9721-3806C23B7374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2AEAE-2CAB-4BB8-842D-36042B29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FE3FF-4201-4E30-9721-3806C23B7374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A2AEAE-2CAB-4BB8-842D-36042B290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6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Техника безопасности на уроках </a:t>
            </a:r>
            <a:r>
              <a:rPr lang="ru-RU" dirty="0" smtClean="0"/>
              <a:t>т</a:t>
            </a:r>
            <a:r>
              <a:rPr lang="kk-KZ" dirty="0" smtClean="0"/>
              <a:t>ехнологии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11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3116" y="592429"/>
            <a:ext cx="7513629" cy="577090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 как приступить к уроку надо проверить полное наличие необходимого инвентаря и удостовериться, что инструменты находятся в безопасном работоспособном состоянии. </a:t>
            </a: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верстаке все инструменты должны быть положены в указанном учителем порядке и в строго отведенных для этого местах. Ничего лишнего на верстаке быть не должно;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13" y="1678490"/>
            <a:ext cx="3251179" cy="35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9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4322" y="1190125"/>
            <a:ext cx="6831049" cy="5667875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нужные для обработки материалы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должены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надежно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закреплены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соответствующих зажимах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-тиски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струбцины и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т.д.;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обработке материалов необходимо </a:t>
            </a:r>
            <a:r>
              <a:rPr lang="ru-RU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использовать установленные упорные и подкладные приспособления;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 время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был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повреждён или сломан инструмент, то работу надо прекратить, </a:t>
            </a: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в известность и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заменить у учителя;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4" y="219001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7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387" y="940158"/>
            <a:ext cx="6852775" cy="5423176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обработки и соединения материалов необходимо соблюдать особую осторожность при работе с ударным, режущим инвентарём, клеем, острыми краями металла;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использовать палец в качестве упора при начальном запиле дерева;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пилении материала надо всегда следить за степенью натяжения полотна лучковой пилы. </a:t>
            </a: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проверяй остроту режущей части пальцами, ты можешь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порезаться.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3" y="2034862"/>
            <a:ext cx="2730321" cy="28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4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8416" y="1336345"/>
            <a:ext cx="6058317" cy="388077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обработке материала напильником, пальцы должны быть на его поверхности, при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резке металла придерживай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отрезаемую часть рукой защищенной рукавицей или перчаткой;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937" t="23341" r="11543" b="17417"/>
          <a:stretch/>
        </p:blipFill>
        <p:spPr>
          <a:xfrm>
            <a:off x="734097" y="1718383"/>
            <a:ext cx="2807595" cy="348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10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2343" y="927279"/>
            <a:ext cx="7500752" cy="3503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u="sng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3200" b="1" u="sng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сдувать стружку ртом или смахивать её рукой, используй для этого специальный </a:t>
            </a:r>
            <a:r>
              <a:rPr lang="ru-RU" sz="3200" b="1" u="sng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инвентарь!</a:t>
            </a:r>
            <a:endParaRPr lang="ru-RU" sz="3200" b="1" u="sng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0934"/>
          <a:stretch/>
        </p:blipFill>
        <p:spPr>
          <a:xfrm>
            <a:off x="1952343" y="2925383"/>
            <a:ext cx="4190464" cy="3009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404" y="2860989"/>
            <a:ext cx="3612499" cy="30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03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5" y="2160590"/>
            <a:ext cx="8596668" cy="827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Удачной работы везде и во всем!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93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00507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Для учителя!!!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1133342"/>
            <a:ext cx="8943184" cy="560231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 уроках технологии повышенный риск </a:t>
            </a:r>
            <a:r>
              <a:rPr lang="ru-RU" sz="2400" dirty="0" err="1">
                <a:solidFill>
                  <a:srgbClr val="FF0000"/>
                </a:solidFill>
              </a:rPr>
              <a:t>травмирования</a:t>
            </a:r>
            <a:r>
              <a:rPr lang="ru-RU" sz="2400" dirty="0">
                <a:solidFill>
                  <a:srgbClr val="FF0000"/>
                </a:solidFill>
              </a:rPr>
              <a:t> школьников, особенно </a:t>
            </a:r>
            <a:r>
              <a:rPr lang="ru-RU" sz="2400" dirty="0" smtClean="0">
                <a:solidFill>
                  <a:srgbClr val="FF0000"/>
                </a:solidFill>
              </a:rPr>
              <a:t>с </a:t>
            </a:r>
            <a:r>
              <a:rPr lang="ru-RU" sz="2400" dirty="0">
                <a:solidFill>
                  <a:srgbClr val="FF0000"/>
                </a:solidFill>
              </a:rPr>
              <a:t>дерево- и металлообрабатывающими инструментами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Именно поэтому учителю крайне важно держать на постоянном </a:t>
            </a:r>
            <a:r>
              <a:rPr lang="ru-RU" sz="2400" dirty="0" smtClean="0">
                <a:solidFill>
                  <a:srgbClr val="FF0000"/>
                </a:solidFill>
              </a:rPr>
              <a:t>контроле детей.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Не </a:t>
            </a:r>
            <a:r>
              <a:rPr lang="ru-RU" sz="2400" dirty="0">
                <a:solidFill>
                  <a:srgbClr val="FF0000"/>
                </a:solidFill>
              </a:rPr>
              <a:t>допускать неадекватного и опасного </a:t>
            </a:r>
            <a:r>
              <a:rPr lang="ru-RU" sz="2400" dirty="0" smtClean="0">
                <a:solidFill>
                  <a:srgbClr val="FF0000"/>
                </a:solidFill>
              </a:rPr>
              <a:t>поведения.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контролировать </a:t>
            </a:r>
            <a:r>
              <a:rPr lang="ru-RU" sz="2400" dirty="0">
                <a:solidFill>
                  <a:srgbClr val="FF0000"/>
                </a:solidFill>
              </a:rPr>
              <a:t>работоспособность и безопасность школьного инвентаря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Каждый школьник, перед тем как приступить к выполнению учебных заданий, должен быть ознакомлен с техникой </a:t>
            </a:r>
            <a:r>
              <a:rPr lang="ru-RU" sz="2400" dirty="0" smtClean="0">
                <a:solidFill>
                  <a:srgbClr val="FF0000"/>
                </a:solidFill>
              </a:rPr>
              <a:t>безопасности </a:t>
            </a:r>
            <a:r>
              <a:rPr lang="ru-RU" sz="2400" dirty="0">
                <a:solidFill>
                  <a:srgbClr val="FF0000"/>
                </a:solidFill>
              </a:rPr>
              <a:t>работы с инструментами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Техника безопасности на уроках технологии в мастерской описывает базовую модель поведения учащихся всех классов, которая поможет избежать травм детей.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kk-KZ" sz="2400" dirty="0" smtClean="0">
                <a:solidFill>
                  <a:srgbClr val="FF0000"/>
                </a:solidFill>
              </a:rPr>
              <a:t>Вести журнал техики безопасности.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82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Общие правила техники безопасности на уроках </a:t>
            </a:r>
            <a:r>
              <a:rPr lang="ru-RU" dirty="0" smtClean="0">
                <a:solidFill>
                  <a:srgbClr val="FF0000"/>
                </a:solidFill>
              </a:rPr>
              <a:t>технологии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398" y="1930404"/>
            <a:ext cx="6019681" cy="388077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Приступать к обучению и работе с инструментами могут только школьники, которые ознакомились с правилами техники безопасности на </a:t>
            </a:r>
            <a:r>
              <a:rPr lang="ru-RU" sz="2400" dirty="0" smtClean="0">
                <a:solidFill>
                  <a:srgbClr val="FF0000"/>
                </a:solidFill>
              </a:rPr>
              <a:t>уроке;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Приступая к </a:t>
            </a:r>
            <a:r>
              <a:rPr lang="ru-RU" sz="2400" dirty="0" smtClean="0">
                <a:solidFill>
                  <a:srgbClr val="FF0000"/>
                </a:solidFill>
              </a:rPr>
              <a:t>уроку, </a:t>
            </a:r>
            <a:r>
              <a:rPr lang="ru-RU" sz="2400" dirty="0">
                <a:solidFill>
                  <a:srgbClr val="FF0000"/>
                </a:solidFill>
              </a:rPr>
              <a:t>школьник должен предварительно надеть все </a:t>
            </a:r>
            <a:r>
              <a:rPr lang="ru-RU" sz="2400" dirty="0" err="1" smtClean="0">
                <a:solidFill>
                  <a:srgbClr val="FF0000"/>
                </a:solidFill>
              </a:rPr>
              <a:t>необходмое</a:t>
            </a:r>
            <a:r>
              <a:rPr lang="ru-RU" sz="2400" dirty="0" smtClean="0">
                <a:solidFill>
                  <a:srgbClr val="FF0000"/>
                </a:solidFill>
              </a:rPr>
              <a:t> для </a:t>
            </a:r>
            <a:r>
              <a:rPr lang="ru-RU" sz="2400" dirty="0">
                <a:solidFill>
                  <a:srgbClr val="FF0000"/>
                </a:solidFill>
              </a:rPr>
              <a:t>каждого конкретного случая средства защиты (халат, головной убор, рукавицы, защитные очки и т.д.);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109" y="4699249"/>
            <a:ext cx="2486025" cy="1838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155" t="25606" r="56310" b="15126"/>
          <a:stretch/>
        </p:blipFill>
        <p:spPr>
          <a:xfrm>
            <a:off x="8183254" y="1270000"/>
            <a:ext cx="2936383" cy="33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9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6" y="540917"/>
            <a:ext cx="5594677" cy="5500449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Брать инструменты, использовать их, а также пользоваться станками можно только с разрешения учителя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выполнять задания сломанным или поврежденным инвентарём;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16" y="412731"/>
            <a:ext cx="2143125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816" y="3487562"/>
            <a:ext cx="3705005" cy="230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1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270457"/>
            <a:ext cx="4924976" cy="6117464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надо держать в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чистоте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класть на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усор вовремя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убирать;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использовать любой инвентарь не по прямому назначению, запрещено направлять острые части на других школьников или бросать инструменты;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673" y="3690740"/>
            <a:ext cx="2657475" cy="1724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915" y="1089170"/>
            <a:ext cx="2286000" cy="1990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511" y="4547986"/>
            <a:ext cx="2628900" cy="1733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3906" y="454315"/>
            <a:ext cx="17811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7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476519"/>
            <a:ext cx="4950735" cy="556484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держать,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опасная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(острая) была направлена от себя;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получения травмы немедленно прекратить работу и сообщить об этом учителю;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989" y="144329"/>
            <a:ext cx="4254657" cy="2831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115" y="4742645"/>
            <a:ext cx="2438400" cy="18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315" y="4742645"/>
            <a:ext cx="24384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869" y="2434110"/>
            <a:ext cx="2815595" cy="28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5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6" y="347735"/>
            <a:ext cx="5594677" cy="549927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урока сдать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инструменты,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спецодежду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средства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защиты,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порядок рабочие места;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тщательно вымыть руки с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мылом.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16" y="596255"/>
            <a:ext cx="2976027" cy="439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3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545" y="421944"/>
            <a:ext cx="7371963" cy="3853845"/>
          </a:xfrm>
        </p:spPr>
        <p:txBody>
          <a:bodyPr/>
          <a:lstStyle/>
          <a:p>
            <a:r>
              <a:rPr lang="ru-RU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технологии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технику безопасности,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её выполнение.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133" y="2348862"/>
            <a:ext cx="4436035" cy="34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6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400" y="377783"/>
            <a:ext cx="8801517" cy="1592687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на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технологии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обработке металла и древесины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8113" y="2160593"/>
            <a:ext cx="7178779" cy="43303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как начать работу обработки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нужно правильно надеть спецодежду и средства защиты. </a:t>
            </a: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безопасность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глаз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выполнении рубки металла </a:t>
            </a:r>
            <a:r>
              <a:rPr lang="ru-RU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надевай защитные очки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80" y="2446986"/>
            <a:ext cx="2514600" cy="40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2974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</TotalTime>
  <Words>518</Words>
  <Application>Microsoft Office PowerPoint</Application>
  <PresentationFormat>Произвольный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Техника безопасности на уроках технологии </vt:lpstr>
      <vt:lpstr>Для учителя!!!</vt:lpstr>
      <vt:lpstr>Общие правила техники безопасности на уроках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Техника безопасности на уроках технологии  при ручной обработке металла и древесины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на уроках технологии</dc:title>
  <dc:creator>2015</dc:creator>
  <cp:lastModifiedBy>DELL</cp:lastModifiedBy>
  <cp:revision>11</cp:revision>
  <dcterms:created xsi:type="dcterms:W3CDTF">2015-01-16T20:06:42Z</dcterms:created>
  <dcterms:modified xsi:type="dcterms:W3CDTF">2015-11-05T19:06:18Z</dcterms:modified>
</cp:coreProperties>
</file>