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7" r:id="rId4"/>
    <p:sldId id="280" r:id="rId5"/>
    <p:sldId id="276" r:id="rId6"/>
    <p:sldId id="278" r:id="rId7"/>
    <p:sldId id="279" r:id="rId8"/>
    <p:sldId id="281" r:id="rId9"/>
    <p:sldId id="282" r:id="rId10"/>
    <p:sldId id="283" r:id="rId11"/>
    <p:sldId id="284" r:id="rId12"/>
    <p:sldId id="285" r:id="rId13"/>
    <p:sldId id="289" r:id="rId14"/>
    <p:sldId id="286" r:id="rId15"/>
    <p:sldId id="287" r:id="rId16"/>
    <p:sldId id="275" r:id="rId17"/>
    <p:sldId id="29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Rg st="1" end="17"/>
    <p:penClr>
      <a:srgbClr val="FF0000"/>
    </p:penClr>
  </p:showPr>
  <p:clrMru>
    <a:srgbClr val="FFFF66"/>
    <a:srgbClr val="FFFF99"/>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1628" autoAdjust="0"/>
    <p:restoredTop sz="92024" autoAdjust="0"/>
  </p:normalViewPr>
  <p:slideViewPr>
    <p:cSldViewPr>
      <p:cViewPr>
        <p:scale>
          <a:sx n="62" d="100"/>
          <a:sy n="62" d="100"/>
        </p:scale>
        <p:origin x="-2304" y="-966"/>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CBC84-F813-4002-A6D5-A6A275254C93}" type="datetimeFigureOut">
              <a:rPr lang="ru-RU" smtClean="0"/>
              <a:pPr/>
              <a:t>14.12.2015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78D22-AA56-48A6-A209-F6911745F55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66E144-6E22-46E9-8C76-F1CE18EAA239}" type="datetimeFigureOut">
              <a:rPr lang="ru-RU" smtClean="0"/>
              <a:pPr/>
              <a:t>14.12.2015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C556635-B2C8-4AF4-93A6-B44EAEC303D8}" type="slidenum">
              <a:rPr lang="ru-RU" smtClean="0"/>
              <a:pPr/>
              <a:t>‹#›</a:t>
            </a:fld>
            <a:endParaRPr lang="ru-RU" dirty="0"/>
          </a:p>
        </p:txBody>
      </p:sp>
    </p:spTree>
  </p:cSld>
  <p:clrMapOvr>
    <a:masterClrMapping/>
  </p:clrMapOvr>
  <p:transition advClick="0" advTm="3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6E144-6E22-46E9-8C76-F1CE18EAA239}" type="datetimeFigureOut">
              <a:rPr lang="ru-RU" smtClean="0"/>
              <a:pPr/>
              <a:t>14.12.2015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56635-B2C8-4AF4-93A6-B44EAEC303D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1\Downloads\&#1046;&#1059;&#1056;&#1040;&#1042;&#1051;&#1048;.mp3" TargetMode="Externa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audio" Target="file:///C:\Users\1\Downloads\&#1042;&#1045;&#1058;&#1045;&#1056;&#1040;&#1053;&#1040;&#1052;.mp3"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7"/>
            <a:ext cx="7815290" cy="1857387"/>
          </a:xfrm>
          <a:solidFill>
            <a:srgbClr val="FFFF66"/>
          </a:solidFill>
        </p:spPr>
        <p:txBody>
          <a:bodyPr>
            <a:normAutofit/>
          </a:bodyPr>
          <a:lstStyle/>
          <a:p>
            <a:r>
              <a:rPr lang="ru-RU" sz="2800" dirty="0" smtClean="0">
                <a:latin typeface="Times New Roman" pitchFamily="18" charset="0"/>
                <a:cs typeface="Times New Roman" pitchFamily="18" charset="0"/>
              </a:rPr>
              <a:t>Областной конкурс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«Герои Отечества - наши земляки»,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посвящённый Дню Героев Отечества</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2500306"/>
            <a:ext cx="7858180" cy="3929090"/>
          </a:xfrm>
          <a:solidFill>
            <a:srgbClr val="FFFF66"/>
          </a:solidFill>
          <a:ln>
            <a:solidFill>
              <a:schemeClr val="accent1"/>
            </a:solidFill>
          </a:ln>
        </p:spPr>
        <p:txBody>
          <a:bodyPr>
            <a:normAutofit/>
          </a:bodyPr>
          <a:lstStyle/>
          <a:p>
            <a:pPr>
              <a:spcBef>
                <a:spcPts val="2400"/>
              </a:spcBef>
              <a:spcAft>
                <a:spcPts val="1200"/>
              </a:spcAft>
            </a:pPr>
            <a:r>
              <a:rPr lang="ru-RU" sz="4800" b="1" dirty="0" smtClean="0">
                <a:solidFill>
                  <a:schemeClr val="tx1"/>
                </a:solidFill>
                <a:latin typeface="Times New Roman" pitchFamily="18" charset="0"/>
                <a:cs typeface="Times New Roman" pitchFamily="18" charset="0"/>
              </a:rPr>
              <a:t>«ВОИН  О  ВОЙНЕ»</a:t>
            </a:r>
            <a:endParaRPr lang="ru-RU" sz="3600" b="1"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Муниципальное бюджетное учреждение дополнительного образования детей</a:t>
            </a:r>
          </a:p>
          <a:p>
            <a:r>
              <a:rPr lang="ru-RU" sz="2400" dirty="0" smtClean="0">
                <a:solidFill>
                  <a:schemeClr val="tx1"/>
                </a:solidFill>
                <a:latin typeface="Times New Roman" pitchFamily="18" charset="0"/>
                <a:cs typeface="Times New Roman" pitchFamily="18" charset="0"/>
              </a:rPr>
              <a:t>Центр внешкольной работы «Радуга»  г. Челябинска</a:t>
            </a:r>
          </a:p>
          <a:p>
            <a:pPr>
              <a:spcBef>
                <a:spcPts val="1200"/>
              </a:spcBef>
            </a:pPr>
            <a:r>
              <a:rPr lang="ru-RU" sz="2400" dirty="0" err="1" smtClean="0">
                <a:solidFill>
                  <a:schemeClr val="tx1"/>
                </a:solidFill>
                <a:latin typeface="Times New Roman" pitchFamily="18" charset="0"/>
                <a:cs typeface="Times New Roman" pitchFamily="18" charset="0"/>
              </a:rPr>
              <a:t>Блинова</a:t>
            </a:r>
            <a:r>
              <a:rPr lang="ru-RU" sz="2400" dirty="0" smtClean="0">
                <a:solidFill>
                  <a:schemeClr val="tx1"/>
                </a:solidFill>
                <a:latin typeface="Times New Roman" pitchFamily="18" charset="0"/>
                <a:cs typeface="Times New Roman" pitchFamily="18" charset="0"/>
              </a:rPr>
              <a:t> Вера Николаевна</a:t>
            </a:r>
          </a:p>
          <a:p>
            <a:r>
              <a:rPr lang="ru-RU" sz="2400" dirty="0" smtClean="0">
                <a:solidFill>
                  <a:schemeClr val="tx1"/>
                </a:solidFill>
                <a:latin typeface="Times New Roman" pitchFamily="18" charset="0"/>
                <a:cs typeface="Times New Roman" pitchFamily="18" charset="0"/>
              </a:rPr>
              <a:t>Педагог дополнительного образования детей, </a:t>
            </a:r>
          </a:p>
          <a:p>
            <a:r>
              <a:rPr lang="ru-RU" sz="2400" dirty="0" smtClean="0">
                <a:solidFill>
                  <a:schemeClr val="tx1"/>
                </a:solidFill>
                <a:latin typeface="Times New Roman" pitchFamily="18" charset="0"/>
                <a:cs typeface="Times New Roman" pitchFamily="18" charset="0"/>
              </a:rPr>
              <a:t>объединение «Дизайнер»</a:t>
            </a:r>
            <a:endParaRPr lang="ru-RU" sz="2400" b="1" dirty="0" smtClean="0">
              <a:solidFill>
                <a:schemeClr val="tx1"/>
              </a:solidFill>
            </a:endParaRPr>
          </a:p>
        </p:txBody>
      </p:sp>
      <p:pic>
        <p:nvPicPr>
          <p:cNvPr id="4" name="ЖУРАВЛИ.mp3">
            <a:hlinkClick r:id="" action="ppaction://media"/>
          </p:cNvPr>
          <p:cNvPicPr>
            <a:picLocks noRot="1" noChangeAspect="1"/>
          </p:cNvPicPr>
          <p:nvPr>
            <a:audioFile r:link="rId2"/>
          </p:nvPr>
        </p:nvPicPr>
        <p:blipFill>
          <a:blip r:embed="rId4" cstate="email"/>
          <a:stretch>
            <a:fillRect/>
          </a:stretch>
        </p:blipFill>
        <p:spPr>
          <a:xfrm>
            <a:off x="214282" y="6286520"/>
            <a:ext cx="304800" cy="304800"/>
          </a:xfrm>
          <a:prstGeom prst="rect">
            <a:avLst/>
          </a:prstGeom>
        </p:spPr>
      </p:pic>
    </p:spTree>
    <p:custDataLst>
      <p:tags r:id="rId1"/>
    </p:custDataLst>
  </p:cSld>
  <p:clrMapOvr>
    <a:masterClrMapping/>
  </p:clrMapOvr>
  <p:transition advClick="0" advTm="3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2513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opiade6c88354a4cf5.jpg"/>
          <p:cNvPicPr>
            <a:picLocks noChangeAspect="1"/>
          </p:cNvPicPr>
          <p:nvPr/>
        </p:nvPicPr>
        <p:blipFill>
          <a:blip r:embed="rId2" cstate="email"/>
          <a:stretch>
            <a:fillRect/>
          </a:stretch>
        </p:blipFill>
        <p:spPr>
          <a:xfrm>
            <a:off x="4572000" y="3500438"/>
            <a:ext cx="4264956" cy="2857520"/>
          </a:xfrm>
          <a:prstGeom prst="rect">
            <a:avLst/>
          </a:prstGeom>
        </p:spPr>
      </p:pic>
      <p:sp>
        <p:nvSpPr>
          <p:cNvPr id="35841" name="Rectangle 1"/>
          <p:cNvSpPr>
            <a:spLocks noChangeArrowheads="1"/>
          </p:cNvSpPr>
          <p:nvPr/>
        </p:nvSpPr>
        <p:spPr bwMode="auto">
          <a:xfrm>
            <a:off x="1643042" y="378061"/>
            <a:ext cx="642938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smtClean="0">
                <a:latin typeface="Times New Roman" pitchFamily="18" charset="0"/>
                <a:cs typeface="Times New Roman" pitchFamily="18" charset="0"/>
              </a:rPr>
              <a:t>Минуты встреч друзей отважных,</a:t>
            </a:r>
          </a:p>
          <a:p>
            <a:r>
              <a:rPr lang="ru-RU" sz="3200" dirty="0" smtClean="0">
                <a:latin typeface="Times New Roman" pitchFamily="18" charset="0"/>
                <a:cs typeface="Times New Roman" pitchFamily="18" charset="0"/>
              </a:rPr>
              <a:t>И выстраданной, долгожданной</a:t>
            </a:r>
          </a:p>
          <a:p>
            <a:r>
              <a:rPr lang="ru-RU" sz="3200" dirty="0" smtClean="0">
                <a:latin typeface="Times New Roman" pitchFamily="18" charset="0"/>
                <a:cs typeface="Times New Roman" pitchFamily="18" charset="0"/>
              </a:rPr>
              <a:t>Была та радость всех людей.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1272025650_09_tema_nomera_4.jpg"/>
          <p:cNvPicPr>
            <a:picLocks noChangeAspect="1"/>
          </p:cNvPicPr>
          <p:nvPr/>
        </p:nvPicPr>
        <p:blipFill>
          <a:blip r:embed="rId3" cstate="email"/>
          <a:stretch>
            <a:fillRect/>
          </a:stretch>
        </p:blipFill>
        <p:spPr>
          <a:xfrm>
            <a:off x="357158" y="2428868"/>
            <a:ext cx="3982975" cy="2814636"/>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143108" y="2214554"/>
            <a:ext cx="535781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Ушла война, и только раны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Остались с тех далеких дней.</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одинокие курганы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Напоминают нам о ней.</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83278601.jpg"/>
          <p:cNvPicPr>
            <a:picLocks noChangeAspect="1"/>
          </p:cNvPicPr>
          <p:nvPr/>
        </p:nvPicPr>
        <p:blipFill>
          <a:blip r:embed="rId2" cstate="email"/>
          <a:stretch>
            <a:fillRect/>
          </a:stretch>
        </p:blipFill>
        <p:spPr>
          <a:xfrm>
            <a:off x="214282" y="214290"/>
            <a:ext cx="2552515" cy="2016000"/>
          </a:xfrm>
          <a:prstGeom prst="rect">
            <a:avLst/>
          </a:prstGeom>
        </p:spPr>
      </p:pic>
      <p:pic>
        <p:nvPicPr>
          <p:cNvPr id="4" name="Рисунок 3" descr="2b5ca32f405afe4ac77a8bc815b39f06.jpg"/>
          <p:cNvPicPr>
            <a:picLocks noChangeAspect="1"/>
          </p:cNvPicPr>
          <p:nvPr/>
        </p:nvPicPr>
        <p:blipFill>
          <a:blip r:embed="rId3" cstate="email"/>
          <a:stretch>
            <a:fillRect/>
          </a:stretch>
        </p:blipFill>
        <p:spPr>
          <a:xfrm>
            <a:off x="2928926" y="214290"/>
            <a:ext cx="2785491" cy="2016000"/>
          </a:xfrm>
          <a:prstGeom prst="rect">
            <a:avLst/>
          </a:prstGeom>
        </p:spPr>
      </p:pic>
      <p:pic>
        <p:nvPicPr>
          <p:cNvPr id="5" name="Рисунок 4" descr="2e9ea3f599006099d4bb898dbe6b1562_G-95.JPG"/>
          <p:cNvPicPr>
            <a:picLocks noChangeAspect="1"/>
          </p:cNvPicPr>
          <p:nvPr/>
        </p:nvPicPr>
        <p:blipFill>
          <a:blip r:embed="rId4" cstate="email"/>
          <a:stretch>
            <a:fillRect/>
          </a:stretch>
        </p:blipFill>
        <p:spPr>
          <a:xfrm>
            <a:off x="5857884" y="214290"/>
            <a:ext cx="3031579" cy="2016000"/>
          </a:xfrm>
          <a:prstGeom prst="rect">
            <a:avLst/>
          </a:prstGeom>
        </p:spPr>
      </p:pic>
      <p:pic>
        <p:nvPicPr>
          <p:cNvPr id="6" name="Рисунок 5" descr="49704.jpg"/>
          <p:cNvPicPr>
            <a:picLocks noChangeAspect="1"/>
          </p:cNvPicPr>
          <p:nvPr/>
        </p:nvPicPr>
        <p:blipFill>
          <a:blip r:embed="rId5" cstate="email"/>
          <a:stretch>
            <a:fillRect/>
          </a:stretch>
        </p:blipFill>
        <p:spPr>
          <a:xfrm>
            <a:off x="571472" y="4357694"/>
            <a:ext cx="3686400" cy="2304000"/>
          </a:xfrm>
          <a:prstGeom prst="rect">
            <a:avLst/>
          </a:prstGeom>
        </p:spPr>
      </p:pic>
      <p:pic>
        <p:nvPicPr>
          <p:cNvPr id="8" name="Рисунок 7" descr="22034900cb2b24788b1fd2baa871cefa.jpg"/>
          <p:cNvPicPr>
            <a:picLocks noChangeAspect="1"/>
          </p:cNvPicPr>
          <p:nvPr/>
        </p:nvPicPr>
        <p:blipFill>
          <a:blip r:embed="rId6" cstate="email"/>
          <a:stretch>
            <a:fillRect/>
          </a:stretch>
        </p:blipFill>
        <p:spPr>
          <a:xfrm>
            <a:off x="5000628" y="4357694"/>
            <a:ext cx="3510859" cy="2304000"/>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500562" y="934462"/>
            <a:ext cx="442915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Стоят повсюду обелиски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 тенью стройных тополей,</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мы им кланяемся низко.</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Всем незнакомым нам и близким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Солдатам Родины своей.</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memorialy-sovetskim-voinam-v-berlin_5.jpg"/>
          <p:cNvPicPr>
            <a:picLocks noChangeAspect="1"/>
          </p:cNvPicPr>
          <p:nvPr/>
        </p:nvPicPr>
        <p:blipFill>
          <a:blip r:embed="rId2" cstate="email"/>
          <a:stretch>
            <a:fillRect/>
          </a:stretch>
        </p:blipFill>
        <p:spPr>
          <a:xfrm>
            <a:off x="285720" y="571480"/>
            <a:ext cx="3810000" cy="5724525"/>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email"/>
          <a:srcRect/>
          <a:stretch>
            <a:fillRect/>
          </a:stretch>
        </p:blipFill>
        <p:spPr bwMode="auto">
          <a:xfrm>
            <a:off x="5286380" y="4071942"/>
            <a:ext cx="3473743" cy="2571768"/>
          </a:xfrm>
          <a:prstGeom prst="rect">
            <a:avLst/>
          </a:prstGeom>
          <a:noFill/>
          <a:ln w="9525">
            <a:noFill/>
            <a:miter lim="800000"/>
            <a:headEnd/>
            <a:tailEnd/>
          </a:ln>
        </p:spPr>
      </p:pic>
      <p:pic>
        <p:nvPicPr>
          <p:cNvPr id="3" name="Рисунок 2" descr="Вера Горина."/>
          <p:cNvPicPr/>
          <p:nvPr/>
        </p:nvPicPr>
        <p:blipFill>
          <a:blip r:embed="rId3" cstate="email"/>
          <a:srcRect/>
          <a:stretch>
            <a:fillRect/>
          </a:stretch>
        </p:blipFill>
        <p:spPr bwMode="auto">
          <a:xfrm>
            <a:off x="285720" y="214290"/>
            <a:ext cx="2380615" cy="3295015"/>
          </a:xfrm>
          <a:prstGeom prst="rect">
            <a:avLst/>
          </a:prstGeom>
          <a:noFill/>
          <a:ln w="9525">
            <a:noFill/>
            <a:miter lim="800000"/>
            <a:headEnd/>
            <a:tailEnd/>
          </a:ln>
        </p:spPr>
      </p:pic>
      <p:sp>
        <p:nvSpPr>
          <p:cNvPr id="40965" name="Rectangle 5"/>
          <p:cNvSpPr>
            <a:spLocks noChangeArrowheads="1"/>
          </p:cNvSpPr>
          <p:nvPr/>
        </p:nvSpPr>
        <p:spPr bwMode="auto">
          <a:xfrm>
            <a:off x="2786050" y="233771"/>
            <a:ext cx="614366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7188"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ea typeface="Times New Roman" pitchFamily="18" charset="0"/>
                <a:cs typeface="Times New Roman" pitchFamily="18" charset="0"/>
              </a:rPr>
              <a:t>В своих воспоминаниях Михаил Горин пишет о своей будущей супруге Вере Гориной:</a:t>
            </a:r>
          </a:p>
          <a:p>
            <a:pPr marL="0" marR="0" lvl="0" indent="357188" algn="ctr"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ea typeface="Times New Roman" pitchFamily="18" charset="0"/>
                <a:cs typeface="Times New Roman" pitchFamily="18" charset="0"/>
              </a:rPr>
              <a:t>«В октябре 43-го после освобождения Кременчуга, нам нужно было форсировать Днепр. И вот мы на плотах плывём через реку, а на другом берегу немцы под ослепляющим светом прожекторов палят по нам из орудий. Одним таким снарядом разорвало плот, мы стали подбирать тех, кто на нём был. Когда высадились на берег, стали узнавать — кого же это мы спасли. Думали, что рядом сидит паренёк, а оказалось, что это девушка. Просто она была одета в мужские вещи. Потом до конца войны мы переписывались с Верой Величко — именно так её и звали, эту девушку. Она воевала на первом Украинском фронте.</a:t>
            </a:r>
          </a:p>
        </p:txBody>
      </p:sp>
      <p:sp>
        <p:nvSpPr>
          <p:cNvPr id="40966" name="Rectangle 6"/>
          <p:cNvSpPr>
            <a:spLocks noChangeArrowheads="1"/>
          </p:cNvSpPr>
          <p:nvPr/>
        </p:nvSpPr>
        <p:spPr bwMode="auto">
          <a:xfrm>
            <a:off x="357158" y="4429132"/>
            <a:ext cx="4714908"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latin typeface="Times New Roman" pitchFamily="18" charset="0"/>
                <a:ea typeface="Times New Roman" pitchFamily="18" charset="0"/>
                <a:cs typeface="Times New Roman" pitchFamily="18" charset="0"/>
              </a:rPr>
              <a:t>Что такое война? Вера узнала еще до того, как стала санитаркой.</a:t>
            </a:r>
          </a:p>
          <a:p>
            <a:r>
              <a:rPr lang="ru-RU" dirty="0" smtClean="0">
                <a:latin typeface="Times New Roman" pitchFamily="18" charset="0"/>
                <a:ea typeface="Times New Roman" pitchFamily="18" charset="0"/>
                <a:cs typeface="Times New Roman" pitchFamily="18" charset="0"/>
              </a:rPr>
              <a:t>Прошла краткосрочные курсы медсестер и получила воинское звание - ефрейтор. </a:t>
            </a:r>
          </a:p>
          <a:p>
            <a:r>
              <a:rPr lang="ru-RU" dirty="0" smtClean="0">
                <a:latin typeface="Times New Roman" pitchFamily="18" charset="0"/>
                <a:ea typeface="Times New Roman" pitchFamily="18" charset="0"/>
                <a:cs typeface="Times New Roman" pitchFamily="18" charset="0"/>
              </a:rPr>
              <a:t>Боевой путь сержанта медицинской </a:t>
            </a:r>
          </a:p>
          <a:p>
            <a:r>
              <a:rPr lang="ru-RU" dirty="0" smtClean="0">
                <a:latin typeface="Times New Roman" pitchFamily="18" charset="0"/>
                <a:ea typeface="Times New Roman" pitchFamily="18" charset="0"/>
                <a:cs typeface="Times New Roman" pitchFamily="18" charset="0"/>
              </a:rPr>
              <a:t>службы Веры Гориной закончился в Берлине. </a:t>
            </a:r>
          </a:p>
          <a:p>
            <a:pPr lvl="0" indent="350838" fontAlgn="base">
              <a:spcBef>
                <a:spcPct val="0"/>
              </a:spcBef>
              <a:spcAft>
                <a:spcPct val="0"/>
              </a:spcAft>
            </a:pPr>
            <a:endParaRPr kumimoji="0" lang="ru-RU"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advTm="3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85720" y="285728"/>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Великая Отечественная война 1941 – 1945 гг. с гитлеровской Германией была тяжелейшим испытанием для нашей Родины, советского образа жизни, русского характера.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21-22.jpg"/>
          <p:cNvPicPr>
            <a:picLocks noChangeAspect="1"/>
          </p:cNvPicPr>
          <p:nvPr/>
        </p:nvPicPr>
        <p:blipFill>
          <a:blip r:embed="rId2" cstate="email"/>
          <a:stretch>
            <a:fillRect/>
          </a:stretch>
        </p:blipFill>
        <p:spPr>
          <a:xfrm>
            <a:off x="3786182" y="1643050"/>
            <a:ext cx="1682405" cy="2286016"/>
          </a:xfrm>
          <a:prstGeom prst="rect">
            <a:avLst/>
          </a:prstGeom>
        </p:spPr>
      </p:pic>
      <p:pic>
        <p:nvPicPr>
          <p:cNvPr id="38914" name="Picture 2"/>
          <p:cNvPicPr>
            <a:picLocks noChangeAspect="1" noChangeArrowheads="1"/>
          </p:cNvPicPr>
          <p:nvPr/>
        </p:nvPicPr>
        <p:blipFill>
          <a:blip r:embed="rId3" cstate="email"/>
          <a:srcRect/>
          <a:stretch>
            <a:fillRect/>
          </a:stretch>
        </p:blipFill>
        <p:spPr bwMode="auto">
          <a:xfrm>
            <a:off x="357158" y="2000240"/>
            <a:ext cx="3090928" cy="1928826"/>
          </a:xfrm>
          <a:prstGeom prst="rect">
            <a:avLst/>
          </a:prstGeom>
          <a:noFill/>
          <a:ln w="9525">
            <a:noFill/>
            <a:miter lim="800000"/>
            <a:headEnd/>
            <a:tailEnd/>
          </a:ln>
          <a:effectLst/>
        </p:spPr>
      </p:pic>
      <p:pic>
        <p:nvPicPr>
          <p:cNvPr id="5" name="Рисунок 4" descr="66t8d39.jpg"/>
          <p:cNvPicPr>
            <a:picLocks noChangeAspect="1"/>
          </p:cNvPicPr>
          <p:nvPr/>
        </p:nvPicPr>
        <p:blipFill>
          <a:blip r:embed="rId4" cstate="email"/>
          <a:stretch>
            <a:fillRect/>
          </a:stretch>
        </p:blipFill>
        <p:spPr>
          <a:xfrm>
            <a:off x="5857884" y="2000240"/>
            <a:ext cx="2911436" cy="1928826"/>
          </a:xfrm>
          <a:prstGeom prst="rect">
            <a:avLst/>
          </a:prstGeom>
        </p:spPr>
      </p:pic>
      <p:pic>
        <p:nvPicPr>
          <p:cNvPr id="6" name="Рисунок 5" descr="6171034.jpg"/>
          <p:cNvPicPr>
            <a:picLocks noChangeAspect="1"/>
          </p:cNvPicPr>
          <p:nvPr/>
        </p:nvPicPr>
        <p:blipFill>
          <a:blip r:embed="rId5" cstate="email"/>
          <a:stretch>
            <a:fillRect/>
          </a:stretch>
        </p:blipFill>
        <p:spPr>
          <a:xfrm>
            <a:off x="4929190" y="4429132"/>
            <a:ext cx="3701960" cy="2124000"/>
          </a:xfrm>
          <a:prstGeom prst="rect">
            <a:avLst/>
          </a:prstGeom>
        </p:spPr>
      </p:pic>
      <p:pic>
        <p:nvPicPr>
          <p:cNvPr id="7" name="Рисунок 6" descr="83 (1).jpg"/>
          <p:cNvPicPr>
            <a:picLocks noChangeAspect="1"/>
          </p:cNvPicPr>
          <p:nvPr/>
        </p:nvPicPr>
        <p:blipFill>
          <a:blip r:embed="rId6" cstate="email"/>
          <a:stretch>
            <a:fillRect/>
          </a:stretch>
        </p:blipFill>
        <p:spPr>
          <a:xfrm>
            <a:off x="500034" y="4429132"/>
            <a:ext cx="3527607" cy="2124000"/>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7158" y="285728"/>
            <a:ext cx="850112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1418 дней и ночей длилась титаническая борьба советского народа с гитлеровскими войсками, </a:t>
            </a:r>
          </a:p>
          <a:p>
            <a:pPr marL="0" marR="0" lvl="0" indent="358775"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мы выстояли, победили. </a:t>
            </a:r>
          </a:p>
          <a:p>
            <a:pPr marL="0" marR="0" lvl="0" indent="358775"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Победили благодаря преимуществу нашей социалистической экономики, массовому героизму на фронте и в тылу, колоссальному напряжению десятков миллионов людей.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supercoolpics_24_28082012201612.jpg"/>
          <p:cNvPicPr>
            <a:picLocks noChangeAspect="1"/>
          </p:cNvPicPr>
          <p:nvPr/>
        </p:nvPicPr>
        <p:blipFill>
          <a:blip r:embed="rId2" cstate="email"/>
          <a:stretch>
            <a:fillRect/>
          </a:stretch>
        </p:blipFill>
        <p:spPr>
          <a:xfrm>
            <a:off x="1571604" y="3357562"/>
            <a:ext cx="5840730" cy="3286148"/>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86766" cy="116205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dirty="0" smtClean="0"/>
              <a:t>Материал для презентации  готовила и предоставила правнучка Горина</a:t>
            </a:r>
            <a:br>
              <a:rPr lang="ru-RU" dirty="0" smtClean="0"/>
            </a:br>
            <a:r>
              <a:rPr lang="ru-RU" dirty="0" smtClean="0"/>
              <a:t>Михаила Трофимовича – Хромоногих Елизавета Евгеньевна, учащаяся объединения «Дизайнер» МБУДОД ЦВР «Радуга» г. Челябинска</a:t>
            </a:r>
            <a:endParaRPr lang="ru-RU" dirty="0"/>
          </a:p>
        </p:txBody>
      </p:sp>
      <p:pic>
        <p:nvPicPr>
          <p:cNvPr id="2053" name="Picture 5"/>
          <p:cNvPicPr>
            <a:picLocks noChangeAspect="1" noChangeArrowheads="1"/>
          </p:cNvPicPr>
          <p:nvPr/>
        </p:nvPicPr>
        <p:blipFill>
          <a:blip r:embed="rId2" cstate="email"/>
          <a:srcRect/>
          <a:stretch>
            <a:fillRect/>
          </a:stretch>
        </p:blipFill>
        <p:spPr bwMode="auto">
          <a:xfrm>
            <a:off x="5214942" y="1714486"/>
            <a:ext cx="3339951" cy="4860000"/>
          </a:xfrm>
          <a:prstGeom prst="rect">
            <a:avLst/>
          </a:prstGeom>
          <a:noFill/>
          <a:ln w="9525">
            <a:noFill/>
            <a:miter lim="800000"/>
            <a:headEnd/>
            <a:tailEnd/>
          </a:ln>
          <a:effectLst/>
        </p:spPr>
      </p:pic>
      <p:pic>
        <p:nvPicPr>
          <p:cNvPr id="13" name="Рисунок 12" descr="ГОРИН.jpg"/>
          <p:cNvPicPr>
            <a:picLocks noChangeAspect="1"/>
          </p:cNvPicPr>
          <p:nvPr/>
        </p:nvPicPr>
        <p:blipFill>
          <a:blip r:embed="rId3" cstate="email"/>
          <a:stretch>
            <a:fillRect/>
          </a:stretch>
        </p:blipFill>
        <p:spPr>
          <a:xfrm>
            <a:off x="500032" y="1785925"/>
            <a:ext cx="3593322" cy="4860000"/>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Прямоугольник 1"/>
          <p:cNvSpPr/>
          <p:nvPr/>
        </p:nvSpPr>
        <p:spPr>
          <a:xfrm>
            <a:off x="357158" y="214290"/>
            <a:ext cx="8501122" cy="1477328"/>
          </a:xfrm>
          <a:prstGeom prst="rect">
            <a:avLst/>
          </a:prstGeom>
        </p:spPr>
        <p:txBody>
          <a:bodyPr wrap="square">
            <a:spAutoFit/>
          </a:bodyPr>
          <a:lstStyle/>
          <a:p>
            <a:pPr lvl="0" algn="ctr" fontAlgn="base">
              <a:spcBef>
                <a:spcPct val="0"/>
              </a:spcBef>
              <a:spcAft>
                <a:spcPct val="0"/>
              </a:spcAft>
            </a:pPr>
            <a:r>
              <a:rPr lang="ru-RU" b="1" dirty="0" smtClean="0"/>
              <a:t>Сборник стихов о Великой Отечественной Войне «А ГОДЫ ЛЕТЯТ…» </a:t>
            </a:r>
          </a:p>
          <a:p>
            <a:pPr lvl="0" algn="ctr" fontAlgn="base">
              <a:spcBef>
                <a:spcPct val="0"/>
              </a:spcBef>
              <a:spcAft>
                <a:spcPct val="0"/>
              </a:spcAft>
            </a:pPr>
            <a:r>
              <a:rPr lang="ru-RU" b="1" dirty="0" smtClean="0"/>
              <a:t>Михаил Горин подарил мне с добрыми пожеланиями в 2010 году</a:t>
            </a:r>
          </a:p>
          <a:p>
            <a:pPr lvl="0" algn="ctr" fontAlgn="base">
              <a:spcBef>
                <a:spcPct val="0"/>
              </a:spcBef>
              <a:spcAft>
                <a:spcPct val="0"/>
              </a:spcAft>
            </a:pPr>
            <a:r>
              <a:rPr lang="ru-RU" b="1" dirty="0" smtClean="0"/>
              <a:t>А сейчас, в 2015 году, у него выпущена новая книга – «От Белого до Берлина», очерки военного пути</a:t>
            </a:r>
            <a:r>
              <a:rPr lang="en-US" b="1" dirty="0" smtClean="0"/>
              <a:t> </a:t>
            </a:r>
            <a:r>
              <a:rPr lang="ru-RU" b="1" dirty="0" smtClean="0"/>
              <a:t>первого Краснознамённого механизированного в корпуса в Великой Отечественной Войне (воспоминания ветеранов)</a:t>
            </a:r>
            <a:endParaRPr lang="ru-RU" b="1" u="sng" dirty="0" smtClean="0"/>
          </a:p>
        </p:txBody>
      </p:sp>
      <p:sp>
        <p:nvSpPr>
          <p:cNvPr id="3" name="Прямоугольник 2"/>
          <p:cNvSpPr/>
          <p:nvPr/>
        </p:nvSpPr>
        <p:spPr>
          <a:xfrm>
            <a:off x="357158" y="5929330"/>
            <a:ext cx="8572560" cy="646331"/>
          </a:xfrm>
          <a:prstGeom prst="rect">
            <a:avLst/>
          </a:prstGeom>
        </p:spPr>
        <p:txBody>
          <a:bodyPr wrap="square">
            <a:spAutoFit/>
          </a:bodyPr>
          <a:lstStyle/>
          <a:p>
            <a:pPr algn="ctr"/>
            <a:r>
              <a:rPr lang="ru-RU" b="1" dirty="0" smtClean="0"/>
              <a:t>Спасибо за внимание.</a:t>
            </a:r>
            <a:br>
              <a:rPr lang="ru-RU" b="1" dirty="0" smtClean="0"/>
            </a:br>
            <a:r>
              <a:rPr lang="ru-RU" b="1" dirty="0" smtClean="0"/>
              <a:t>С уважением, Вера Николаевна </a:t>
            </a:r>
            <a:r>
              <a:rPr lang="ru-RU" b="1" dirty="0" err="1" smtClean="0"/>
              <a:t>Блинова</a:t>
            </a:r>
            <a:endParaRPr lang="ru-RU" b="1" dirty="0" smtClean="0"/>
          </a:p>
        </p:txBody>
      </p:sp>
      <p:sp>
        <p:nvSpPr>
          <p:cNvPr id="4" name="Прямоугольник 3"/>
          <p:cNvSpPr/>
          <p:nvPr/>
        </p:nvSpPr>
        <p:spPr>
          <a:xfrm>
            <a:off x="357158" y="4572008"/>
            <a:ext cx="8429684" cy="646331"/>
          </a:xfrm>
          <a:prstGeom prst="rect">
            <a:avLst/>
          </a:prstGeom>
        </p:spPr>
        <p:txBody>
          <a:bodyPr wrap="square">
            <a:spAutoFit/>
          </a:bodyPr>
          <a:lstStyle/>
          <a:p>
            <a:pPr algn="ctr"/>
            <a:r>
              <a:rPr lang="ru-RU" b="1" dirty="0" smtClean="0"/>
              <a:t>Муниципальное бюджетное учреждение дополнительного образования детей</a:t>
            </a:r>
          </a:p>
          <a:p>
            <a:pPr algn="ctr"/>
            <a:r>
              <a:rPr lang="ru-RU" b="1" dirty="0" smtClean="0"/>
              <a:t>Центр внешкольной работы «Радуга»  г. Челябинска</a:t>
            </a:r>
          </a:p>
        </p:txBody>
      </p:sp>
      <p:pic>
        <p:nvPicPr>
          <p:cNvPr id="43010" name="Picture 2"/>
          <p:cNvPicPr>
            <a:picLocks noChangeAspect="1" noChangeArrowheads="1"/>
          </p:cNvPicPr>
          <p:nvPr/>
        </p:nvPicPr>
        <p:blipFill>
          <a:blip r:embed="rId3" cstate="email"/>
          <a:srcRect/>
          <a:stretch>
            <a:fillRect/>
          </a:stretch>
        </p:blipFill>
        <p:spPr bwMode="auto">
          <a:xfrm>
            <a:off x="2357422" y="1714488"/>
            <a:ext cx="4572032" cy="2578499"/>
          </a:xfrm>
          <a:prstGeom prst="rect">
            <a:avLst/>
          </a:prstGeom>
          <a:noFill/>
          <a:ln w="9525">
            <a:noFill/>
            <a:miter lim="800000"/>
            <a:headEnd/>
            <a:tailEnd/>
          </a:ln>
          <a:effectLst/>
        </p:spPr>
      </p:pic>
      <p:pic>
        <p:nvPicPr>
          <p:cNvPr id="6" name="ВЕТЕРАНАМ.mp3">
            <a:hlinkClick r:id="" action="ppaction://media"/>
          </p:cNvPr>
          <p:cNvPicPr>
            <a:picLocks noRot="1" noChangeAspect="1"/>
          </p:cNvPicPr>
          <p:nvPr>
            <a:audioFile r:link="rId1"/>
          </p:nvPr>
        </p:nvPicPr>
        <p:blipFill>
          <a:blip r:embed="rId4" cstate="email"/>
          <a:stretch>
            <a:fillRect/>
          </a:stretch>
        </p:blipFill>
        <p:spPr>
          <a:xfrm>
            <a:off x="285720" y="6286520"/>
            <a:ext cx="304800" cy="304800"/>
          </a:xfrm>
          <a:prstGeom prst="rect">
            <a:avLst/>
          </a:prstGeom>
        </p:spPr>
      </p:pic>
    </p:spTree>
  </p:cSld>
  <p:clrMapOvr>
    <a:masterClrMapping/>
  </p:clrMapOvr>
  <p:transition advClick="0" advTm="3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767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0063" y="379575"/>
            <a:ext cx="8186737" cy="1015663"/>
          </a:xfrm>
          <a:prstGeom prst="rect">
            <a:avLst/>
          </a:prstGeom>
          <a:solidFill>
            <a:srgbClr val="FFFF99"/>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Горин Михаил Трофимович</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Гвардии старший лейтенант бронетанковых войск</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Рисунок 21" descr="N911F5F04F5D5.jpg"/>
          <p:cNvPicPr>
            <a:picLocks noChangeAspect="1"/>
          </p:cNvPicPr>
          <p:nvPr/>
        </p:nvPicPr>
        <p:blipFill>
          <a:blip r:embed="rId2" cstate="email"/>
          <a:stretch>
            <a:fillRect/>
          </a:stretch>
        </p:blipFill>
        <p:spPr>
          <a:xfrm>
            <a:off x="2786050" y="1643050"/>
            <a:ext cx="4071966" cy="3102968"/>
          </a:xfrm>
          <a:prstGeom prst="rect">
            <a:avLst/>
          </a:prstGeom>
        </p:spPr>
      </p:pic>
      <p:pic>
        <p:nvPicPr>
          <p:cNvPr id="19" name="Рисунок 18" descr="information_items_property_69074.jpg"/>
          <p:cNvPicPr>
            <a:picLocks noChangeAspect="1"/>
          </p:cNvPicPr>
          <p:nvPr/>
        </p:nvPicPr>
        <p:blipFill>
          <a:blip r:embed="rId3" cstate="email"/>
          <a:stretch>
            <a:fillRect/>
          </a:stretch>
        </p:blipFill>
        <p:spPr>
          <a:xfrm>
            <a:off x="285720" y="4929198"/>
            <a:ext cx="2071702" cy="1657362"/>
          </a:xfrm>
          <a:prstGeom prst="rect">
            <a:avLst/>
          </a:prstGeom>
        </p:spPr>
      </p:pic>
      <p:pic>
        <p:nvPicPr>
          <p:cNvPr id="23" name="Рисунок 22" descr="ГОРИН.jpg"/>
          <p:cNvPicPr>
            <a:picLocks noChangeAspect="1"/>
          </p:cNvPicPr>
          <p:nvPr/>
        </p:nvPicPr>
        <p:blipFill>
          <a:blip r:embed="rId4" cstate="email"/>
          <a:stretch>
            <a:fillRect/>
          </a:stretch>
        </p:blipFill>
        <p:spPr>
          <a:xfrm>
            <a:off x="357158" y="1643050"/>
            <a:ext cx="2007118" cy="2714644"/>
          </a:xfrm>
          <a:prstGeom prst="rect">
            <a:avLst/>
          </a:prstGeom>
        </p:spPr>
      </p:pic>
      <p:pic>
        <p:nvPicPr>
          <p:cNvPr id="24" name="Рисунок 23" descr="21.jpg"/>
          <p:cNvPicPr>
            <a:picLocks noChangeAspect="1"/>
          </p:cNvPicPr>
          <p:nvPr/>
        </p:nvPicPr>
        <p:blipFill>
          <a:blip r:embed="rId5" cstate="email"/>
          <a:stretch>
            <a:fillRect/>
          </a:stretch>
        </p:blipFill>
        <p:spPr>
          <a:xfrm>
            <a:off x="7215206" y="4143380"/>
            <a:ext cx="1609732" cy="2422646"/>
          </a:xfrm>
          <a:prstGeom prst="rect">
            <a:avLst/>
          </a:prstGeom>
        </p:spPr>
      </p:pic>
      <p:pic>
        <p:nvPicPr>
          <p:cNvPr id="25" name="Рисунок 24" descr="Горин М Т.jpg"/>
          <p:cNvPicPr>
            <a:picLocks noChangeAspect="1"/>
          </p:cNvPicPr>
          <p:nvPr/>
        </p:nvPicPr>
        <p:blipFill>
          <a:blip r:embed="rId6" cstate="email"/>
          <a:stretch>
            <a:fillRect/>
          </a:stretch>
        </p:blipFill>
        <p:spPr>
          <a:xfrm>
            <a:off x="3571868" y="4857760"/>
            <a:ext cx="2786082" cy="1844387"/>
          </a:xfrm>
          <a:prstGeom prst="rect">
            <a:avLst/>
          </a:prstGeom>
        </p:spPr>
      </p:pic>
      <p:pic>
        <p:nvPicPr>
          <p:cNvPr id="27" name="Рисунок 26"/>
          <p:cNvPicPr/>
          <p:nvPr/>
        </p:nvPicPr>
        <p:blipFill>
          <a:blip r:embed="rId7" cstate="email"/>
          <a:srcRect/>
          <a:stretch>
            <a:fillRect/>
          </a:stretch>
        </p:blipFill>
        <p:spPr bwMode="auto">
          <a:xfrm>
            <a:off x="7286644" y="1857364"/>
            <a:ext cx="1500198" cy="2143140"/>
          </a:xfrm>
          <a:prstGeom prst="rect">
            <a:avLst/>
          </a:prstGeom>
          <a:noFill/>
          <a:ln w="9525">
            <a:noFill/>
            <a:miter lim="800000"/>
            <a:headEnd/>
            <a:tailEnd/>
          </a:ln>
        </p:spPr>
      </p:pic>
    </p:spTree>
  </p:cSld>
  <p:clrMapOvr>
    <a:masterClrMapping/>
  </p:clrMapOvr>
  <p:transition advClick="0" advTm="3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643174" y="357166"/>
            <a:ext cx="3786214" cy="6357982"/>
          </a:xfrm>
          <a:prstGeom prst="rect">
            <a:avLst/>
          </a:prstGeom>
          <a:blipFill>
            <a:blip r:embed="rId2" cstate="email"/>
            <a:tile tx="0" ty="0" sx="100000" sy="100000" flip="none" algn="tl"/>
          </a:blipFill>
        </p:spPr>
        <p:txBody>
          <a:bodyPr>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22 июня 1941 года на Советский Союз напала самая большая и сильная армия за всю историю человечества, численность войск Вермахта составляла около 7 миллионов 200 тысяч человек. Это были объединённые войска практически всей Европы. Для сравнения, нынешняя армия США насчитывает около 1.5 миллиона человек.</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Технически также немецкие и примкнувшие к ним войска превосходили наши во всём. У СССР не было шансов. Факты говорили о том, что немцы должны были выиграть эту войну, поэтому и переговоры, которые вёл Сталин, прилагая все усилия до последнего, чтобы договориться с Гитлером, в итоге не увенчались успехом.</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То, что сделал советский народ, не определяется одним словом "подвиг", этого мало. Советский народ совершил чудо всей страной. Это было героическое поколение, которое потом ещё построило АЭС и запустило человека в космос.</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Все свободы, которые мы имеем, есть лишь благодаря подвигу советского народа. Спасибо, предки. Спасибо, земляки.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rgbClr val="7030A0"/>
              </a:solidFill>
              <a:effectLst/>
              <a:uLnTx/>
              <a:uFillTx/>
              <a:latin typeface="+mn-lt"/>
              <a:ea typeface="+mn-ea"/>
              <a:cs typeface="+mn-cs"/>
            </a:endParaRPr>
          </a:p>
        </p:txBody>
      </p:sp>
      <p:pic>
        <p:nvPicPr>
          <p:cNvPr id="3" name="Рисунок 2" descr="003a4a8eb2dedcb595b82b8832b089f0ef100314.jpg"/>
          <p:cNvPicPr>
            <a:picLocks noChangeAspect="1"/>
          </p:cNvPicPr>
          <p:nvPr/>
        </p:nvPicPr>
        <p:blipFill>
          <a:blip r:embed="rId3" cstate="email"/>
          <a:stretch>
            <a:fillRect/>
          </a:stretch>
        </p:blipFill>
        <p:spPr>
          <a:xfrm>
            <a:off x="6500826" y="2643182"/>
            <a:ext cx="2438400" cy="1524000"/>
          </a:xfrm>
          <a:prstGeom prst="rect">
            <a:avLst/>
          </a:prstGeom>
        </p:spPr>
      </p:pic>
      <p:pic>
        <p:nvPicPr>
          <p:cNvPr id="4" name="Рисунок 3" descr="600x600,fs-khaldey-01,21,Kh-21-22.jpg"/>
          <p:cNvPicPr>
            <a:picLocks noChangeAspect="1"/>
          </p:cNvPicPr>
          <p:nvPr/>
        </p:nvPicPr>
        <p:blipFill>
          <a:blip r:embed="rId4" cstate="email"/>
          <a:stretch>
            <a:fillRect/>
          </a:stretch>
        </p:blipFill>
        <p:spPr>
          <a:xfrm>
            <a:off x="6472948" y="357166"/>
            <a:ext cx="2404498" cy="1643074"/>
          </a:xfrm>
          <a:prstGeom prst="rect">
            <a:avLst/>
          </a:prstGeom>
        </p:spPr>
      </p:pic>
      <p:pic>
        <p:nvPicPr>
          <p:cNvPr id="5" name="Рисунок 4" descr="10444808_6af314c0.jpg"/>
          <p:cNvPicPr>
            <a:picLocks noChangeAspect="1"/>
          </p:cNvPicPr>
          <p:nvPr/>
        </p:nvPicPr>
        <p:blipFill>
          <a:blip r:embed="rId5" cstate="email"/>
          <a:stretch>
            <a:fillRect/>
          </a:stretch>
        </p:blipFill>
        <p:spPr>
          <a:xfrm>
            <a:off x="357158" y="2714620"/>
            <a:ext cx="2209422" cy="1428760"/>
          </a:xfrm>
          <a:prstGeom prst="rect">
            <a:avLst/>
          </a:prstGeom>
        </p:spPr>
      </p:pic>
      <p:pic>
        <p:nvPicPr>
          <p:cNvPr id="6" name="Рисунок 5" descr="e76d9532bf6a2cb0bc99412f8574017c.jpg"/>
          <p:cNvPicPr>
            <a:picLocks noChangeAspect="1"/>
          </p:cNvPicPr>
          <p:nvPr/>
        </p:nvPicPr>
        <p:blipFill>
          <a:blip r:embed="rId6" cstate="email"/>
          <a:stretch>
            <a:fillRect/>
          </a:stretch>
        </p:blipFill>
        <p:spPr>
          <a:xfrm>
            <a:off x="285720" y="357166"/>
            <a:ext cx="2307237" cy="1571636"/>
          </a:xfrm>
          <a:prstGeom prst="rect">
            <a:avLst/>
          </a:prstGeom>
        </p:spPr>
      </p:pic>
      <p:pic>
        <p:nvPicPr>
          <p:cNvPr id="7" name="Рисунок 6" descr="511.jpeg"/>
          <p:cNvPicPr>
            <a:picLocks noChangeAspect="1"/>
          </p:cNvPicPr>
          <p:nvPr/>
        </p:nvPicPr>
        <p:blipFill>
          <a:blip r:embed="rId7" cstate="email"/>
          <a:stretch>
            <a:fillRect/>
          </a:stretch>
        </p:blipFill>
        <p:spPr>
          <a:xfrm>
            <a:off x="214282" y="4916875"/>
            <a:ext cx="2357454" cy="1726835"/>
          </a:xfrm>
          <a:prstGeom prst="rect">
            <a:avLst/>
          </a:prstGeom>
        </p:spPr>
      </p:pic>
      <p:pic>
        <p:nvPicPr>
          <p:cNvPr id="8" name="Рисунок 7" descr="танк_web.jpg"/>
          <p:cNvPicPr>
            <a:picLocks noChangeAspect="1"/>
          </p:cNvPicPr>
          <p:nvPr/>
        </p:nvPicPr>
        <p:blipFill>
          <a:blip r:embed="rId8" cstate="email"/>
          <a:stretch>
            <a:fillRect/>
          </a:stretch>
        </p:blipFill>
        <p:spPr>
          <a:xfrm>
            <a:off x="6500826" y="5000636"/>
            <a:ext cx="2481266" cy="1643362"/>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85720" y="3651713"/>
            <a:ext cx="857256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настоящее время в Челябинской области проживает 49 тыс. 262 ветерана Великой Отечественной войной. Из них 3 466 участников и инвалидов войны,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402 жителя блокадного Ленинграда,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738 узников фашистских концлагерей,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35 598 тружеников тыла, 9 058 вдов погибших (умерших) военнослужащих.</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49859831.jpg"/>
          <p:cNvPicPr>
            <a:picLocks noChangeAspect="1"/>
          </p:cNvPicPr>
          <p:nvPr/>
        </p:nvPicPr>
        <p:blipFill>
          <a:blip r:embed="rId2" cstate="email"/>
          <a:stretch>
            <a:fillRect/>
          </a:stretch>
        </p:blipFill>
        <p:spPr>
          <a:xfrm>
            <a:off x="1571604" y="214290"/>
            <a:ext cx="6096043" cy="3429024"/>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srcRect/>
          <a:stretch>
            <a:fillRect/>
          </a:stretch>
        </p:blipFill>
        <p:spPr bwMode="auto">
          <a:xfrm>
            <a:off x="571472" y="285728"/>
            <a:ext cx="2000264" cy="2714644"/>
          </a:xfrm>
          <a:prstGeom prst="rect">
            <a:avLst/>
          </a:prstGeom>
          <a:noFill/>
          <a:ln w="9525">
            <a:noFill/>
            <a:miter lim="800000"/>
            <a:headEnd/>
            <a:tailEnd/>
          </a:ln>
        </p:spPr>
      </p:pic>
      <p:pic>
        <p:nvPicPr>
          <p:cNvPr id="4" name="Содержимое 6"/>
          <p:cNvPicPr>
            <a:picLocks/>
          </p:cNvPicPr>
          <p:nvPr/>
        </p:nvPicPr>
        <p:blipFill>
          <a:blip r:embed="rId3" cstate="email"/>
          <a:srcRect/>
          <a:stretch>
            <a:fillRect/>
          </a:stretch>
        </p:blipFill>
        <p:spPr bwMode="auto">
          <a:xfrm>
            <a:off x="6000760" y="214290"/>
            <a:ext cx="2428892" cy="3071834"/>
          </a:xfrm>
          <a:prstGeom prst="rect">
            <a:avLst/>
          </a:prstGeom>
          <a:noFill/>
          <a:ln w="9525">
            <a:noFill/>
            <a:miter lim="800000"/>
            <a:headEnd/>
            <a:tailEnd/>
          </a:ln>
        </p:spPr>
      </p:pic>
      <p:pic>
        <p:nvPicPr>
          <p:cNvPr id="28674" name="Picture 2"/>
          <p:cNvPicPr>
            <a:picLocks noChangeAspect="1" noChangeArrowheads="1"/>
          </p:cNvPicPr>
          <p:nvPr/>
        </p:nvPicPr>
        <p:blipFill>
          <a:blip r:embed="rId4" cstate="email"/>
          <a:srcRect/>
          <a:stretch>
            <a:fillRect/>
          </a:stretch>
        </p:blipFill>
        <p:spPr bwMode="auto">
          <a:xfrm>
            <a:off x="3286116" y="214290"/>
            <a:ext cx="2428892" cy="3065168"/>
          </a:xfrm>
          <a:prstGeom prst="rect">
            <a:avLst/>
          </a:prstGeom>
          <a:noFill/>
          <a:ln w="9525">
            <a:noFill/>
            <a:miter lim="800000"/>
            <a:headEnd/>
            <a:tailEnd/>
          </a:ln>
          <a:effectLst/>
        </p:spPr>
      </p:pic>
      <p:sp>
        <p:nvSpPr>
          <p:cNvPr id="28675" name="Rectangle 3"/>
          <p:cNvSpPr>
            <a:spLocks noChangeArrowheads="1"/>
          </p:cNvSpPr>
          <p:nvPr/>
        </p:nvSpPr>
        <p:spPr bwMode="auto">
          <a:xfrm>
            <a:off x="214282" y="3328760"/>
            <a:ext cx="8786874" cy="3200876"/>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1150" algn="l" defTabSz="914400" rtl="0" eaLnBrk="1" fontAlgn="base" latinLnBrk="0" hangingPunct="1">
              <a:lnSpc>
                <a:spcPct val="100000"/>
              </a:lnSpc>
              <a:spcBef>
                <a:spcPct val="0"/>
              </a:spcBef>
              <a:spcAft>
                <a:spcPct val="0"/>
              </a:spcAft>
              <a:buClrTx/>
              <a:buSzTx/>
              <a:buFontTx/>
              <a:buNone/>
              <a:tabLst>
                <a:tab pos="1033463" algn="l"/>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 АВТОРА</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11150" algn="l" defTabSz="914400" rtl="0" eaLnBrk="0" fontAlgn="base" latinLnBrk="0" hangingPunct="0">
              <a:lnSpc>
                <a:spcPct val="100000"/>
              </a:lnSpc>
              <a:spcBef>
                <a:spcPct val="0"/>
              </a:spcBef>
              <a:spcAft>
                <a:spcPct val="0"/>
              </a:spcAft>
              <a:buClrTx/>
              <a:buSzTx/>
              <a:buFontTx/>
              <a:buNone/>
              <a:tabLst>
                <a:tab pos="103346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 принадлежу к поколению, которое считает начало своей биографии от 22 июня 1941 г. </a:t>
            </a:r>
          </a:p>
          <a:p>
            <a:pPr marL="0" marR="0" lvl="0" indent="311150" algn="l" defTabSz="914400" rtl="0" eaLnBrk="0" fontAlgn="base" latinLnBrk="0" hangingPunct="0">
              <a:lnSpc>
                <a:spcPct val="100000"/>
              </a:lnSpc>
              <a:spcBef>
                <a:spcPct val="0"/>
              </a:spcBef>
              <a:spcAft>
                <a:spcPct val="0"/>
              </a:spcAft>
              <a:buClrTx/>
              <a:buSzTx/>
              <a:buFontTx/>
              <a:buNone/>
              <a:tabLst>
                <a:tab pos="103346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 г. Белого до Одера прошёл в составе 1-го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Красноградского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мехкорпуса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славного своими традициями. Было у кого учиться мужеству, беззаветной любви к Родине.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11150" algn="l" defTabSz="914400" rtl="0" eaLnBrk="0" fontAlgn="base" latinLnBrk="0" hangingPunct="0">
              <a:lnSpc>
                <a:spcPct val="100000"/>
              </a:lnSpc>
              <a:spcBef>
                <a:spcPct val="0"/>
              </a:spcBef>
              <a:spcAft>
                <a:spcPct val="0"/>
              </a:spcAft>
              <a:buClrTx/>
              <a:buSzTx/>
              <a:buFontTx/>
              <a:buNone/>
              <a:tabLst>
                <a:tab pos="103346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Нашим командиром был генерал Соломатин: тот самый Соломатин, который прошёл школу в Испании; тот самый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комкор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Соломатин, который недавно прогремел по всей стране в фильме «Корпус генерала Шубникова», т. е. Соломатина.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11150" algn="l" defTabSz="914400" rtl="0" eaLnBrk="0" fontAlgn="base" latinLnBrk="0" hangingPunct="0">
              <a:lnSpc>
                <a:spcPct val="100000"/>
              </a:lnSpc>
              <a:spcBef>
                <a:spcPct val="0"/>
              </a:spcBef>
              <a:spcAft>
                <a:spcPct val="0"/>
              </a:spcAft>
              <a:buClrTx/>
              <a:buSzTx/>
              <a:buFontTx/>
              <a:buNone/>
              <a:tabLst>
                <a:tab pos="103346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День Победы я встретил в госпитале в г. Харькове, куда попал третий раз по счёту, в тяжёлом состоянии, потеряв зрение.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11150" algn="l" defTabSz="914400" rtl="0" eaLnBrk="0" fontAlgn="base" latinLnBrk="0" hangingPunct="0">
              <a:lnSpc>
                <a:spcPct val="100000"/>
              </a:lnSpc>
              <a:spcBef>
                <a:spcPct val="0"/>
              </a:spcBef>
              <a:spcAft>
                <a:spcPct val="0"/>
              </a:spcAft>
              <a:buClrTx/>
              <a:buSzTx/>
              <a:buFontTx/>
              <a:buNone/>
              <a:tabLst>
                <a:tab pos="103346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Великая Отечественная война была самой жестокой из всех войн в истории человечества. Это была борьба за освобождение народа от фашистской нечисти. Это была борьба за мир на земле, а каждый из нас, воинов-ветеранов, остался верен навсегда этому завету, на каком бы послевоенном посту он ни находился, где бы ни трудился.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advClick="0" advTm="3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714612" y="1785926"/>
            <a:ext cx="385765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ВОИН  О  ВОЙНЕ</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Седой, но сердцем не спокоен,</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Который год уже подряд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Живёт на свете этот воин,</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боях испытанный солдат.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 здесь, он в этом зале,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Друзья, его вы знать должны.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на груди его медали,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Их за отвагу ему дали,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память прошлой той войны.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image (12).jpg"/>
          <p:cNvPicPr>
            <a:picLocks noChangeAspect="1"/>
          </p:cNvPicPr>
          <p:nvPr/>
        </p:nvPicPr>
        <p:blipFill>
          <a:blip r:embed="rId2" cstate="email"/>
          <a:stretch>
            <a:fillRect/>
          </a:stretch>
        </p:blipFill>
        <p:spPr>
          <a:xfrm>
            <a:off x="285720" y="285728"/>
            <a:ext cx="2214578" cy="1466542"/>
          </a:xfrm>
          <a:prstGeom prst="rect">
            <a:avLst/>
          </a:prstGeom>
        </p:spPr>
      </p:pic>
      <p:pic>
        <p:nvPicPr>
          <p:cNvPr id="5" name="Рисунок 4" descr="555daafb89748_o.jpg"/>
          <p:cNvPicPr>
            <a:picLocks noChangeAspect="1"/>
          </p:cNvPicPr>
          <p:nvPr/>
        </p:nvPicPr>
        <p:blipFill>
          <a:blip r:embed="rId3" cstate="email"/>
          <a:stretch>
            <a:fillRect/>
          </a:stretch>
        </p:blipFill>
        <p:spPr>
          <a:xfrm>
            <a:off x="5857884" y="4929198"/>
            <a:ext cx="2857520" cy="1703465"/>
          </a:xfrm>
          <a:prstGeom prst="rect">
            <a:avLst/>
          </a:prstGeom>
        </p:spPr>
      </p:pic>
      <p:pic>
        <p:nvPicPr>
          <p:cNvPr id="6" name="Рисунок 5" descr="CHt2gUuW8AAC3FU.jpg"/>
          <p:cNvPicPr>
            <a:picLocks noChangeAspect="1"/>
          </p:cNvPicPr>
          <p:nvPr/>
        </p:nvPicPr>
        <p:blipFill>
          <a:blip r:embed="rId4" cstate="email"/>
          <a:stretch>
            <a:fillRect/>
          </a:stretch>
        </p:blipFill>
        <p:spPr>
          <a:xfrm>
            <a:off x="6429388" y="285728"/>
            <a:ext cx="2281621" cy="1494462"/>
          </a:xfrm>
          <a:prstGeom prst="rect">
            <a:avLst/>
          </a:prstGeom>
        </p:spPr>
      </p:pic>
      <p:pic>
        <p:nvPicPr>
          <p:cNvPr id="10" name="Рисунок 9" descr="10444861_6472fcf2.jpg"/>
          <p:cNvPicPr>
            <a:picLocks noChangeAspect="1"/>
          </p:cNvPicPr>
          <p:nvPr/>
        </p:nvPicPr>
        <p:blipFill>
          <a:blip r:embed="rId5" cstate="email"/>
          <a:stretch>
            <a:fillRect/>
          </a:stretch>
        </p:blipFill>
        <p:spPr>
          <a:xfrm>
            <a:off x="357158" y="4929198"/>
            <a:ext cx="2517639" cy="1728779"/>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ee67134b7f5.jpg"/>
          <p:cNvPicPr>
            <a:picLocks noChangeAspect="1"/>
          </p:cNvPicPr>
          <p:nvPr/>
        </p:nvPicPr>
        <p:blipFill>
          <a:blip r:embed="rId2" cstate="email"/>
          <a:stretch>
            <a:fillRect/>
          </a:stretch>
        </p:blipFill>
        <p:spPr>
          <a:xfrm>
            <a:off x="214282" y="4929198"/>
            <a:ext cx="2571736" cy="1711634"/>
          </a:xfrm>
          <a:prstGeom prst="rect">
            <a:avLst/>
          </a:prstGeom>
        </p:spPr>
      </p:pic>
      <p:sp>
        <p:nvSpPr>
          <p:cNvPr id="30721" name="Rectangle 1"/>
          <p:cNvSpPr>
            <a:spLocks noChangeArrowheads="1"/>
          </p:cNvSpPr>
          <p:nvPr/>
        </p:nvSpPr>
        <p:spPr bwMode="auto">
          <a:xfrm>
            <a:off x="3143240" y="407990"/>
            <a:ext cx="564360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61925"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 мы с той памятью не спорим,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 всем открыто говорим: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«Ты был всегда солдатом, воин,</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 остаешься вечно им».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 пусть твой китель тяжелеет</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От данных Родиной наград.</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Пусть внуки смотрят, и как умели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 жару и слякоть, и метели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19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Врага их деды побеждать.</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6f68cf4e9dfb.jpg"/>
          <p:cNvPicPr>
            <a:picLocks noChangeAspect="1"/>
          </p:cNvPicPr>
          <p:nvPr/>
        </p:nvPicPr>
        <p:blipFill>
          <a:blip r:embed="rId3" cstate="email"/>
          <a:stretch>
            <a:fillRect/>
          </a:stretch>
        </p:blipFill>
        <p:spPr>
          <a:xfrm>
            <a:off x="2928926" y="4643446"/>
            <a:ext cx="2982989" cy="1962144"/>
          </a:xfrm>
          <a:prstGeom prst="rect">
            <a:avLst/>
          </a:prstGeom>
        </p:spPr>
      </p:pic>
      <p:pic>
        <p:nvPicPr>
          <p:cNvPr id="8" name="Рисунок 7" descr="78017.jpg"/>
          <p:cNvPicPr>
            <a:picLocks noChangeAspect="1"/>
          </p:cNvPicPr>
          <p:nvPr/>
        </p:nvPicPr>
        <p:blipFill>
          <a:blip r:embed="rId4" cstate="email"/>
          <a:stretch>
            <a:fillRect/>
          </a:stretch>
        </p:blipFill>
        <p:spPr>
          <a:xfrm>
            <a:off x="214282" y="2928934"/>
            <a:ext cx="2571768" cy="1882513"/>
          </a:xfrm>
          <a:prstGeom prst="rect">
            <a:avLst/>
          </a:prstGeom>
        </p:spPr>
      </p:pic>
      <p:pic>
        <p:nvPicPr>
          <p:cNvPr id="9" name="Рисунок 8" descr="003.jpg"/>
          <p:cNvPicPr>
            <a:picLocks noChangeAspect="1"/>
          </p:cNvPicPr>
          <p:nvPr/>
        </p:nvPicPr>
        <p:blipFill>
          <a:blip r:embed="rId5" cstate="email"/>
          <a:stretch>
            <a:fillRect/>
          </a:stretch>
        </p:blipFill>
        <p:spPr>
          <a:xfrm>
            <a:off x="6000760" y="4643446"/>
            <a:ext cx="2924932" cy="1984250"/>
          </a:xfrm>
          <a:prstGeom prst="rect">
            <a:avLst/>
          </a:prstGeom>
        </p:spPr>
      </p:pic>
      <p:pic>
        <p:nvPicPr>
          <p:cNvPr id="10" name="Рисунок 9" descr="image (11).jpg"/>
          <p:cNvPicPr>
            <a:picLocks noChangeAspect="1"/>
          </p:cNvPicPr>
          <p:nvPr/>
        </p:nvPicPr>
        <p:blipFill>
          <a:blip r:embed="rId6" cstate="email"/>
          <a:stretch>
            <a:fillRect/>
          </a:stretch>
        </p:blipFill>
        <p:spPr>
          <a:xfrm>
            <a:off x="337112" y="323472"/>
            <a:ext cx="2342217" cy="2459036"/>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605cfd4s-960.jpg"/>
          <p:cNvPicPr>
            <a:picLocks noChangeAspect="1"/>
          </p:cNvPicPr>
          <p:nvPr/>
        </p:nvPicPr>
        <p:blipFill>
          <a:blip r:embed="rId2" cstate="email"/>
          <a:stretch>
            <a:fillRect/>
          </a:stretch>
        </p:blipFill>
        <p:spPr>
          <a:xfrm>
            <a:off x="214282" y="285728"/>
            <a:ext cx="3143240" cy="2043106"/>
          </a:xfrm>
          <a:prstGeom prst="rect">
            <a:avLst/>
          </a:prstGeom>
        </p:spPr>
      </p:pic>
      <p:pic>
        <p:nvPicPr>
          <p:cNvPr id="4" name="Рисунок 3" descr="469_504416891_big.jpg"/>
          <p:cNvPicPr>
            <a:picLocks noChangeAspect="1"/>
          </p:cNvPicPr>
          <p:nvPr/>
        </p:nvPicPr>
        <p:blipFill>
          <a:blip r:embed="rId3" cstate="email"/>
          <a:stretch>
            <a:fillRect/>
          </a:stretch>
        </p:blipFill>
        <p:spPr>
          <a:xfrm>
            <a:off x="214282" y="4500570"/>
            <a:ext cx="3102880" cy="2112345"/>
          </a:xfrm>
          <a:prstGeom prst="rect">
            <a:avLst/>
          </a:prstGeom>
        </p:spPr>
      </p:pic>
      <p:sp>
        <p:nvSpPr>
          <p:cNvPr id="33793" name="Rectangle 1"/>
          <p:cNvSpPr>
            <a:spLocks noChangeArrowheads="1"/>
          </p:cNvSpPr>
          <p:nvPr/>
        </p:nvSpPr>
        <p:spPr bwMode="auto">
          <a:xfrm>
            <a:off x="3500430" y="263985"/>
            <a:ext cx="535785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Теперь, Иванович, ты вспомни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Дороги тех военных дней,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И как страна звала на подвиг</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Отчизны верных сыновей.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И мы с призывом тем вставали,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Полками, ротами мы шли.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И Родину мы защищали,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И пол - Европы прошагали,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К Берлину, жаль, все не все дошли.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304073d8b2cd23f62273397e3e3794c1.jpg"/>
          <p:cNvPicPr>
            <a:picLocks noChangeAspect="1"/>
          </p:cNvPicPr>
          <p:nvPr/>
        </p:nvPicPr>
        <p:blipFill>
          <a:blip r:embed="rId4" cstate="email"/>
          <a:stretch>
            <a:fillRect/>
          </a:stretch>
        </p:blipFill>
        <p:spPr>
          <a:xfrm>
            <a:off x="6143636" y="4714884"/>
            <a:ext cx="2808905" cy="1857388"/>
          </a:xfrm>
          <a:prstGeom prst="rect">
            <a:avLst/>
          </a:prstGeom>
        </p:spPr>
      </p:pic>
      <p:pic>
        <p:nvPicPr>
          <p:cNvPr id="8" name="Рисунок 7" descr="10444861_6472fcf2.jpg"/>
          <p:cNvPicPr>
            <a:picLocks noChangeAspect="1"/>
          </p:cNvPicPr>
          <p:nvPr/>
        </p:nvPicPr>
        <p:blipFill>
          <a:blip r:embed="rId5" cstate="email"/>
          <a:stretch>
            <a:fillRect/>
          </a:stretch>
        </p:blipFill>
        <p:spPr>
          <a:xfrm>
            <a:off x="3357554" y="4714884"/>
            <a:ext cx="2759725" cy="1895011"/>
          </a:xfrm>
          <a:prstGeom prst="rect">
            <a:avLst/>
          </a:prstGeom>
        </p:spPr>
      </p:pic>
      <p:pic>
        <p:nvPicPr>
          <p:cNvPr id="9" name="Рисунок 8" descr="4ee67134b7f5.jpg"/>
          <p:cNvPicPr>
            <a:picLocks noChangeAspect="1"/>
          </p:cNvPicPr>
          <p:nvPr/>
        </p:nvPicPr>
        <p:blipFill>
          <a:blip r:embed="rId6" cstate="email"/>
          <a:stretch>
            <a:fillRect/>
          </a:stretch>
        </p:blipFill>
        <p:spPr>
          <a:xfrm>
            <a:off x="214282" y="2428868"/>
            <a:ext cx="3143272" cy="2000264"/>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071802" y="470394"/>
            <a:ext cx="585791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0325"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Теперь, Иванович, ты вспомни,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03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Как отступал коварный враг.</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03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 как в Берлине над рейхстагом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03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Зареял наш победный стяг.</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03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То был Победы день желанный,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0325"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Салютов радужных огней.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5298cf68bd00.jpg"/>
          <p:cNvPicPr>
            <a:picLocks noChangeAspect="1"/>
          </p:cNvPicPr>
          <p:nvPr/>
        </p:nvPicPr>
        <p:blipFill>
          <a:blip r:embed="rId2" cstate="email"/>
          <a:stretch>
            <a:fillRect/>
          </a:stretch>
        </p:blipFill>
        <p:spPr>
          <a:xfrm>
            <a:off x="214282" y="2857496"/>
            <a:ext cx="2714644" cy="1869226"/>
          </a:xfrm>
          <a:prstGeom prst="rect">
            <a:avLst/>
          </a:prstGeom>
        </p:spPr>
      </p:pic>
      <p:pic>
        <p:nvPicPr>
          <p:cNvPr id="5" name="Рисунок 4" descr="7480f02b78.jpg"/>
          <p:cNvPicPr>
            <a:picLocks noChangeAspect="1"/>
          </p:cNvPicPr>
          <p:nvPr/>
        </p:nvPicPr>
        <p:blipFill>
          <a:blip r:embed="rId3" cstate="email"/>
          <a:stretch>
            <a:fillRect/>
          </a:stretch>
        </p:blipFill>
        <p:spPr>
          <a:xfrm>
            <a:off x="214282" y="214290"/>
            <a:ext cx="2700000" cy="2541177"/>
          </a:xfrm>
          <a:prstGeom prst="rect">
            <a:avLst/>
          </a:prstGeom>
        </p:spPr>
      </p:pic>
      <p:pic>
        <p:nvPicPr>
          <p:cNvPr id="6" name="Рисунок 5" descr="39.jpg"/>
          <p:cNvPicPr>
            <a:picLocks noChangeAspect="1"/>
          </p:cNvPicPr>
          <p:nvPr/>
        </p:nvPicPr>
        <p:blipFill>
          <a:blip r:embed="rId4" cstate="email"/>
          <a:stretch>
            <a:fillRect/>
          </a:stretch>
        </p:blipFill>
        <p:spPr>
          <a:xfrm>
            <a:off x="6429388" y="3357562"/>
            <a:ext cx="2412241" cy="3312000"/>
          </a:xfrm>
          <a:prstGeom prst="rect">
            <a:avLst/>
          </a:prstGeom>
        </p:spPr>
      </p:pic>
      <p:pic>
        <p:nvPicPr>
          <p:cNvPr id="7" name="Рисунок 6" descr="1336383710_red-army-05.jpg"/>
          <p:cNvPicPr>
            <a:picLocks noChangeAspect="1"/>
          </p:cNvPicPr>
          <p:nvPr/>
        </p:nvPicPr>
        <p:blipFill>
          <a:blip r:embed="rId5" cstate="email"/>
          <a:stretch>
            <a:fillRect/>
          </a:stretch>
        </p:blipFill>
        <p:spPr>
          <a:xfrm>
            <a:off x="3214678" y="3357562"/>
            <a:ext cx="2944001" cy="3312000"/>
          </a:xfrm>
          <a:prstGeom prst="rect">
            <a:avLst/>
          </a:prstGeom>
        </p:spPr>
      </p:pic>
      <p:pic>
        <p:nvPicPr>
          <p:cNvPr id="8" name="Рисунок 7" descr="image (10).jpg"/>
          <p:cNvPicPr>
            <a:picLocks noChangeAspect="1"/>
          </p:cNvPicPr>
          <p:nvPr/>
        </p:nvPicPr>
        <p:blipFill>
          <a:blip r:embed="rId6" cstate="email"/>
          <a:stretch>
            <a:fillRect/>
          </a:stretch>
        </p:blipFill>
        <p:spPr>
          <a:xfrm>
            <a:off x="214282" y="4857760"/>
            <a:ext cx="2700000" cy="1773000"/>
          </a:xfrm>
          <a:prstGeom prst="rect">
            <a:avLst/>
          </a:prstGeom>
        </p:spPr>
      </p:pic>
    </p:spTree>
  </p:cSld>
  <p:clrMapOvr>
    <a:masterClrMapping/>
  </p:clrMapOvr>
  <p:transition advClick="0" advTm="3000">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1001</Words>
  <Application>Microsoft Office PowerPoint</Application>
  <PresentationFormat>Экран (4:3)</PresentationFormat>
  <Paragraphs>86</Paragraphs>
  <Slides>17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Областной конкурс  «Герои Отечества - наши земляки»,  посвящённый Дню Героев Отечества</vt:lpstr>
      <vt:lpstr>Горин Михаил Трофимович Гвардии старший лейтенант бронетанковых войск</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Материал для презентации  готовила и предоставила правнучка Горина Михаила Трофимовича – Хромоногих Елизавета Евгеньевна, учащаяся объединения «Дизайнер» МБУДОД ЦВР «Радуга» г. Челябинска</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«Условия эффективного формирования профессиональной компетентности педагога дополнительного образования»</dc:title>
  <dc:creator>Admin</dc:creator>
  <cp:lastModifiedBy>1</cp:lastModifiedBy>
  <cp:revision>105</cp:revision>
  <dcterms:created xsi:type="dcterms:W3CDTF">2012-11-20T08:11:17Z</dcterms:created>
  <dcterms:modified xsi:type="dcterms:W3CDTF">2015-12-14T07:31:20Z</dcterms:modified>
</cp:coreProperties>
</file>