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63" r:id="rId3"/>
    <p:sldId id="264" r:id="rId4"/>
    <p:sldId id="274" r:id="rId5"/>
    <p:sldId id="269" r:id="rId6"/>
    <p:sldId id="270" r:id="rId7"/>
    <p:sldId id="276" r:id="rId8"/>
    <p:sldId id="271" r:id="rId9"/>
    <p:sldId id="275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A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598" autoAdjust="0"/>
  </p:normalViewPr>
  <p:slideViewPr>
    <p:cSldViewPr>
      <p:cViewPr>
        <p:scale>
          <a:sx n="75" d="100"/>
          <a:sy n="75" d="100"/>
        </p:scale>
        <p:origin x="-984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F29628E-DC55-4F40-8547-169D4E926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C30D-84FE-4BA6-96E9-3BE6EFF61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C94F-981D-458C-814C-F1AD73698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6A10-63D0-4BB3-87F3-833A795DE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4E2A8-4BE6-4745-BB7F-A62201A75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F9D799-46C5-42CA-8E9F-FB626EBCE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C258FE-0E72-4D35-93EA-28E9883C1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4C6037-7114-4E3A-925F-7C46706E1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EDD4D3-8A77-4EAD-9591-AD03F2A28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B9021-1D77-493C-B276-B4E50DAEB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12F3EF-9A29-4BEF-B54C-DF40DE9F6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A53762-AD98-4CEB-8BFF-1A251E89B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6C8679F-AC32-4B0F-9B83-6D678F9AF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9" r:id="rId2"/>
    <p:sldLayoutId id="2147483771" r:id="rId3"/>
    <p:sldLayoutId id="2147483772" r:id="rId4"/>
    <p:sldLayoutId id="2147483773" r:id="rId5"/>
    <p:sldLayoutId id="2147483774" r:id="rId6"/>
    <p:sldLayoutId id="2147483768" r:id="rId7"/>
    <p:sldLayoutId id="2147483775" r:id="rId8"/>
    <p:sldLayoutId id="2147483776" r:id="rId9"/>
    <p:sldLayoutId id="2147483767" r:id="rId10"/>
    <p:sldLayoutId id="2147483766" r:id="rId11"/>
    <p:sldLayoutId id="214748377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8;&#1075;&#1086;&#1088;&#1100;\&#1056;&#1072;&#1073;&#1086;&#1095;&#1080;&#1081;%20&#1089;&#1090;&#1086;&#1083;\&#1040;&#1091;&#1076;&#1080;&#1086;_0001.wma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0%B0%D1%81%D1%82%D0%BE%D1%87%D0%BA%D0%B0" TargetMode="External"/><Relationship Id="rId13" Type="http://schemas.openxmlformats.org/officeDocument/2006/relationships/hyperlink" Target="https://ru.wikipedia.org/wiki/%D0%9C%D0%B5%D0%B4%D0%B2%D0%B5%D0%B4%D0%B8" TargetMode="External"/><Relationship Id="rId18" Type="http://schemas.openxmlformats.org/officeDocument/2006/relationships/image" Target="../media/image9.gif"/><Relationship Id="rId3" Type="http://schemas.openxmlformats.org/officeDocument/2006/relationships/hyperlink" Target="https://ru.wikipedia.org/wiki/%D0%94%D0%B5%D1%82%D0%B0%D0%BB%D1%8C" TargetMode="External"/><Relationship Id="rId7" Type="http://schemas.openxmlformats.org/officeDocument/2006/relationships/hyperlink" Target="https://ru.wikipedia.org/wiki/%D0%A5%D0%B2%D0%BE%D1%81%D1%82" TargetMode="External"/><Relationship Id="rId12" Type="http://schemas.openxmlformats.org/officeDocument/2006/relationships/hyperlink" Target="https://ru.wikipedia.org/wiki/%D0%92%D0%BE%D0%BB%D0%BD%D0%B0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s://ru.wikipedia.org/wiki/%D0%A1%D0%BE%D0%B5%D0%B4%D0%B8%D0%BD%D0%B5%D0%BD%D0%B8%D0%B5_%D1%81_%D0%BD%D0%B0%D1%82%D1%8F%D0%B3%D0%BE%D0%BC" TargetMode="External"/><Relationship Id="rId16" Type="http://schemas.openxmlformats.org/officeDocument/2006/relationships/hyperlink" Target="https://ru.wikipedia.org/wiki/%D0%97%D0%B5%D1%80%D0%BA%D0%B0%D0%BB%D1%8C%D0%BD%D0%B0%D1%8F_%D1%81%D0%B8%D0%BC%D0%BC%D0%B5%D1%82%D1%80%D0%B8%D1%8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ru.wikipedia.org/wiki/%D0%9B%D0%B0%D1%81%D1%82%D0%BE%D1%87%D0%BA%D0%B8%D0%BD_%D1%85%D0%B2%D0%BE%D1%81%D1%82_(%D0%BC%D0%B5%D1%85%D0%B0%D0%BD%D0%B8%D0%BA%D0%B0)" TargetMode="External"/><Relationship Id="rId11" Type="http://schemas.openxmlformats.org/officeDocument/2006/relationships/hyperlink" Target="https://ru.wikipedia.org/wiki/%D0%9A%D0%BB%D0%B5%D0%B2%D0%B5%D1%80" TargetMode="External"/><Relationship Id="rId5" Type="http://schemas.openxmlformats.org/officeDocument/2006/relationships/hyperlink" Target="https://ru.wikipedia.org/w/index.php?title=%D0%A8%D0%B8%D0%BF_(%D0%B4%D0%B5%D1%82%D0%B0%D0%BB%D1%8C)&amp;action=edit&amp;redlink=1" TargetMode="External"/><Relationship Id="rId15" Type="http://schemas.openxmlformats.org/officeDocument/2006/relationships/hyperlink" Target="https://ru.wikipedia.org/wiki/%D0%9A%D0%BB%D1%8E%D1%87" TargetMode="External"/><Relationship Id="rId10" Type="http://schemas.openxmlformats.org/officeDocument/2006/relationships/hyperlink" Target="https://ru.wikipedia.org/wiki/%D0%9F%D1%80%D1%8F%D0%BC%D0%BE%D1%83%D0%B3%D0%BE%D0%BB%D1%8C%D0%BD%D0%B8%D0%BA" TargetMode="External"/><Relationship Id="rId4" Type="http://schemas.openxmlformats.org/officeDocument/2006/relationships/hyperlink" Target="https://ru.wikipedia.org/wiki/%D0%94%D1%80%D0%B5%D0%B2%D0%B5%D1%81%D0%B8%D0%BD%D0%B0" TargetMode="External"/><Relationship Id="rId9" Type="http://schemas.openxmlformats.org/officeDocument/2006/relationships/hyperlink" Target="https://ru.wikipedia.org/wiki/%D0%AF%D1%89%D0%B8%D0%BA" TargetMode="External"/><Relationship Id="rId14" Type="http://schemas.openxmlformats.org/officeDocument/2006/relationships/hyperlink" Target="https://ru.wikipedia.org/wiki/%D0%A3%D1%85%D0%B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0935" y="-885526"/>
            <a:ext cx="8143933" cy="538572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Презентация по технологии на тему: Столярное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соединение,шиповое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соединение,соединение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деталей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шкантами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и шурупами в нагель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>
              <a:lnSpc>
                <a:spcPct val="80000"/>
              </a:lnSpc>
            </a:pPr>
            <a:r>
              <a:rPr lang="ru-RU" sz="3000" smtClean="0"/>
              <a:t>                                   </a:t>
            </a:r>
          </a:p>
        </p:txBody>
      </p:sp>
      <p:pic>
        <p:nvPicPr>
          <p:cNvPr id="2053" name="Аудио_0001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00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5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50825" y="836613"/>
            <a:ext cx="856932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Для упрочнения соединений применяют нагели. Эти цилиндрические деревянные стержни, которые забивают в отверстие детали параллельно торцу, чтобы в них ввинтить шурупы, так как шуруп, ввинченный непосредственно в торец, плохо держится в древесине. С помощью нагелей упрочняют и шиповые соединения. Пред забиванием нагель немного заостряют и смазывают клеем.</a:t>
            </a:r>
          </a:p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    На предприятиях процесс соединения  деталей с помощью шкантов механизирован. Детали и шканты там изготовляют станочники, а соединяют сборщики.</a:t>
            </a:r>
          </a:p>
        </p:txBody>
      </p:sp>
      <p:pic>
        <p:nvPicPr>
          <p:cNvPr id="115714" name="Picture 5" descr="C:\Users\123456789\Desktop\090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4214813"/>
            <a:ext cx="35480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713787" cy="49688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000" smtClean="0"/>
              <a:t>     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Столярные соединения деталей бывают неразъёмные и разъёмные. К первым из них относятся уже известные вам соединения на гвоздях, ко вторым – на шурупах. На гвоздях и шурупах детали соединяют сравнительно быстро, но такие соединения не обеспечивают высокой прочности.</a:t>
            </a:r>
          </a:p>
          <a:p>
            <a:pPr algn="just"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В клеевых соединениях различают элементы: шип, гнездо, проушину и др.</a:t>
            </a:r>
          </a:p>
          <a:p>
            <a:pPr algn="just"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Шип – выступ на конце заготовки, соответствует размерам и профилю проушины или гнезда соединяемой заготовки. Гнездо – отверстие (углубление) в заготовке, соответствует размерам и профилю шипа, проушина – гнездо на торце заготовки, открытое с двух или трёх сторон.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964612" cy="14398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Основные виды столярных соединений</a:t>
            </a:r>
          </a:p>
        </p:txBody>
      </p:sp>
      <p:pic>
        <p:nvPicPr>
          <p:cNvPr id="107524" name="Picture 4" descr="Безымянныйнгнг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797425"/>
            <a:ext cx="5400675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284538"/>
            <a:ext cx="8291512" cy="331946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Из клеевых соединений наиболее распространены шиповые. Они подразделяются на угловые концевые, угловые серединные и угловые ящичные. Выбор числа шипов на заготовке зависит то толщины соединяемых деталей. Бруски толщиной до 40 мм чаще всего соединяют одинарным шипом, бруски толщиной свыше 80 мм – тройными многократными.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Существуют правила определения размеров шипов и прошин. Так, размеры угловых концевых и угловых серединных соединений определяют по формулам: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S=0,4S  ;S = S =0.5(S –S ).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Размеры углового ящичного соединения должны быть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S =S =6,8,10,12,14,16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мм;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l= S ; S ,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 не менее 0.3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S .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Изделия с шиповым соединением деталей изготавливают по сборочным чертежам.</a:t>
            </a:r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851275" y="5516563"/>
          <a:ext cx="127000" cy="177800"/>
        </p:xfrm>
        <a:graphic>
          <a:graphicData uri="http://schemas.openxmlformats.org/presentationml/2006/ole">
            <p:oleObj spid="_x0000_s108548" name="Формула" r:id="rId3" imgW="126720" imgH="177480" progId="Equation.3">
              <p:embed/>
            </p:oleObj>
          </a:graphicData>
        </a:graphic>
      </p:graphicFrame>
      <p:graphicFrame>
        <p:nvGraphicFramePr>
          <p:cNvPr id="10855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6011863" y="5445125"/>
          <a:ext cx="127000" cy="177800"/>
        </p:xfrm>
        <a:graphic>
          <a:graphicData uri="http://schemas.openxmlformats.org/presentationml/2006/ole">
            <p:oleObj spid="_x0000_s108555" name="Формула" r:id="rId4" imgW="126720" imgH="177480" progId="Equation.3">
              <p:embed/>
            </p:oleObj>
          </a:graphicData>
        </a:graphic>
      </p:graphicFrame>
      <p:sp>
        <p:nvSpPr>
          <p:cNvPr id="108567" name="Text Box 13"/>
          <p:cNvSpPr txBox="1">
            <a:spLocks noChangeArrowheads="1"/>
          </p:cNvSpPr>
          <p:nvPr/>
        </p:nvSpPr>
        <p:spPr bwMode="auto">
          <a:xfrm>
            <a:off x="4787900" y="5445125"/>
            <a:ext cx="238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1</a:t>
            </a:r>
          </a:p>
        </p:txBody>
      </p:sp>
      <p:sp>
        <p:nvSpPr>
          <p:cNvPr id="108568" name="Text Box 14"/>
          <p:cNvSpPr txBox="1">
            <a:spLocks noChangeArrowheads="1"/>
          </p:cNvSpPr>
          <p:nvPr/>
        </p:nvSpPr>
        <p:spPr bwMode="auto">
          <a:xfrm>
            <a:off x="6227763" y="5445125"/>
            <a:ext cx="238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1</a:t>
            </a:r>
          </a:p>
        </p:txBody>
      </p:sp>
      <p:sp>
        <p:nvSpPr>
          <p:cNvPr id="108569" name="Text Box 15"/>
          <p:cNvSpPr txBox="1">
            <a:spLocks noChangeArrowheads="1"/>
          </p:cNvSpPr>
          <p:nvPr/>
        </p:nvSpPr>
        <p:spPr bwMode="auto">
          <a:xfrm>
            <a:off x="5219700" y="5445125"/>
            <a:ext cx="215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3</a:t>
            </a:r>
          </a:p>
        </p:txBody>
      </p:sp>
      <p:pic>
        <p:nvPicPr>
          <p:cNvPr id="108560" name="Picture 16" descr="Безымянныйкеен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765175"/>
            <a:ext cx="73247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71" name="Text Box 17"/>
          <p:cNvSpPr txBox="1">
            <a:spLocks noChangeArrowheads="1"/>
          </p:cNvSpPr>
          <p:nvPr/>
        </p:nvSpPr>
        <p:spPr bwMode="auto">
          <a:xfrm>
            <a:off x="4787900" y="5661025"/>
            <a:ext cx="238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1</a:t>
            </a:r>
          </a:p>
        </p:txBody>
      </p:sp>
      <p:sp>
        <p:nvSpPr>
          <p:cNvPr id="108572" name="Text Box 18"/>
          <p:cNvSpPr txBox="1">
            <a:spLocks noChangeArrowheads="1"/>
          </p:cNvSpPr>
          <p:nvPr/>
        </p:nvSpPr>
        <p:spPr bwMode="auto">
          <a:xfrm>
            <a:off x="5148263" y="5661025"/>
            <a:ext cx="215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3</a:t>
            </a:r>
          </a:p>
        </p:txBody>
      </p:sp>
      <p:graphicFrame>
        <p:nvGraphicFramePr>
          <p:cNvPr id="108563" name="Object 19"/>
          <p:cNvGraphicFramePr>
            <a:graphicFrameLocks noChangeAspect="1"/>
          </p:cNvGraphicFramePr>
          <p:nvPr/>
        </p:nvGraphicFramePr>
        <p:xfrm>
          <a:off x="7885113" y="5734050"/>
          <a:ext cx="127000" cy="177800"/>
        </p:xfrm>
        <a:graphic>
          <a:graphicData uri="http://schemas.openxmlformats.org/presentationml/2006/ole">
            <p:oleObj spid="_x0000_s108563" name="Формула" r:id="rId6" imgW="126720" imgH="177480" progId="Equation.3">
              <p:embed/>
            </p:oleObj>
          </a:graphicData>
        </a:graphic>
      </p:graphicFrame>
      <p:sp>
        <p:nvSpPr>
          <p:cNvPr id="108573" name="Text Box 20"/>
          <p:cNvSpPr txBox="1">
            <a:spLocks noChangeArrowheads="1"/>
          </p:cNvSpPr>
          <p:nvPr/>
        </p:nvSpPr>
        <p:spPr bwMode="auto">
          <a:xfrm>
            <a:off x="8172450" y="5661025"/>
            <a:ext cx="287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2 </a:t>
            </a:r>
          </a:p>
        </p:txBody>
      </p:sp>
      <p:graphicFrame>
        <p:nvGraphicFramePr>
          <p:cNvPr id="108565" name="Object 21"/>
          <p:cNvGraphicFramePr>
            <a:graphicFrameLocks noChangeAspect="1"/>
          </p:cNvGraphicFramePr>
          <p:nvPr/>
        </p:nvGraphicFramePr>
        <p:xfrm>
          <a:off x="2339975" y="6021388"/>
          <a:ext cx="127000" cy="177800"/>
        </p:xfrm>
        <a:graphic>
          <a:graphicData uri="http://schemas.openxmlformats.org/presentationml/2006/ole">
            <p:oleObj spid="_x0000_s108565" name="Формула" r:id="rId7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Шиповое соединение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109570" name="Текст 2"/>
          <p:cNvSpPr>
            <a:spLocks noGrp="1"/>
          </p:cNvSpPr>
          <p:nvPr>
            <p:ph type="body" sz="half" idx="1"/>
          </p:nvPr>
        </p:nvSpPr>
        <p:spPr>
          <a:xfrm>
            <a:off x="285750" y="1428750"/>
            <a:ext cx="4357688" cy="5143500"/>
          </a:xfrm>
        </p:spPr>
        <p:txBody>
          <a:bodyPr/>
          <a:lstStyle/>
          <a:p>
            <a:r>
              <a:rPr lang="ru-RU" sz="1500" b="1" smtClean="0"/>
              <a:t>Шиповое соединение</a:t>
            </a:r>
            <a:r>
              <a:rPr lang="ru-RU" sz="1500" smtClean="0"/>
              <a:t> — </a:t>
            </a:r>
            <a:r>
              <a:rPr lang="ru-RU" sz="1500" smtClean="0">
                <a:hlinkClick r:id="rId2" tooltip="Соединение с натягом"/>
              </a:rPr>
              <a:t>соединение</a:t>
            </a:r>
            <a:r>
              <a:rPr lang="ru-RU" sz="1500" smtClean="0"/>
              <a:t> </a:t>
            </a:r>
            <a:r>
              <a:rPr lang="ru-RU" sz="1500" smtClean="0">
                <a:hlinkClick r:id="rId3" tooltip="Деталь"/>
              </a:rPr>
              <a:t>деталей</a:t>
            </a:r>
            <a:r>
              <a:rPr lang="ru-RU" sz="1500" smtClean="0"/>
              <a:t> (обычно </a:t>
            </a:r>
            <a:r>
              <a:rPr lang="ru-RU" sz="1500" smtClean="0">
                <a:hlinkClick r:id="rId4" tooltip="Древесина"/>
              </a:rPr>
              <a:t>деревянных</a:t>
            </a:r>
            <a:r>
              <a:rPr lang="ru-RU" sz="1500" smtClean="0"/>
              <a:t>) путём </a:t>
            </a:r>
            <a:r>
              <a:rPr lang="ru-RU" sz="1500" smtClean="0">
                <a:hlinkClick r:id="rId2" tooltip="Соединение с натягом"/>
              </a:rPr>
              <a:t>плотного вставления</a:t>
            </a:r>
            <a:r>
              <a:rPr lang="ru-RU" sz="1500" smtClean="0"/>
              <a:t> в отверстия (</a:t>
            </a:r>
            <a:r>
              <a:rPr lang="ru-RU" sz="1500" i="1" smtClean="0"/>
              <a:t>пазы</a:t>
            </a:r>
            <a:r>
              <a:rPr lang="ru-RU" sz="1500" smtClean="0"/>
              <a:t>) фигурных выступов в этих деталях — </a:t>
            </a:r>
            <a:r>
              <a:rPr lang="ru-RU" sz="1500" i="1" smtClean="0">
                <a:hlinkClick r:id="rId5" tooltip="Шип (деталь) (страница отсутствует)"/>
              </a:rPr>
              <a:t>шипов</a:t>
            </a:r>
            <a:r>
              <a:rPr lang="ru-RU" sz="1500" smtClean="0"/>
              <a:t>.</a:t>
            </a:r>
          </a:p>
          <a:p>
            <a:r>
              <a:rPr lang="ru-RU" sz="1500" smtClean="0"/>
              <a:t>Шиповые соединения бывают разных видов, Наиболее известные из них:</a:t>
            </a:r>
          </a:p>
          <a:p>
            <a:r>
              <a:rPr lang="ru-RU" sz="1500" b="1" smtClean="0">
                <a:hlinkClick r:id="rId6" tooltip="Ласточкин хвост (механика)"/>
              </a:rPr>
              <a:t>Ласточкин хвост</a:t>
            </a:r>
            <a:r>
              <a:rPr lang="ru-RU" sz="1500" smtClean="0"/>
              <a:t> (Dovetail Joint) — соединение, в котором шипы и пазы напоминают по форме </a:t>
            </a:r>
            <a:r>
              <a:rPr lang="ru-RU" sz="1500" smtClean="0">
                <a:hlinkClick r:id="rId7" tooltip="Хвост"/>
              </a:rPr>
              <a:t>хвост</a:t>
            </a:r>
            <a:r>
              <a:rPr lang="ru-RU" sz="1500" smtClean="0"/>
              <a:t> </a:t>
            </a:r>
            <a:r>
              <a:rPr lang="ru-RU" sz="1500" smtClean="0">
                <a:hlinkClick r:id="rId8" tooltip="Ласточка"/>
              </a:rPr>
              <a:t>ласточки</a:t>
            </a:r>
            <a:r>
              <a:rPr lang="ru-RU" sz="1500" smtClean="0"/>
              <a:t>;</a:t>
            </a:r>
          </a:p>
          <a:p>
            <a:r>
              <a:rPr lang="ru-RU" sz="1500" b="1" smtClean="0">
                <a:hlinkClick r:id="rId9" tooltip="Ящик"/>
              </a:rPr>
              <a:t>Ящичное</a:t>
            </a:r>
            <a:r>
              <a:rPr lang="ru-RU" sz="1500" b="1" smtClean="0"/>
              <a:t> соединение</a:t>
            </a:r>
            <a:r>
              <a:rPr lang="ru-RU" sz="1500" smtClean="0"/>
              <a:t> (Finger Joint) — соединение с шипами </a:t>
            </a:r>
            <a:r>
              <a:rPr lang="ru-RU" sz="1500" smtClean="0">
                <a:hlinkClick r:id="rId10" tooltip="Прямоугольник"/>
              </a:rPr>
              <a:t>прямоугольного</a:t>
            </a:r>
            <a:r>
              <a:rPr lang="ru-RU" sz="1500" smtClean="0"/>
              <a:t> профиля;</a:t>
            </a:r>
          </a:p>
          <a:p>
            <a:r>
              <a:rPr lang="ru-RU" sz="1500" b="1" smtClean="0"/>
              <a:t>Соединение с фигурными шипами</a:t>
            </a:r>
            <a:r>
              <a:rPr lang="ru-RU" sz="1500" smtClean="0"/>
              <a:t> (Isoloc) — шипы различной формы, например, в форме </a:t>
            </a:r>
            <a:r>
              <a:rPr lang="ru-RU" sz="1500" smtClean="0">
                <a:hlinkClick r:id="rId11" tooltip="Клевер"/>
              </a:rPr>
              <a:t>клевера</a:t>
            </a:r>
            <a:r>
              <a:rPr lang="ru-RU" sz="1500" smtClean="0"/>
              <a:t> (Clover),</a:t>
            </a:r>
            <a:r>
              <a:rPr lang="ru-RU" sz="1500" smtClean="0">
                <a:hlinkClick r:id="rId12" tooltip="Волна"/>
              </a:rPr>
              <a:t>волн</a:t>
            </a:r>
            <a:r>
              <a:rPr lang="ru-RU" sz="1500" smtClean="0"/>
              <a:t> (wave), </a:t>
            </a:r>
            <a:r>
              <a:rPr lang="ru-RU" sz="1500" smtClean="0">
                <a:hlinkClick r:id="rId13" tooltip="Медведи"/>
              </a:rPr>
              <a:t>медвежьих</a:t>
            </a:r>
            <a:r>
              <a:rPr lang="ru-RU" sz="1500" smtClean="0"/>
              <a:t> </a:t>
            </a:r>
            <a:r>
              <a:rPr lang="ru-RU" sz="1500" smtClean="0">
                <a:hlinkClick r:id="rId14" tooltip="Ухо"/>
              </a:rPr>
              <a:t>ушек</a:t>
            </a:r>
            <a:r>
              <a:rPr lang="ru-RU" sz="1500" smtClean="0"/>
              <a:t> (Bear Ears), </a:t>
            </a:r>
            <a:r>
              <a:rPr lang="ru-RU" sz="1500" smtClean="0">
                <a:hlinkClick r:id="rId15" tooltip="Ключ"/>
              </a:rPr>
              <a:t>ключей</a:t>
            </a:r>
            <a:r>
              <a:rPr lang="ru-RU" sz="1500" smtClean="0"/>
              <a:t> (keys), </a:t>
            </a:r>
            <a:r>
              <a:rPr lang="ru-RU" sz="1500" smtClean="0">
                <a:hlinkClick r:id="rId16" tooltip="Зеркальная симметрия"/>
              </a:rPr>
              <a:t>зеркально расположенных</a:t>
            </a:r>
            <a:r>
              <a:rPr lang="ru-RU" sz="1500" smtClean="0"/>
              <a:t> ключей (mirror keys) и т. д.</a:t>
            </a:r>
          </a:p>
          <a:p>
            <a:endParaRPr lang="ru-RU" sz="1100" smtClean="0"/>
          </a:p>
        </p:txBody>
      </p:sp>
      <p:pic>
        <p:nvPicPr>
          <p:cNvPr id="109571" name="Picture 2" descr="C:\Users\123456789\Desktop\18.04-2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17"/>
          <a:srcRect/>
          <a:stretch>
            <a:fillRect/>
          </a:stretch>
        </p:blipFill>
        <p:spPr>
          <a:xfrm>
            <a:off x="4708525" y="1428750"/>
            <a:ext cx="3917950" cy="2419350"/>
          </a:xfrm>
        </p:spPr>
      </p:pic>
      <p:pic>
        <p:nvPicPr>
          <p:cNvPr id="109572" name="Picture 3" descr="C:\Users\123456789\Desktop\92b83f7f48397a2394171ec89fe16edd.gi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18"/>
          <a:srcRect/>
          <a:stretch>
            <a:fillRect/>
          </a:stretch>
        </p:blipFill>
        <p:spPr>
          <a:xfrm>
            <a:off x="4965700" y="4000500"/>
            <a:ext cx="3403600" cy="1866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Сборка шипового соединения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179388" y="1268413"/>
            <a:ext cx="5545137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    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Для сборки шипового соединения полученные шипы и проушины подгоняют до необходимого размера. При необходимости их подрезают стамеской и зачищают напильником. Для обработки стамеской заготовку закрепляют на верстаке. Правой рукой нажимают на торец ручки стамески, а левой обхватывают ее стержень и регулируют направление резания. Напильником зачищают боковые стенки и дно проушины. Соединение деталей будет прочным в том случае, если шип входит в проушину при несильном ударе киянкой или нажатии рукой. Киянкой следует ударять не по шипу непосредственно, а через подкладную доску.</a:t>
            </a:r>
          </a:p>
          <a:p>
            <a:pPr marL="342900" indent="-342900"/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0595" name="Picture 4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341438"/>
            <a:ext cx="2946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620713"/>
            <a:ext cx="8964613" cy="524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           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Шиповые соединения после освобождения от сжатия строгают, чтобы убрать неровности на стыках, застывшие клеевые потеки и др. Строгают, закрепив изделие клиньями на верстаке, с двух сторон на полный размах рук сквозным (полным) движением рубанка.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Затем строгают кромки. Изделие закрепляют в переднем зажиме верстака с подкладной доской. Шиповые соединения строгают поочередно движением рубанка от края к центру соединения детали.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Контролируют качество работы с помощью линейки и угольника.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На производстве шиповые соединения собирают сборщики изделий из древесины. Подогнав шиповое соединение, его разбирают (разъединяют) для склеивания. Вначале шип и проушину смазывают клеем, выдерживают на воздухе для впитывания клея в древесину, а затем соединяют.</a:t>
            </a:r>
          </a:p>
          <a:p>
            <a:pPr marL="342900" indent="-342900" algn="just"/>
            <a:r>
              <a:rPr lang="en-US" sz="160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Собрав и склеив изделие, пользуясь подкладными досками, его сжимают в углах струбцинами. В зависимости от вида клея изделие выдерживают в сжатом состоянии до 24 ч.</a:t>
            </a:r>
          </a:p>
        </p:txBody>
      </p:sp>
      <p:pic>
        <p:nvPicPr>
          <p:cNvPr id="111618" name="Picture 3" descr="C:\Users\123456789\Desktop\1_html_m528fd1c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4143375"/>
            <a:ext cx="4651375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1" name="Picture 2" descr="C:\Users\123456789\Desktop\8572852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85750"/>
            <a:ext cx="7429500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Соединение деталей с помощью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шкантов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нагелей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-180975" y="1700213"/>
            <a:ext cx="90741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     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Шиповое соединение деталей наиболее прочное, но сложное по изготовлению. Поэтому нередко для соединения деталей применяют круглые вставные шипы -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шканты.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Этот способ удобен в том случае, если из досок надо собрать щит. Диаметр шканта должен быть равен 0,4 толщины соединяемых деталей, а длина его равна пяти диаметрам шканта.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             </a:t>
            </a: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</p:txBody>
      </p:sp>
      <p:pic>
        <p:nvPicPr>
          <p:cNvPr id="113667" name="Picture 4" descr="C:\Users\123456789\Desktop\Тех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3500438"/>
            <a:ext cx="7072313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6215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Прежде чем соединять детали, их надо хорошо подогнать одну к другой. Пласты досок или брусков должны быть отстроганы под линейку, а присоединяемые кромки – под столярный угольник. Затем с помощью рейсмуса и столярного угольника размечают центры отверстий под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шканты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Расстояние от торца до центра первого отверстия не должно быть меньше двух диаметров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шкантов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Диаметр сверла должен быть равен диаметру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шканта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Отверстия просверливают на 2…3 мм глубже, чем половина длины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шканта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После этого отрезают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шканты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нужной длины, смазывают их клеем, вставляют в отверстия и детали соединяют.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4690" name="Picture 2" descr="C:\Users\123456789\Desktop\i_06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4929188"/>
            <a:ext cx="5715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577</Words>
  <Application>Microsoft Office PowerPoint</Application>
  <PresentationFormat>Экран (4:3)</PresentationFormat>
  <Paragraphs>41</Paragraphs>
  <Slides>10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8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Wingdings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технологии</dc:title>
  <dc:creator>-</dc:creator>
  <cp:lastModifiedBy>Admin</cp:lastModifiedBy>
  <cp:revision>22</cp:revision>
  <dcterms:created xsi:type="dcterms:W3CDTF">2006-12-10T06:34:49Z</dcterms:created>
  <dcterms:modified xsi:type="dcterms:W3CDTF">2014-11-03T07:21:43Z</dcterms:modified>
</cp:coreProperties>
</file>