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0" r:id="rId14"/>
    <p:sldId id="267" r:id="rId15"/>
    <p:sldId id="268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8549-315C-42D8-8561-541FC7FC399A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6E29F-781A-40A4-9FC9-D92D440532E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8549-315C-42D8-8561-541FC7FC399A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6E29F-781A-40A4-9FC9-D92D440532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8549-315C-42D8-8561-541FC7FC399A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6E29F-781A-40A4-9FC9-D92D440532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8549-315C-42D8-8561-541FC7FC399A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6E29F-781A-40A4-9FC9-D92D440532E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8549-315C-42D8-8561-541FC7FC399A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6E29F-781A-40A4-9FC9-D92D440532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8549-315C-42D8-8561-541FC7FC399A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6E29F-781A-40A4-9FC9-D92D440532E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8549-315C-42D8-8561-541FC7FC399A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6E29F-781A-40A4-9FC9-D92D440532E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8549-315C-42D8-8561-541FC7FC399A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6E29F-781A-40A4-9FC9-D92D440532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8549-315C-42D8-8561-541FC7FC399A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6E29F-781A-40A4-9FC9-D92D440532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8549-315C-42D8-8561-541FC7FC399A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6E29F-781A-40A4-9FC9-D92D440532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8549-315C-42D8-8561-541FC7FC399A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6E29F-781A-40A4-9FC9-D92D440532E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BE98549-315C-42D8-8561-541FC7FC399A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286E29F-781A-40A4-9FC9-D92D440532E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54"/>
            <a:ext cx="9144000" cy="684889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340768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7200" dirty="0" smtClean="0">
                <a:solidFill>
                  <a:srgbClr val="002060"/>
                </a:solidFill>
                <a:latin typeface="Century Schoolbook" pitchFamily="18" charset="0"/>
              </a:rPr>
              <a:t>Вышивка</a:t>
            </a:r>
            <a:endParaRPr lang="ru-RU" sz="72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412" y="6428496"/>
            <a:ext cx="9169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Автор: учитель технологии Средней школы №3 </a:t>
            </a:r>
            <a:r>
              <a:rPr lang="ru-RU" sz="2000" b="1" dirty="0" err="1" smtClean="0"/>
              <a:t>г.Лысково</a:t>
            </a:r>
            <a:r>
              <a:rPr lang="ru-RU" sz="2000" b="1" dirty="0" smtClean="0"/>
              <a:t> Зубкова Н.В.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88860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872" y="-6085"/>
            <a:ext cx="5148064" cy="6864085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2126" y="919368"/>
            <a:ext cx="1858647" cy="5013177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Б</a:t>
            </a:r>
          </a:p>
          <a:p>
            <a:pPr marL="0" indent="0" algn="ctr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е</a:t>
            </a:r>
          </a:p>
          <a:p>
            <a:pPr marL="0" indent="0" algn="ctr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л</a:t>
            </a:r>
          </a:p>
          <a:p>
            <a:pPr marL="0" indent="0" algn="ctr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а</a:t>
            </a:r>
          </a:p>
          <a:p>
            <a:pPr marL="0" indent="0" algn="ctr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я</a:t>
            </a:r>
            <a:endParaRPr lang="ru-RU" sz="65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269654" y="1010808"/>
            <a:ext cx="1858647" cy="4830296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г</a:t>
            </a:r>
          </a:p>
          <a:p>
            <a:pPr marL="0" indent="0" algn="ctr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л</a:t>
            </a:r>
          </a:p>
          <a:p>
            <a:pPr marL="0" indent="0" algn="ctr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а</a:t>
            </a:r>
          </a:p>
          <a:p>
            <a:pPr marL="0" indent="0" algn="ctr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д</a:t>
            </a:r>
          </a:p>
          <a:p>
            <a:pPr marL="0" indent="0" algn="ctr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ь</a:t>
            </a:r>
            <a:endParaRPr lang="ru-RU" sz="65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284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342" y="634380"/>
            <a:ext cx="5788856" cy="5589240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695" y="0"/>
            <a:ext cx="1858647" cy="6858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Ц</a:t>
            </a:r>
          </a:p>
          <a:p>
            <a:pPr marL="0" indent="0" algn="ctr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в</a:t>
            </a:r>
          </a:p>
          <a:p>
            <a:pPr marL="0" indent="0" algn="ctr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е</a:t>
            </a:r>
          </a:p>
          <a:p>
            <a:pPr marL="0" indent="0" algn="ctr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т</a:t>
            </a:r>
          </a:p>
          <a:p>
            <a:pPr marL="0" indent="0" algn="ctr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н</a:t>
            </a:r>
          </a:p>
          <a:p>
            <a:pPr marL="0" indent="0" algn="ctr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а</a:t>
            </a:r>
          </a:p>
          <a:p>
            <a:pPr marL="0" indent="0" algn="ctr">
              <a:buFont typeface="Georgia" pitchFamily="18" charset="0"/>
              <a:buNone/>
            </a:pPr>
            <a:r>
              <a:rPr lang="ru-RU" sz="6500" dirty="0">
                <a:solidFill>
                  <a:srgbClr val="002060"/>
                </a:solidFill>
                <a:latin typeface="Century Schoolbook" pitchFamily="18" charset="0"/>
              </a:rPr>
              <a:t>я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7524328" y="942108"/>
            <a:ext cx="1637037" cy="5013177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г</a:t>
            </a:r>
          </a:p>
          <a:p>
            <a:pPr marL="0" indent="0" algn="ctr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л</a:t>
            </a:r>
          </a:p>
          <a:p>
            <a:pPr marL="0" indent="0" algn="ctr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а</a:t>
            </a:r>
          </a:p>
          <a:p>
            <a:pPr marL="0" indent="0" algn="ctr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д</a:t>
            </a:r>
          </a:p>
          <a:p>
            <a:pPr marL="0" indent="0" algn="ctr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ь</a:t>
            </a:r>
            <a:endParaRPr lang="ru-RU" sz="65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568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8759"/>
            <a:ext cx="6815903" cy="5599373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9144000" cy="206084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>
              <a:buFont typeface="Georgia" pitchFamily="18" charset="0"/>
              <a:buNone/>
            </a:pPr>
            <a:r>
              <a:rPr lang="ru-RU" sz="6600" dirty="0" smtClean="0">
                <a:solidFill>
                  <a:srgbClr val="002060"/>
                </a:solidFill>
                <a:latin typeface="Century Schoolbook" pitchFamily="18" charset="0"/>
              </a:rPr>
              <a:t>Владимирское шитье</a:t>
            </a:r>
            <a:endParaRPr lang="ru-RU" sz="66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620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663" y="1700808"/>
            <a:ext cx="9168342" cy="5157192"/>
          </a:xfrm>
          <a:prstGeom prst="rect">
            <a:avLst/>
          </a:prstGeom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206084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>
              <a:buFont typeface="Georgia" pitchFamily="18" charset="0"/>
              <a:buNone/>
            </a:pPr>
            <a:r>
              <a:rPr lang="ru-RU" sz="6600" dirty="0" smtClean="0">
                <a:solidFill>
                  <a:srgbClr val="002060"/>
                </a:solidFill>
                <a:latin typeface="Century Schoolbook" pitchFamily="18" charset="0"/>
              </a:rPr>
              <a:t>Золотое шитье</a:t>
            </a:r>
          </a:p>
          <a:p>
            <a:pPr marL="182880" indent="0">
              <a:buFont typeface="Georgia" pitchFamily="18" charset="0"/>
              <a:buNone/>
            </a:pPr>
            <a:r>
              <a:rPr lang="ru-RU" sz="4000" dirty="0" smtClean="0">
                <a:solidFill>
                  <a:srgbClr val="002060"/>
                </a:solidFill>
                <a:latin typeface="Century Schoolbook" pitchFamily="18" charset="0"/>
              </a:rPr>
              <a:t>(</a:t>
            </a:r>
            <a:r>
              <a:rPr lang="ru-RU" sz="4000" dirty="0" err="1" smtClean="0">
                <a:solidFill>
                  <a:srgbClr val="002060"/>
                </a:solidFill>
                <a:latin typeface="Century Schoolbook" pitchFamily="18" charset="0"/>
              </a:rPr>
              <a:t>г.Торжок</a:t>
            </a:r>
            <a:r>
              <a:rPr lang="ru-RU" sz="4000" dirty="0" smtClean="0">
                <a:solidFill>
                  <a:srgbClr val="002060"/>
                </a:solidFill>
                <a:latin typeface="Century Schoolbook" pitchFamily="18" charset="0"/>
              </a:rPr>
              <a:t>)</a:t>
            </a:r>
            <a:endParaRPr lang="ru-RU" sz="40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028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0" y="2409732"/>
            <a:ext cx="9144000" cy="2038536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6600" dirty="0" smtClean="0">
                <a:solidFill>
                  <a:srgbClr val="002060"/>
                </a:solidFill>
                <a:latin typeface="Century Schoolbook" pitchFamily="18" charset="0"/>
              </a:rPr>
              <a:t>Среднерусская вышивка</a:t>
            </a:r>
            <a:endParaRPr lang="ru-RU" sz="66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211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211930"/>
            <a:ext cx="6661542" cy="4445985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2286147" y="181506"/>
            <a:ext cx="4608512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Цветная</a:t>
            </a:r>
            <a:endParaRPr lang="ru-RU" sz="65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322151" y="5657915"/>
            <a:ext cx="4536504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перевить</a:t>
            </a:r>
            <a:endParaRPr lang="ru-RU" sz="65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6832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634" y="1484784"/>
            <a:ext cx="6157416" cy="3743061"/>
          </a:xfrm>
          <a:prstGeom prst="rect">
            <a:avLst/>
          </a:prstGeom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3382479" y="265345"/>
            <a:ext cx="2573885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Шов</a:t>
            </a:r>
            <a:endParaRPr lang="ru-RU" sz="65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572390" y="5517232"/>
            <a:ext cx="4194065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«набор»</a:t>
            </a:r>
            <a:endParaRPr lang="ru-RU" sz="65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814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3292082" y="265345"/>
            <a:ext cx="2573885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Шов</a:t>
            </a:r>
            <a:endParaRPr lang="ru-RU" sz="65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149649" y="5534031"/>
            <a:ext cx="4858751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«роспись»</a:t>
            </a:r>
            <a:endParaRPr lang="ru-RU" sz="65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563541"/>
            <a:ext cx="8655010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606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3382477" y="265345"/>
            <a:ext cx="2573885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Шов</a:t>
            </a:r>
            <a:endParaRPr lang="ru-RU" sz="65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058299" y="5517232"/>
            <a:ext cx="4930759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«косичка»</a:t>
            </a:r>
            <a:endParaRPr lang="ru-RU" sz="65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974" y="1677765"/>
            <a:ext cx="7009410" cy="3551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606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3329166" y="265345"/>
            <a:ext cx="2573885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Шов</a:t>
            </a:r>
            <a:endParaRPr lang="ru-RU" sz="65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366752" y="5517232"/>
            <a:ext cx="4498711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«козлик»</a:t>
            </a:r>
            <a:endParaRPr lang="ru-RU" sz="65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765" y="1400333"/>
            <a:ext cx="4300689" cy="411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606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3933056"/>
            <a:ext cx="9110108" cy="2890308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>
                <a:solidFill>
                  <a:srgbClr val="C00000"/>
                </a:solidFill>
                <a:latin typeface="Century Schoolbook" pitchFamily="18" charset="0"/>
              </a:rPr>
              <a:t>Вышивка является одним из самых любимых и распространенных видов рукоделия. В старину на Руси все женщины владели эти искусством. Вышивка была связана со стародавними обычаями и обрядами русского крестьянства. С помощью иглы и различных нитей русские женщины превращали простую ткань в произведение искусства.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1"/>
            <a:ext cx="9144000" cy="134076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ru-RU" sz="6600" dirty="0" smtClean="0">
                <a:solidFill>
                  <a:srgbClr val="002060"/>
                </a:solidFill>
                <a:latin typeface="Century Schoolbook" pitchFamily="18" charset="0"/>
              </a:rPr>
              <a:t>Немного истории</a:t>
            </a:r>
            <a:endParaRPr lang="ru-RU" sz="66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056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322960" y="265345"/>
            <a:ext cx="4692923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Вышивка</a:t>
            </a:r>
            <a:endParaRPr lang="ru-RU" sz="65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572390" y="5517232"/>
            <a:ext cx="4194065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крестом</a:t>
            </a:r>
            <a:endParaRPr lang="ru-RU" sz="65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3442" y="1403775"/>
            <a:ext cx="6811957" cy="425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606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437127" y="265345"/>
            <a:ext cx="4194065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Счетная</a:t>
            </a:r>
            <a:endParaRPr lang="ru-RU" sz="65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030298" y="5517232"/>
            <a:ext cx="3007721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гладь</a:t>
            </a:r>
            <a:endParaRPr lang="ru-RU" sz="65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543612"/>
            <a:ext cx="6981105" cy="3973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606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264926" y="281725"/>
            <a:ext cx="4700557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6500" dirty="0" smtClean="0">
                <a:solidFill>
                  <a:srgbClr val="002060"/>
                </a:solidFill>
                <a:latin typeface="Century Schoolbook" pitchFamily="18" charset="0"/>
              </a:rPr>
              <a:t>Мережки</a:t>
            </a:r>
            <a:endParaRPr lang="ru-RU" sz="65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52407"/>
            <a:ext cx="7143194" cy="5102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606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0" y="2409732"/>
            <a:ext cx="9144000" cy="2038536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6600" dirty="0" smtClean="0">
                <a:solidFill>
                  <a:srgbClr val="002060"/>
                </a:solidFill>
                <a:latin typeface="Century Schoolbook" pitchFamily="18" charset="0"/>
              </a:rPr>
              <a:t>Вышивки </a:t>
            </a:r>
          </a:p>
          <a:p>
            <a:pPr marL="182880" indent="0" algn="ctr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6600" dirty="0" smtClean="0">
                <a:solidFill>
                  <a:srgbClr val="002060"/>
                </a:solidFill>
                <a:latin typeface="Century Schoolbook" pitchFamily="18" charset="0"/>
              </a:rPr>
              <a:t>других стран</a:t>
            </a:r>
            <a:endParaRPr lang="ru-RU" sz="66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4367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265345"/>
            <a:ext cx="9144000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6000" dirty="0" smtClean="0">
                <a:solidFill>
                  <a:srgbClr val="002060"/>
                </a:solidFill>
                <a:latin typeface="Century Schoolbook" pitchFamily="18" charset="0"/>
              </a:rPr>
              <a:t>Французский узелок</a:t>
            </a:r>
            <a:endParaRPr lang="ru-RU" sz="60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6093296"/>
            <a:ext cx="9144000" cy="74011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3200" dirty="0" smtClean="0">
                <a:solidFill>
                  <a:srgbClr val="002060"/>
                </a:solidFill>
                <a:latin typeface="Century Schoolbook" pitchFamily="18" charset="0"/>
              </a:rPr>
              <a:t>Появился в Китае</a:t>
            </a:r>
            <a:endParaRPr lang="ru-RU" sz="32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938" y="1391720"/>
            <a:ext cx="6480942" cy="4701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208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920256" y="265345"/>
            <a:ext cx="7380312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6000" dirty="0" smtClean="0">
                <a:solidFill>
                  <a:srgbClr val="002060"/>
                </a:solidFill>
                <a:latin typeface="Century Schoolbook" pitchFamily="18" charset="0"/>
              </a:rPr>
              <a:t>Китайская гладь</a:t>
            </a:r>
            <a:endParaRPr lang="ru-RU" sz="60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556792"/>
            <a:ext cx="5837464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485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826060" y="300841"/>
            <a:ext cx="3491880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6000" dirty="0" smtClean="0">
                <a:solidFill>
                  <a:srgbClr val="002060"/>
                </a:solidFill>
                <a:latin typeface="Century Schoolbook" pitchFamily="18" charset="0"/>
              </a:rPr>
              <a:t>Рококо</a:t>
            </a:r>
            <a:endParaRPr lang="ru-RU" sz="60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6093296"/>
            <a:ext cx="9144000" cy="74011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3200" dirty="0" smtClean="0">
                <a:solidFill>
                  <a:srgbClr val="002060"/>
                </a:solidFill>
                <a:latin typeface="Century Schoolbook" pitchFamily="18" charset="0"/>
              </a:rPr>
              <a:t>Франция</a:t>
            </a:r>
            <a:endParaRPr lang="ru-RU" sz="32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488" y="1484784"/>
            <a:ext cx="6163024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485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1889956" y="265345"/>
            <a:ext cx="5364088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en-US" sz="6000" dirty="0" err="1" smtClean="0">
                <a:solidFill>
                  <a:srgbClr val="002060"/>
                </a:solidFill>
                <a:latin typeface="Century Schoolbook" pitchFamily="18" charset="0"/>
              </a:rPr>
              <a:t>Stumpwork</a:t>
            </a:r>
            <a:endParaRPr lang="ru-RU" sz="60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6093296"/>
            <a:ext cx="9144000" cy="74011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3200" dirty="0" smtClean="0">
                <a:solidFill>
                  <a:srgbClr val="002060"/>
                </a:solidFill>
                <a:latin typeface="Century Schoolbook" pitchFamily="18" charset="0"/>
              </a:rPr>
              <a:t>Англия</a:t>
            </a:r>
            <a:endParaRPr lang="ru-RU" sz="32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564432"/>
            <a:ext cx="6797169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485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049080" y="265345"/>
            <a:ext cx="5220072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6000" dirty="0" err="1" smtClean="0">
                <a:solidFill>
                  <a:srgbClr val="002060"/>
                </a:solidFill>
                <a:latin typeface="Century Schoolbook" pitchFamily="18" charset="0"/>
              </a:rPr>
              <a:t>Барджелло</a:t>
            </a:r>
            <a:endParaRPr lang="ru-RU" sz="60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6093296"/>
            <a:ext cx="9144000" cy="74011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3200" dirty="0" smtClean="0">
                <a:solidFill>
                  <a:srgbClr val="002060"/>
                </a:solidFill>
                <a:latin typeface="Century Schoolbook" pitchFamily="18" charset="0"/>
              </a:rPr>
              <a:t>Италия</a:t>
            </a:r>
            <a:endParaRPr lang="ru-RU" sz="32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412776"/>
            <a:ext cx="4782744" cy="476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485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358008" y="253599"/>
            <a:ext cx="4427984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6000" dirty="0" err="1" smtClean="0">
                <a:solidFill>
                  <a:srgbClr val="002060"/>
                </a:solidFill>
                <a:latin typeface="Century Schoolbook" pitchFamily="18" charset="0"/>
              </a:rPr>
              <a:t>Трапунто</a:t>
            </a:r>
            <a:endParaRPr lang="ru-RU" sz="60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6093296"/>
            <a:ext cx="9144000" cy="74011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3200" dirty="0" smtClean="0">
                <a:solidFill>
                  <a:srgbClr val="002060"/>
                </a:solidFill>
                <a:latin typeface="Century Schoolbook" pitchFamily="18" charset="0"/>
              </a:rPr>
              <a:t>Италия</a:t>
            </a:r>
            <a:endParaRPr lang="ru-RU" sz="32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19" y="1427794"/>
            <a:ext cx="6049529" cy="4662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485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261"/>
            <a:ext cx="9144000" cy="6914521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rgbClr val="C00000"/>
                </a:solidFill>
                <a:latin typeface="Century Schoolbook" pitchFamily="18" charset="0"/>
              </a:rPr>
              <a:t>Искусство вышивания имеет многовековую историю. В далекие времена, когда люди жили разобщенно, каждый народ, а иногда и небольшое селение имели свои особенности в вышивке и других видах народного творчества. С расширением связей между отдельными районами местные особенности обогащали друг друга. Из поколения в поколение отрабатывались и улучшались узоры и цветовые решения, создавались образцы вышивки с характерными национальными чертами</a:t>
            </a:r>
            <a:r>
              <a:rPr lang="ru-RU" dirty="0" smtClean="0">
                <a:solidFill>
                  <a:srgbClr val="C00000"/>
                </a:solidFill>
                <a:latin typeface="Century Schoolbook" pitchFamily="18" charset="0"/>
              </a:rPr>
              <a:t>.</a:t>
            </a:r>
            <a:endParaRPr lang="ru-RU" dirty="0">
              <a:solidFill>
                <a:srgbClr val="C00000"/>
              </a:solidFill>
              <a:latin typeface="Century Schoolbook" pitchFamily="18" charset="0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rgbClr val="C00000"/>
                </a:solidFill>
                <a:latin typeface="Century Schoolbook" pitchFamily="18" charset="0"/>
              </a:rPr>
              <a:t>По характеру узоров и приемов их выполнения русская вышивка очень многообразна. Известно, что каждая область, а иногда и район имеет свои, только здесь бытующие приемы вышивки, свои мотивы орнамента, цветовые решения</a:t>
            </a:r>
            <a:r>
              <a:rPr lang="ru-RU" dirty="0" smtClean="0">
                <a:solidFill>
                  <a:srgbClr val="C00000"/>
                </a:solidFill>
                <a:latin typeface="Century Schoolbook" pitchFamily="18" charset="0"/>
              </a:rPr>
              <a:t>.</a:t>
            </a:r>
            <a:endParaRPr lang="ru-RU" dirty="0">
              <a:solidFill>
                <a:srgbClr val="C00000"/>
              </a:solidFill>
              <a:latin typeface="Century Schoolbook" pitchFamily="18" charset="0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rgbClr val="C00000"/>
                </a:solidFill>
                <a:latin typeface="Century Schoolbook" pitchFamily="18" charset="0"/>
              </a:rPr>
              <a:t>Русская вышивка отличается от вышивок других народов. Большую роль в ней играет геометрический орнамент и геометризованные формы растений и животных: ромбы, мотивы женской фигуры, птицы, дерева или цветущего куста, а также барса с поднятой лапой. В форме ромба, круга, розетки изображалось солнце - символ тепла, жизни; женская фигура и цветущее дерево олицетворяли плодородие, птица - символизировала приход весны.</a:t>
            </a:r>
          </a:p>
        </p:txBody>
      </p:sp>
    </p:spTree>
    <p:extLst>
      <p:ext uri="{BB962C8B-B14F-4D97-AF65-F5344CB8AC3E}">
        <p14:creationId xmlns:p14="http://schemas.microsoft.com/office/powerpoint/2010/main" val="1167548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265345"/>
            <a:ext cx="9144000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5500" dirty="0" smtClean="0">
                <a:solidFill>
                  <a:srgbClr val="002060"/>
                </a:solidFill>
                <a:latin typeface="Century Schoolbook" pitchFamily="18" charset="0"/>
              </a:rPr>
              <a:t>Бразильская вышивка</a:t>
            </a:r>
            <a:endParaRPr lang="ru-RU" sz="55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01" y="1700808"/>
            <a:ext cx="7766197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485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703" y="2967335"/>
            <a:ext cx="78406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Спасибо за внимание !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01865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849"/>
            <a:ext cx="9144000" cy="68677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1052736"/>
            <a:ext cx="9144000" cy="4869160"/>
          </a:xfrm>
        </p:spPr>
        <p:txBody>
          <a:bodyPr>
            <a:normAutofit lnSpcReduction="10000"/>
          </a:bodyPr>
          <a:lstStyle/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rgbClr val="C00000"/>
                </a:solidFill>
                <a:latin typeface="Century Schoolbook" pitchFamily="18" charset="0"/>
              </a:rPr>
              <a:t>Русские крестьянские вышивки можно разделить на две основные группы: </a:t>
            </a:r>
            <a:r>
              <a:rPr lang="ru-RU" b="1" dirty="0" smtClean="0">
                <a:solidFill>
                  <a:srgbClr val="C00000"/>
                </a:solidFill>
                <a:latin typeface="Century Schoolbook" pitchFamily="18" charset="0"/>
              </a:rPr>
              <a:t>северную </a:t>
            </a:r>
            <a:r>
              <a:rPr lang="ru-RU" b="1" dirty="0">
                <a:solidFill>
                  <a:srgbClr val="C00000"/>
                </a:solidFill>
                <a:latin typeface="Century Schoolbook" pitchFamily="18" charset="0"/>
              </a:rPr>
              <a:t>и среднерусскую</a:t>
            </a:r>
            <a:r>
              <a:rPr lang="ru-RU" dirty="0">
                <a:solidFill>
                  <a:srgbClr val="C00000"/>
                </a:solidFill>
                <a:latin typeface="Century Schoolbook" pitchFamily="18" charset="0"/>
              </a:rPr>
              <a:t>. </a:t>
            </a:r>
            <a:endParaRPr lang="ru-RU" dirty="0" smtClean="0">
              <a:solidFill>
                <a:srgbClr val="C00000"/>
              </a:solidFill>
              <a:latin typeface="Century Schoolbook" pitchFamily="18" charset="0"/>
            </a:endParaRP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solidFill>
                  <a:srgbClr val="C00000"/>
                </a:solidFill>
                <a:latin typeface="Century Schoolbook" pitchFamily="18" charset="0"/>
              </a:rPr>
              <a:t>К </a:t>
            </a:r>
            <a:r>
              <a:rPr lang="ru-RU" dirty="0">
                <a:solidFill>
                  <a:srgbClr val="C00000"/>
                </a:solidFill>
                <a:latin typeface="Century Schoolbook" pitchFamily="18" charset="0"/>
              </a:rPr>
              <a:t>северной относятся работы Архангельской, Новгородской, Псковской, Вологодской, </a:t>
            </a:r>
            <a:r>
              <a:rPr lang="ru-RU" dirty="0" smtClean="0">
                <a:solidFill>
                  <a:srgbClr val="C00000"/>
                </a:solidFill>
                <a:latin typeface="Century Schoolbook" pitchFamily="18" charset="0"/>
              </a:rPr>
              <a:t>Калининской (Тверской), </a:t>
            </a:r>
            <a:r>
              <a:rPr lang="ru-RU" dirty="0">
                <a:solidFill>
                  <a:srgbClr val="C00000"/>
                </a:solidFill>
                <a:latin typeface="Century Schoolbook" pitchFamily="18" charset="0"/>
              </a:rPr>
              <a:t>Ивановской</a:t>
            </a:r>
            <a:r>
              <a:rPr lang="ru-RU" dirty="0" smtClean="0">
                <a:solidFill>
                  <a:srgbClr val="C00000"/>
                </a:solidFill>
                <a:latin typeface="Century Schoolbook" pitchFamily="18" charset="0"/>
              </a:rPr>
              <a:t>, Нижегородской, </a:t>
            </a:r>
            <a:r>
              <a:rPr lang="ru-RU" dirty="0">
                <a:solidFill>
                  <a:srgbClr val="C00000"/>
                </a:solidFill>
                <a:latin typeface="Century Schoolbook" pitchFamily="18" charset="0"/>
              </a:rPr>
              <a:t>Ярославской, Костромской, </a:t>
            </a:r>
            <a:r>
              <a:rPr lang="ru-RU" dirty="0" smtClean="0">
                <a:solidFill>
                  <a:srgbClr val="C00000"/>
                </a:solidFill>
                <a:latin typeface="Century Schoolbook" pitchFamily="18" charset="0"/>
              </a:rPr>
              <a:t>Владимирской областей; </a:t>
            </a:r>
            <a:r>
              <a:rPr lang="ru-RU" dirty="0">
                <a:solidFill>
                  <a:srgbClr val="C00000"/>
                </a:solidFill>
                <a:latin typeface="Century Schoolbook" pitchFamily="18" charset="0"/>
              </a:rPr>
              <a:t>к среднерусской </a:t>
            </a:r>
            <a:r>
              <a:rPr lang="ru-RU" dirty="0" smtClean="0">
                <a:solidFill>
                  <a:srgbClr val="C00000"/>
                </a:solidFill>
                <a:latin typeface="Century Schoolbook" pitchFamily="18" charset="0"/>
              </a:rPr>
              <a:t>— </a:t>
            </a:r>
            <a:r>
              <a:rPr lang="ru-RU" dirty="0">
                <a:solidFill>
                  <a:srgbClr val="C00000"/>
                </a:solidFill>
                <a:latin typeface="Century Schoolbook" pitchFamily="18" charset="0"/>
              </a:rPr>
              <a:t>Калужской, Тульской, Рязанской, Смоленской, Орловской, Пензенской, Тамбовской и Воронежской областей</a:t>
            </a:r>
            <a:r>
              <a:rPr lang="ru-RU" dirty="0" smtClean="0">
                <a:solidFill>
                  <a:srgbClr val="C00000"/>
                </a:solidFill>
                <a:latin typeface="Century Schoolbook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rgbClr val="C00000"/>
                </a:solidFill>
                <a:latin typeface="Century Schoolbook" pitchFamily="18" charset="0"/>
              </a:rPr>
              <a:t>Самые распространенные приемы северной вышивки: крест, роспись, вырезы, белая строчка, сквозное шитье, выполняемое по сетке, белая и цветная гладь</a:t>
            </a:r>
            <a:r>
              <a:rPr lang="ru-RU" dirty="0" smtClean="0">
                <a:solidFill>
                  <a:srgbClr val="C00000"/>
                </a:solidFill>
                <a:latin typeface="Century Schoolbook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rgbClr val="C00000"/>
                </a:solidFill>
                <a:latin typeface="Century Schoolbook" pitchFamily="18" charset="0"/>
              </a:rPr>
              <a:t>Одной из наиболее </a:t>
            </a:r>
            <a:r>
              <a:rPr lang="ru-RU" dirty="0" smtClean="0">
                <a:solidFill>
                  <a:srgbClr val="C00000"/>
                </a:solidFill>
                <a:latin typeface="Century Schoolbook" pitchFamily="18" charset="0"/>
              </a:rPr>
              <a:t>интересных </a:t>
            </a:r>
            <a:r>
              <a:rPr lang="ru-RU" dirty="0">
                <a:solidFill>
                  <a:srgbClr val="C00000"/>
                </a:solidFill>
                <a:latin typeface="Century Schoolbook" pitchFamily="18" charset="0"/>
              </a:rPr>
              <a:t>и распространенных вышивок среднерусской полосы является цветная </a:t>
            </a:r>
            <a:r>
              <a:rPr lang="ru-RU" dirty="0" smtClean="0">
                <a:solidFill>
                  <a:srgbClr val="C00000"/>
                </a:solidFill>
                <a:latin typeface="Century Schoolbook" pitchFamily="18" charset="0"/>
              </a:rPr>
              <a:t>перевить. Кроме </a:t>
            </a:r>
            <a:r>
              <a:rPr lang="ru-RU" dirty="0" err="1">
                <a:solidFill>
                  <a:srgbClr val="C00000"/>
                </a:solidFill>
                <a:latin typeface="Century Schoolbook" pitchFamily="18" charset="0"/>
              </a:rPr>
              <a:t>перевити</a:t>
            </a:r>
            <a:r>
              <a:rPr lang="ru-RU" dirty="0">
                <a:solidFill>
                  <a:srgbClr val="C00000"/>
                </a:solidFill>
                <a:latin typeface="Century Schoolbook" pitchFamily="18" charset="0"/>
              </a:rPr>
              <a:t> встречаются швы: набор, роспись, </a:t>
            </a:r>
            <a:r>
              <a:rPr lang="ru-RU" dirty="0" smtClean="0">
                <a:solidFill>
                  <a:srgbClr val="C00000"/>
                </a:solidFill>
                <a:latin typeface="Century Schoolbook" pitchFamily="18" charset="0"/>
              </a:rPr>
              <a:t>«косичка», «козлик», </a:t>
            </a:r>
            <a:r>
              <a:rPr lang="ru-RU" dirty="0">
                <a:solidFill>
                  <a:srgbClr val="C00000"/>
                </a:solidFill>
                <a:latin typeface="Century Schoolbook" pitchFamily="18" charset="0"/>
              </a:rPr>
              <a:t>крест, счетная гладь, мережки.</a:t>
            </a:r>
          </a:p>
        </p:txBody>
      </p:sp>
    </p:spTree>
    <p:extLst>
      <p:ext uri="{BB962C8B-B14F-4D97-AF65-F5344CB8AC3E}">
        <p14:creationId xmlns:p14="http://schemas.microsoft.com/office/powerpoint/2010/main" val="2229951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0" y="2758616"/>
            <a:ext cx="9144000" cy="134076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ru-RU" sz="6600" dirty="0" smtClean="0">
                <a:solidFill>
                  <a:srgbClr val="002060"/>
                </a:solidFill>
                <a:latin typeface="Century Schoolbook" pitchFamily="18" charset="0"/>
              </a:rPr>
              <a:t>Северная вышивка</a:t>
            </a:r>
            <a:endParaRPr lang="ru-RU" sz="66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688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178" y="1340768"/>
            <a:ext cx="6417644" cy="5515773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34076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ru-RU" sz="6600" dirty="0" smtClean="0">
                <a:solidFill>
                  <a:srgbClr val="002060"/>
                </a:solidFill>
                <a:latin typeface="Century Schoolbook" pitchFamily="18" charset="0"/>
              </a:rPr>
              <a:t>Роспись</a:t>
            </a:r>
            <a:endParaRPr lang="ru-RU" sz="66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920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660" y="1057622"/>
            <a:ext cx="6120680" cy="5800378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0" y="0"/>
            <a:ext cx="9144000" cy="134076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ru-RU" sz="6600" dirty="0" smtClean="0">
                <a:solidFill>
                  <a:srgbClr val="002060"/>
                </a:solidFill>
                <a:latin typeface="Century Schoolbook" pitchFamily="18" charset="0"/>
              </a:rPr>
              <a:t>Вырезы</a:t>
            </a:r>
            <a:endParaRPr lang="ru-RU" sz="66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422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6968"/>
            <a:ext cx="9144000" cy="5085184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0" y="72008"/>
            <a:ext cx="9144000" cy="134076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ru-RU" sz="6600" dirty="0" smtClean="0">
                <a:solidFill>
                  <a:srgbClr val="002060"/>
                </a:solidFill>
                <a:latin typeface="Century Schoolbook" pitchFamily="18" charset="0"/>
              </a:rPr>
              <a:t>Белая строчка</a:t>
            </a:r>
            <a:endParaRPr lang="ru-RU" sz="66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773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6837"/>
            <a:ext cx="6588224" cy="4760436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9144000" cy="206084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>
              <a:buFont typeface="Georgia" pitchFamily="18" charset="0"/>
              <a:buNone/>
            </a:pPr>
            <a:r>
              <a:rPr lang="ru-RU" sz="6600" dirty="0" smtClean="0">
                <a:solidFill>
                  <a:srgbClr val="002060"/>
                </a:solidFill>
                <a:latin typeface="Century Schoolbook" pitchFamily="18" charset="0"/>
              </a:rPr>
              <a:t>Сквозное шитье по сетке</a:t>
            </a:r>
            <a:endParaRPr lang="ru-RU" sz="66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5796388"/>
            <a:ext cx="9144000" cy="10304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l">
              <a:buFont typeface="Georgia" pitchFamily="18" charset="0"/>
              <a:buNone/>
            </a:pPr>
            <a:r>
              <a:rPr lang="ru-RU" sz="4800" dirty="0" smtClean="0">
                <a:solidFill>
                  <a:srgbClr val="002060"/>
                </a:solidFill>
                <a:latin typeface="Century Schoolbook" pitchFamily="18" charset="0"/>
              </a:rPr>
              <a:t>Горьковский гипюр</a:t>
            </a:r>
            <a:endParaRPr lang="ru-RU" sz="4800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702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356</TotalTime>
  <Words>337</Words>
  <Application>Microsoft Office PowerPoint</Application>
  <PresentationFormat>Экран (4:3)</PresentationFormat>
  <Paragraphs>73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Воздушный поток</vt:lpstr>
      <vt:lpstr>Вышивка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Вышивка гладью</dc:title>
  <dc:creator>Nadya</dc:creator>
  <cp:lastModifiedBy>Nadya</cp:lastModifiedBy>
  <cp:revision>23</cp:revision>
  <dcterms:created xsi:type="dcterms:W3CDTF">2015-09-20T15:00:59Z</dcterms:created>
  <dcterms:modified xsi:type="dcterms:W3CDTF">2015-09-21T11:41:16Z</dcterms:modified>
</cp:coreProperties>
</file>