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4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EDA"/>
    <a:srgbClr val="F0F7EF"/>
    <a:srgbClr val="E9EBD5"/>
    <a:srgbClr val="D8E4CA"/>
    <a:srgbClr val="5C7D43"/>
    <a:srgbClr val="C9DAB4"/>
    <a:srgbClr val="FFFFFF"/>
    <a:srgbClr val="A7C4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519EE-82CE-4A3D-8BF0-D07648C8DC3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1BEEC-42DD-49C3-98DA-CEFA5F41CD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29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Урок в 10 </a:t>
            </a:r>
            <a:r>
              <a:rPr lang="ru-RU" smtClean="0"/>
              <a:t>кл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BEEC-42DD-49C3-98DA-CEFA5F41CD4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493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E05FD-6D2D-43AB-8C78-3964CF96A7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88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3D51E-F22C-4F87-9808-DDE0A846FA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593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BE070-350A-45B1-BF19-E493552E63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88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229EE-2F4F-4A9E-A0DE-DAAF4B035B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77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2B7A0-9612-412A-A822-EAC0D48086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378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F388C-94D6-4FF8-A086-4D16AD2DDE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77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F905-7A8E-4DA7-AEEC-F8F6CAAB66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66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E8FE9-4075-4506-B378-5852E7EE82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193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A6B4B-2BA0-40BF-B8FC-C4E924E925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20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774E4-1824-4232-BAD7-3A2D8B5172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195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5E10A-D804-4025-8B50-8419C92AFB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327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D1224E-C216-4DB8-99AB-40E5AA5D265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.jpe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3.png"/><Relationship Id="rId7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188913"/>
            <a:ext cx="5251450" cy="863600"/>
          </a:xfrm>
        </p:spPr>
        <p:txBody>
          <a:bodyPr/>
          <a:lstStyle/>
          <a:p>
            <a:r>
              <a:rPr lang="ru-RU" sz="2400"/>
              <a:t>Маркетинг в предпринимательской деятельности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0825" y="1122363"/>
            <a:ext cx="324167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5C7D43"/>
                </a:solidFill>
              </a:rPr>
              <a:t>Определение маркетинга</a:t>
            </a:r>
          </a:p>
          <a:p>
            <a:pPr>
              <a:spcBef>
                <a:spcPct val="50000"/>
              </a:spcBef>
            </a:pPr>
            <a:r>
              <a:rPr lang="ru-RU" sz="1400">
                <a:solidFill>
                  <a:srgbClr val="5C7D43"/>
                </a:solidFill>
              </a:rPr>
              <a:t>Задачи маркетинга</a:t>
            </a:r>
          </a:p>
          <a:p>
            <a:pPr>
              <a:spcBef>
                <a:spcPct val="50000"/>
              </a:spcBef>
            </a:pPr>
            <a:r>
              <a:rPr lang="ru-RU" sz="1400">
                <a:solidFill>
                  <a:srgbClr val="5C7D43"/>
                </a:solidFill>
              </a:rPr>
              <a:t>Виды маркетинга</a:t>
            </a:r>
          </a:p>
          <a:p>
            <a:pPr>
              <a:spcBef>
                <a:spcPct val="50000"/>
              </a:spcBef>
            </a:pPr>
            <a:r>
              <a:rPr lang="ru-RU" sz="1400">
                <a:solidFill>
                  <a:srgbClr val="5C7D43"/>
                </a:solidFill>
              </a:rPr>
              <a:t>Концепции маркетинга</a:t>
            </a:r>
          </a:p>
          <a:p>
            <a:pPr>
              <a:spcBef>
                <a:spcPct val="50000"/>
              </a:spcBef>
            </a:pPr>
            <a:r>
              <a:rPr lang="ru-RU" sz="1400">
                <a:solidFill>
                  <a:srgbClr val="5C7D43"/>
                </a:solidFill>
              </a:rPr>
              <a:t>Маркетинговое планирование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"/>
            <a:ext cx="3676650" cy="646544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 smtClean="0"/>
              <a:t>МБОУ «СОШ с. Красный Яр»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технологии </a:t>
            </a:r>
            <a:r>
              <a:rPr lang="ru-RU" dirty="0" err="1" smtClean="0"/>
              <a:t>Калинко</a:t>
            </a:r>
            <a:r>
              <a:rPr lang="ru-RU" dirty="0" smtClean="0"/>
              <a:t> М.А.</a:t>
            </a:r>
            <a:endParaRPr lang="ru-RU" dirty="0"/>
          </a:p>
        </p:txBody>
      </p:sp>
      <p:sp>
        <p:nvSpPr>
          <p:cNvPr id="2054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65113" y="1222375"/>
            <a:ext cx="24780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5" name="Text Box 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57175" y="1544638"/>
            <a:ext cx="24780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6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58763" y="1820863"/>
            <a:ext cx="24780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7" name="Text Box 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90513" y="2171700"/>
            <a:ext cx="24780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8" name="Text Box 10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352425" y="2492375"/>
            <a:ext cx="24780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Концепции маркетинга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71550" y="1479550"/>
            <a:ext cx="3024188" cy="935038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Концепция совершенствования производства</a:t>
            </a:r>
            <a:r>
              <a:rPr lang="ru-RU" sz="1800"/>
              <a:t> </a:t>
            </a:r>
            <a:endParaRPr lang="ru-RU" sz="140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454275" y="2173288"/>
            <a:ext cx="6408738" cy="108902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Предполагает, что потребители предпочитают доступные товары, обладание которыми они могут себе легко позволить, и управление должно быть сосредоточено на совершенствовании производства и эффективности распределения.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960438" y="3703638"/>
            <a:ext cx="3024187" cy="995362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r>
              <a:rPr lang="ru-RU" sz="1800" b="1"/>
              <a:t>Концепция</a:t>
            </a:r>
          </a:p>
          <a:p>
            <a:r>
              <a:rPr lang="ru-RU" sz="1800" b="1"/>
              <a:t>совершенствования товара</a:t>
            </a:r>
            <a:r>
              <a:rPr lang="ru-RU" sz="1800"/>
              <a:t> 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400300" y="4491038"/>
            <a:ext cx="6408738" cy="13335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Предполагает, что потребители предпочитают продукты и услуги, отличающиеся самым высоким качеством, производительностью и новизной, и поэтому организация должна приложить усилия к постоянному совершенствованию продуктов и услуг.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4" grpId="0" animBg="1"/>
      <p:bldP spid="48135" grpId="0" animBg="1"/>
      <p:bldP spid="48136" grpId="0" animBg="1"/>
      <p:bldP spid="481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5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6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Концепции маркетинга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71550" y="1255713"/>
            <a:ext cx="3024188" cy="66040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Концепция</a:t>
            </a:r>
            <a:br>
              <a:rPr lang="ru-RU" sz="1800" b="1"/>
            </a:br>
            <a:r>
              <a:rPr lang="ru-RU" sz="1800" b="1"/>
              <a:t>сбыта 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454275" y="1651000"/>
            <a:ext cx="6408738" cy="108902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Утверждает, что товары и услуги найдут сбыт на рынке, если фирма затратит значительные усилия на сферу сбыта и стимулирование продаж. Обычно применяется к товарам, не пользующимся повышенным спросом.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960438" y="2959100"/>
            <a:ext cx="3024187" cy="7207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r>
              <a:rPr lang="ru-RU" sz="1800" b="1"/>
              <a:t>Концепция </a:t>
            </a:r>
            <a:br>
              <a:rPr lang="ru-RU" sz="1800" b="1"/>
            </a:br>
            <a:r>
              <a:rPr lang="ru-RU" sz="1800" b="1"/>
              <a:t>маркетинга</a:t>
            </a:r>
            <a:r>
              <a:rPr lang="ru-RU" sz="1800"/>
              <a:t> 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389188" y="3406775"/>
            <a:ext cx="6408737" cy="108902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Предполагает, что достижение организацией целей, стоящих перед ней, зависит от определения потребностей и желаний потребителей и предоставления желаемого удовлетворения более эффективно, чем это делают конкуренты 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938213" y="4668838"/>
            <a:ext cx="3024187" cy="7207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r>
              <a:rPr lang="ru-RU" sz="1800" b="1"/>
              <a:t>Концепция этического</a:t>
            </a:r>
          </a:p>
          <a:p>
            <a:r>
              <a:rPr lang="ru-RU" sz="1800" b="1"/>
              <a:t>маркетинга 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366963" y="5116513"/>
            <a:ext cx="6408737" cy="84455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Предполагает, что организации должны определить потребности потребителей. Затем они должны предоставлять требуемые удовлетворения более эффективно, чем конкуренты.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 animBg="1"/>
      <p:bldP spid="49159" grpId="0" animBg="1"/>
      <p:bldP spid="49160" grpId="0" animBg="1"/>
      <p:bldP spid="49161" grpId="0" animBg="1"/>
      <p:bldP spid="49163" grpId="0" animBg="1"/>
      <p:bldP spid="491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79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0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Маркетинговое планирование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71550" y="1255713"/>
            <a:ext cx="7874000" cy="935037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Маркетинговый план</a:t>
            </a:r>
            <a:r>
              <a:rPr lang="ru-RU" sz="1800"/>
              <a:t> — это документ, в котором сформулированы основные цели маркетинга товаров и услуг компании и пути их достижения. 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790700" y="2374900"/>
            <a:ext cx="1231900" cy="5683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r>
              <a:rPr lang="ru-RU" sz="1800" b="1"/>
              <a:t>Шаг 1</a:t>
            </a:r>
          </a:p>
          <a:p>
            <a:endParaRPr lang="ru-RU" sz="800" b="1"/>
          </a:p>
        </p:txBody>
      </p:sp>
      <p:sp>
        <p:nvSpPr>
          <p:cNvPr id="50185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2727325"/>
            <a:ext cx="5537200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endParaRPr lang="ru-RU" sz="800"/>
          </a:p>
          <a:p>
            <a:r>
              <a:rPr lang="ru-RU"/>
              <a:t>Определение миссии предприятия</a:t>
            </a:r>
          </a:p>
          <a:p>
            <a:endParaRPr lang="ru-RU" sz="800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790700" y="3395663"/>
            <a:ext cx="1231900" cy="5683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r>
              <a:rPr lang="ru-RU" sz="1800" b="1"/>
              <a:t>Шаг 2</a:t>
            </a:r>
          </a:p>
          <a:p>
            <a:endParaRPr lang="ru-RU" sz="800" b="1"/>
          </a:p>
        </p:txBody>
      </p:sp>
      <p:sp>
        <p:nvSpPr>
          <p:cNvPr id="50190" name="Text Box 14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3694113"/>
            <a:ext cx="5537200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endParaRPr lang="ru-RU" sz="800"/>
          </a:p>
          <a:p>
            <a:r>
              <a:rPr lang="ru-RU"/>
              <a:t>Проведение </a:t>
            </a:r>
            <a:r>
              <a:rPr lang="en-US"/>
              <a:t>SWOT</a:t>
            </a:r>
            <a:r>
              <a:rPr lang="ru-RU"/>
              <a:t>-анализа</a:t>
            </a:r>
          </a:p>
          <a:p>
            <a:endParaRPr lang="ru-RU" sz="800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822450" y="4384675"/>
            <a:ext cx="1231900" cy="5683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r>
              <a:rPr lang="ru-RU" sz="1800" b="1"/>
              <a:t>Шаг 3</a:t>
            </a:r>
          </a:p>
          <a:p>
            <a:endParaRPr lang="ru-RU" sz="800" b="1"/>
          </a:p>
        </p:txBody>
      </p:sp>
      <p:sp>
        <p:nvSpPr>
          <p:cNvPr id="50192" name="Text Box 16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673350" y="4649788"/>
            <a:ext cx="5537200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endParaRPr lang="ru-RU" sz="800"/>
          </a:p>
          <a:p>
            <a:r>
              <a:rPr lang="ru-RU"/>
              <a:t>Определение целей и стратегии организации в целом</a:t>
            </a:r>
          </a:p>
          <a:p>
            <a:endParaRPr lang="ru-RU" sz="800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1833563" y="5384800"/>
            <a:ext cx="1231900" cy="5683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r>
              <a:rPr lang="ru-RU" sz="1800" b="1"/>
              <a:t>Шаг 4</a:t>
            </a:r>
          </a:p>
          <a:p>
            <a:endParaRPr lang="ru-RU" sz="800" b="1"/>
          </a:p>
        </p:txBody>
      </p:sp>
      <p:sp>
        <p:nvSpPr>
          <p:cNvPr id="50194" name="Text Box 18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684463" y="5649913"/>
            <a:ext cx="5537200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endParaRPr lang="ru-RU" sz="800"/>
          </a:p>
          <a:p>
            <a:r>
              <a:rPr lang="ru-RU"/>
              <a:t>Задачи и программа их реализации</a:t>
            </a:r>
          </a:p>
          <a:p>
            <a:endParaRPr lang="ru-RU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 animBg="1"/>
      <p:bldP spid="50184" grpId="0" animBg="1"/>
      <p:bldP spid="50185" grpId="0" animBg="1"/>
      <p:bldP spid="50189" grpId="0" animBg="1"/>
      <p:bldP spid="50190" grpId="0" animBg="1"/>
      <p:bldP spid="50191" grpId="0" animBg="1"/>
      <p:bldP spid="50192" grpId="0" animBg="1"/>
      <p:bldP spid="50193" grpId="0" animBg="1"/>
      <p:bldP spid="501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3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Миссия предприятия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82663" y="1255713"/>
            <a:ext cx="7885112" cy="66040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800" b="1"/>
              <a:t>Миссия — </a:t>
            </a:r>
            <a:r>
              <a:rPr lang="ru-RU" sz="1800"/>
              <a:t>это краткое выражение основной цели предприятия, четко сформулированная причина его существования. 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981075" y="2419350"/>
            <a:ext cx="765175" cy="690563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endParaRPr lang="ru-RU" sz="800" b="1"/>
          </a:p>
          <a:p>
            <a:r>
              <a:rPr lang="ru-RU" sz="1800" b="1"/>
              <a:t>1</a:t>
            </a:r>
          </a:p>
          <a:p>
            <a:endParaRPr lang="ru-RU" sz="800" b="1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387475" y="2824163"/>
            <a:ext cx="7483475" cy="3556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Кто ваши клиенты (для кого работает ваша организация).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992188" y="3556000"/>
            <a:ext cx="765175" cy="690563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endParaRPr lang="ru-RU" sz="800" b="1"/>
          </a:p>
          <a:p>
            <a:r>
              <a:rPr lang="ru-RU" sz="1800" b="1"/>
              <a:t>2</a:t>
            </a:r>
          </a:p>
          <a:p>
            <a:endParaRPr lang="ru-RU" sz="800" b="1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398588" y="3960813"/>
            <a:ext cx="7483475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Какие товары и/или услуги вы предлагаете (какие потребности удовлетворяет ваша организация и какими способами).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023938" y="4883150"/>
            <a:ext cx="765175" cy="690563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endParaRPr lang="ru-RU" sz="800" b="1"/>
          </a:p>
          <a:p>
            <a:r>
              <a:rPr lang="ru-RU" sz="1800" b="1"/>
              <a:t>3</a:t>
            </a:r>
          </a:p>
          <a:p>
            <a:endParaRPr lang="ru-RU" sz="800" b="1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419225" y="5373688"/>
            <a:ext cx="7483475" cy="3556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Какими ценностями вы руководствуетесь при принятии решений.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6" grpId="0" animBg="1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7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en-US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SWOT</a:t>
            </a:r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-анализ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82663" y="1255713"/>
            <a:ext cx="7885112" cy="10890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SWOT</a:t>
            </a:r>
            <a:r>
              <a:rPr lang="ru-RU" b="1"/>
              <a:t>-анализ</a:t>
            </a:r>
            <a:r>
              <a:rPr lang="ru-RU"/>
              <a:t> — это анализ сильных и слабых сторон пред­приятия, а также возможностей и угроз, исходящих из бли­жайшего окружения предприятия. Данный анализ дает очень четкое понятие о том, где находится предприятие и что оно собой представляет. 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969963" y="2525713"/>
            <a:ext cx="434975" cy="385762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</a:t>
            </a:r>
            <a:endParaRPr lang="ru-RU" sz="800" b="1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260475" y="2708275"/>
            <a:ext cx="7599363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270006" dir="7871156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Сильные стороны предприятия — то, в чем оно преуспело или какая-то особенность, предоставляющая вам дополнительные возможности.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981075" y="3376613"/>
            <a:ext cx="434975" cy="385762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2</a:t>
            </a:r>
            <a:endParaRPr lang="ru-RU" sz="800" b="1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271588" y="3578225"/>
            <a:ext cx="7599362" cy="84455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260582" dir="8218496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Слабые стороны предприятия — это отсутствие чего-то важного для функционирования предприятия или то, что вам не удается по сравнению с другими компаниями и ставит вас в неблагоприятное положение.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012825" y="4487863"/>
            <a:ext cx="434975" cy="385762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3</a:t>
            </a:r>
            <a:endParaRPr lang="ru-RU" sz="800" b="1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281113" y="4692650"/>
            <a:ext cx="7599362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269408" dir="810000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Возможности предприятия — это благоприятные обстоятельства, которые ваше предприятие может использовать для получения преимущества.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969963" y="5370513"/>
            <a:ext cx="434975" cy="385762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4</a:t>
            </a:r>
            <a:endParaRPr lang="ru-RU" sz="800" b="1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249363" y="5575300"/>
            <a:ext cx="7599362" cy="6000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260582" dir="8218496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Угрозы для предприятия — события, наступление которых может оказать неблагоприятное воздействие на ваше предприятие.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  <p:bldP spid="52238" grpId="0" animBg="1"/>
      <p:bldP spid="522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1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 и стратегии фирмы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82663" y="1681163"/>
            <a:ext cx="7885112" cy="40227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Под </a:t>
            </a:r>
            <a:r>
              <a:rPr lang="ru-RU" b="1"/>
              <a:t>разработкой целей и стратегии</a:t>
            </a:r>
            <a:r>
              <a:rPr lang="ru-RU"/>
              <a:t> </a:t>
            </a:r>
            <a:r>
              <a:rPr lang="ru-RU" b="1"/>
              <a:t>организации</a:t>
            </a:r>
            <a:r>
              <a:rPr lang="ru-RU"/>
              <a:t> понимается определение тех конкретных результатов, к которым должна стремиться организация, и тех действий, с помощью которых эти результаты будут достигнуты. 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Стратегия разрабатывается сроком на один год (</a:t>
            </a:r>
            <a:r>
              <a:rPr lang="ru-RU" b="1"/>
              <a:t>краткосрочная стратегия</a:t>
            </a:r>
            <a:r>
              <a:rPr lang="ru-RU"/>
              <a:t>), однако стратегии могут определяться и на срок 5—10 лет (</a:t>
            </a:r>
            <a:r>
              <a:rPr lang="ru-RU" b="1"/>
              <a:t>долгосрочная стратегия</a:t>
            </a:r>
            <a:r>
              <a:rPr lang="ru-RU"/>
              <a:t>). В этом случае, однако, цели определяют основные направления развития организации и каждый год подвергаются анализу и корректировке.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Ответственность за разработку целей и стратегии несет высшее звено руководства организации. Соответственно, в процессе разработки стратегии участвуют руководители ведущих (ключевых) подразделений организации. </a:t>
            </a:r>
          </a:p>
          <a:p>
            <a:endParaRPr lang="ru-RU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5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6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реализации задач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003300" y="1597025"/>
            <a:ext cx="7885113" cy="426720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На данном этапе определяются задачи отдела маркетинга в рамках общего плана предприятия и разрабатывается </a:t>
            </a:r>
            <a:r>
              <a:rPr lang="ru-RU" b="1"/>
              <a:t>программа действий</a:t>
            </a:r>
            <a:r>
              <a:rPr lang="ru-RU"/>
              <a:t>, направленная на решение этих задач.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На данном этапе составляется сам </a:t>
            </a:r>
            <a:r>
              <a:rPr lang="ru-RU" b="1"/>
              <a:t>план документа</a:t>
            </a:r>
            <a:r>
              <a:rPr lang="ru-RU"/>
              <a:t> и определяются значения параметров, по которым впоследствии будет контролироваться выполнение плана маркетинга.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Важным элементом маркетинга является контроль выполнения годового плана маркетинга, прибыли (в том числе доходов от различной продукции, рынков, территорий и каналов сбыта), отдачи от затрат на маркетинг, а также стратегический анализ, призванный ответить на вопрос: соответствуют ли продукция, ресурсы и задачи предприятия требованиям рынка. </a:t>
            </a:r>
          </a:p>
          <a:p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  <p:bldP spid="542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" name="AutoShape 20090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211" name="AutoShape 20091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212" name="AutoShape 20092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215" name="Rectangle 2009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маркетинга</a:t>
            </a:r>
          </a:p>
        </p:txBody>
      </p:sp>
      <p:sp>
        <p:nvSpPr>
          <p:cNvPr id="25217" name="Text Box 20097"/>
          <p:cNvSpPr txBox="1">
            <a:spLocks noChangeArrowheads="1"/>
          </p:cNvSpPr>
          <p:nvPr/>
        </p:nvSpPr>
        <p:spPr bwMode="auto">
          <a:xfrm>
            <a:off x="827088" y="1270000"/>
            <a:ext cx="2232025" cy="569913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Маркетинг</a:t>
            </a:r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25218" name="Text Box 20098"/>
          <p:cNvSpPr txBox="1">
            <a:spLocks noChangeArrowheads="1"/>
          </p:cNvSpPr>
          <p:nvPr/>
        </p:nvSpPr>
        <p:spPr bwMode="auto">
          <a:xfrm>
            <a:off x="2124075" y="1557338"/>
            <a:ext cx="6408738" cy="249555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/>
          </a:p>
          <a:p>
            <a:pPr>
              <a:spcBef>
                <a:spcPct val="50000"/>
              </a:spcBef>
            </a:pPr>
            <a:r>
              <a:rPr lang="ru-RU"/>
              <a:t>Это комплексная система организации производственной, коммерческой и сбытовой деятельности компании, фирмы по созданию и выпуску продукции, отличающейся оптимальными качественными и ценовыми параметрами: продвижение товара на рынок с одновременным отслеживанием и анализом рынка, запросов потребителей, формирование спроса для оптимального удовлетворения потребностей и получения максимальной прибыли.</a:t>
            </a:r>
          </a:p>
          <a:p>
            <a:pPr>
              <a:spcBef>
                <a:spcPct val="50000"/>
              </a:spcBef>
            </a:pPr>
            <a:endParaRPr lang="ru-RU" sz="800"/>
          </a:p>
        </p:txBody>
      </p:sp>
      <p:sp>
        <p:nvSpPr>
          <p:cNvPr id="25220" name="Rectangle 2010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  <p:sp>
        <p:nvSpPr>
          <p:cNvPr id="25221" name="Text Box 20101"/>
          <p:cNvSpPr txBox="1">
            <a:spLocks noChangeArrowheads="1"/>
          </p:cNvSpPr>
          <p:nvPr/>
        </p:nvSpPr>
        <p:spPr bwMode="auto">
          <a:xfrm>
            <a:off x="900113" y="4437063"/>
            <a:ext cx="2232025" cy="569912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Цель маркетинга</a:t>
            </a:r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25222" name="Text Box 20102"/>
          <p:cNvSpPr txBox="1">
            <a:spLocks noChangeArrowheads="1"/>
          </p:cNvSpPr>
          <p:nvPr/>
        </p:nvSpPr>
        <p:spPr bwMode="auto">
          <a:xfrm>
            <a:off x="2195513" y="4797425"/>
            <a:ext cx="6408737" cy="10287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/>
          </a:p>
          <a:p>
            <a:pPr>
              <a:spcBef>
                <a:spcPct val="50000"/>
              </a:spcBef>
            </a:pPr>
            <a:r>
              <a:rPr lang="ru-RU"/>
              <a:t>Изучение потребностей конкретных потребителей и усовершенствование товара, отвечающего этим требованиям.</a:t>
            </a:r>
          </a:p>
          <a:p>
            <a:pPr>
              <a:spcBef>
                <a:spcPct val="50000"/>
              </a:spcBef>
            </a:pPr>
            <a:endParaRPr lang="ru-RU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15" grpId="0"/>
      <p:bldP spid="25217" grpId="0" animBg="1"/>
      <p:bldP spid="25218" grpId="0" animBg="1"/>
      <p:bldP spid="25221" grpId="0" animBg="1"/>
      <p:bldP spid="25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маркетинга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971550" y="1412875"/>
            <a:ext cx="1943100" cy="84455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Задачи маркетинга</a:t>
            </a:r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268538" y="1989138"/>
            <a:ext cx="6408737" cy="39624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/>
          </a:p>
          <a:p>
            <a:pPr>
              <a:spcBef>
                <a:spcPct val="50000"/>
              </a:spcBef>
            </a:pPr>
            <a:r>
              <a:rPr lang="ru-RU"/>
              <a:t>1. Комплексное изучение рынка.</a:t>
            </a:r>
            <a:br>
              <a:rPr lang="ru-RU"/>
            </a:br>
            <a:r>
              <a:rPr lang="ru-RU"/>
              <a:t>2. Управление ассортиментом продукции, координация и планирование производства.</a:t>
            </a:r>
            <a:br>
              <a:rPr lang="ru-RU"/>
            </a:br>
            <a:r>
              <a:rPr lang="ru-RU"/>
              <a:t>3. Организация и совершенствование методов сбыта и распределения продукции.</a:t>
            </a:r>
            <a:br>
              <a:rPr lang="ru-RU"/>
            </a:br>
            <a:r>
              <a:rPr lang="ru-RU"/>
              <a:t>4. Разработка ценовой политики</a:t>
            </a:r>
            <a:br>
              <a:rPr lang="ru-RU"/>
            </a:br>
            <a:r>
              <a:rPr lang="ru-RU"/>
              <a:t>5. Организация научно-исследовательской деятельности по созданию новых образцов и моделей продукции.</a:t>
            </a:r>
            <a:br>
              <a:rPr lang="ru-RU"/>
            </a:br>
            <a:r>
              <a:rPr lang="ru-RU"/>
              <a:t>6. Руководство техническим обслуживанием, обеспечение запчастями.</a:t>
            </a:r>
            <a:br>
              <a:rPr lang="ru-RU"/>
            </a:br>
            <a:r>
              <a:rPr lang="ru-RU"/>
              <a:t>7. Реклама и стимулирование сбыта.</a:t>
            </a:r>
            <a:br>
              <a:rPr lang="ru-RU"/>
            </a:br>
            <a:r>
              <a:rPr lang="ru-RU"/>
              <a:t>8. Организация взаимоотношений с поставщиками и оценка их надежности.</a:t>
            </a:r>
            <a:br>
              <a:rPr lang="ru-RU"/>
            </a:br>
            <a:r>
              <a:rPr lang="ru-RU"/>
              <a:t>9. Планирование маркетинга.</a:t>
            </a:r>
          </a:p>
          <a:p>
            <a:pPr>
              <a:spcBef>
                <a:spcPct val="50000"/>
              </a:spcBef>
            </a:pPr>
            <a:endParaRPr lang="ru-RU" sz="8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5" grpId="0" animBg="1"/>
      <p:bldP spid="297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маркетинга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971550" y="1341438"/>
            <a:ext cx="3024188" cy="84455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Дифференцированный маркетинг</a:t>
            </a:r>
            <a:r>
              <a:rPr lang="ru-RU" sz="1800"/>
              <a:t> </a:t>
            </a:r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411413" y="1917700"/>
            <a:ext cx="6408737" cy="15779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Это вид маркетинга, при котором фирма модифицирует товар и комплекс мероприятий по продвижению его на рынок таким образом, чтобы привлечь внимание потребителей ряда сегментов рынка. С помощью такой стратегии фирма надеется удовлетворить большое количество сегментов рынка и специфические потребности покупателей.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971550" y="3789363"/>
            <a:ext cx="3024188" cy="935037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Маркетинг потребительских товаров</a:t>
            </a:r>
            <a:r>
              <a:rPr lang="ru-RU" sz="1800"/>
              <a:t> 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411413" y="4437063"/>
            <a:ext cx="6408737" cy="15779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Это ориентация всей производственно-сбытовой системы компании на использование последних технологических достижении для создания новых моделей потребительской продукции, отличающейся улучшенными эксплуатационными характеристиками и удовлетворяющей новые виды потребностей.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9" grpId="0" animBg="1"/>
      <p:bldP spid="33800" grpId="0" animBg="1"/>
      <p:bldP spid="33801" grpId="0" animBg="1"/>
      <p:bldP spid="338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маркетинга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71550" y="1649413"/>
            <a:ext cx="3024188" cy="84455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Маркетинг средств производства</a:t>
            </a:r>
            <a:r>
              <a:rPr lang="ru-RU" sz="1800"/>
              <a:t> </a:t>
            </a:r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411413" y="2225675"/>
            <a:ext cx="6408737" cy="13335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Направление маркетинга на поиск новых технологических решений в производственном процессе, а также на разработку новых видов средств производства, позволяющих промышленному потребителю снизить издержки и повысить</a:t>
            </a:r>
          </a:p>
          <a:p>
            <a:r>
              <a:rPr lang="ru-RU"/>
              <a:t>производительность труда.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71550" y="4097338"/>
            <a:ext cx="3024188" cy="9493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pPr>
              <a:spcBef>
                <a:spcPct val="50000"/>
              </a:spcBef>
            </a:pPr>
            <a:r>
              <a:rPr lang="ru-RU" sz="1800" b="1"/>
              <a:t>Маркетинг</a:t>
            </a:r>
            <a:br>
              <a:rPr lang="ru-RU" sz="1800" b="1"/>
            </a:br>
            <a:r>
              <a:rPr lang="ru-RU" sz="1800" b="1"/>
              <a:t>услуг</a:t>
            </a:r>
          </a:p>
          <a:p>
            <a:pPr>
              <a:spcBef>
                <a:spcPct val="50000"/>
              </a:spcBef>
            </a:pPr>
            <a:endParaRPr lang="ru-RU" sz="400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411413" y="4745038"/>
            <a:ext cx="6408737" cy="84455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Это маркетинг, осуществляющийся в качестве сопутствующей деятельности в комплексе с маркетингом потребительских товаров или средств производства. 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 animBg="1"/>
      <p:bldP spid="43015" grpId="0" animBg="1"/>
      <p:bldP spid="43016" grpId="0" animBg="1"/>
      <p:bldP spid="430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маркетинга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71550" y="1479550"/>
            <a:ext cx="3024188" cy="830263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 b="1"/>
          </a:p>
          <a:p>
            <a:pPr>
              <a:spcBef>
                <a:spcPct val="50000"/>
              </a:spcBef>
            </a:pPr>
            <a:r>
              <a:rPr lang="ru-RU" sz="1800" b="1"/>
              <a:t>Демаркетинг</a:t>
            </a:r>
            <a:endParaRPr lang="ru-RU" sz="1800"/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420938" y="2024063"/>
            <a:ext cx="6408737" cy="157797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задача которого — уменьшить чрезмерный спрос на товар или услугу вследствие превышения уровня производственных возможностей,  товарных ресурсов. Демаркетинг реализуется различными методами, такими, как прекращение рекламных мероприятий, стимулирование продаж и др. 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971550" y="4097338"/>
            <a:ext cx="3024188" cy="9493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pPr>
              <a:spcBef>
                <a:spcPct val="50000"/>
              </a:spcBef>
            </a:pPr>
            <a:r>
              <a:rPr lang="ru-RU" sz="1800" b="1"/>
              <a:t>Конверсионный маркетинг</a:t>
            </a:r>
            <a:r>
              <a:rPr lang="ru-RU" sz="1800"/>
              <a:t> </a:t>
            </a:r>
          </a:p>
          <a:p>
            <a:pPr>
              <a:spcBef>
                <a:spcPct val="50000"/>
              </a:spcBef>
            </a:pPr>
            <a:endParaRPr lang="ru-RU" sz="400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411413" y="4787900"/>
            <a:ext cx="6408737" cy="108902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задача которого — содействовать зарождению спроса на товар или услугу, не пользующихся спросом в данный момент. В перспективе — развитие спроса до уровня, соразмерного предложению товара и услуги. 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 animBg="1"/>
      <p:bldP spid="44039" grpId="0" animBg="1"/>
      <p:bldP spid="44040" grpId="0" animBg="1"/>
      <p:bldP spid="440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маркетинга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71550" y="1479550"/>
            <a:ext cx="3024188" cy="110490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 b="1"/>
          </a:p>
          <a:p>
            <a:pPr>
              <a:spcBef>
                <a:spcPct val="50000"/>
              </a:spcBef>
            </a:pPr>
            <a:r>
              <a:rPr lang="ru-RU" sz="1800" b="1"/>
              <a:t>Поддерживающий маркетинг</a:t>
            </a:r>
            <a:r>
              <a:rPr lang="ru-RU" sz="1800"/>
              <a:t> </a:t>
            </a:r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443163" y="2311400"/>
            <a:ext cx="6408737" cy="84455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применяемый в случае соответствия спроса возможностям фирмы. Задача — стабилизация, удержание спроса. 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971550" y="3757613"/>
            <a:ext cx="3024188" cy="949325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pPr>
              <a:spcBef>
                <a:spcPct val="50000"/>
              </a:spcBef>
            </a:pPr>
            <a:r>
              <a:rPr lang="ru-RU" sz="1800" b="1"/>
              <a:t>Противодействующий маркетинг</a:t>
            </a:r>
            <a:r>
              <a:rPr lang="ru-RU" sz="1800"/>
              <a:t> </a:t>
            </a:r>
          </a:p>
          <a:p>
            <a:pPr>
              <a:spcBef>
                <a:spcPct val="50000"/>
              </a:spcBef>
            </a:pPr>
            <a:endParaRPr lang="ru-RU" sz="400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411413" y="4448175"/>
            <a:ext cx="6408737" cy="13335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применяемый в случае образования иррационального спроса. Противодействующий маркетинг связан с прекращением выпуска товаров, изъятием сих из торговой сети и проведением пропагандистской кампании, направленной против товара и его потребления.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 animBg="1"/>
      <p:bldP spid="45063" grpId="0" animBg="1"/>
      <p:bldP spid="45064" grpId="0" animBg="1"/>
      <p:bldP spid="450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маркетинга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71550" y="1479550"/>
            <a:ext cx="3024188" cy="110490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 b="1"/>
          </a:p>
          <a:p>
            <a:pPr>
              <a:spcBef>
                <a:spcPct val="50000"/>
              </a:spcBef>
            </a:pPr>
            <a:r>
              <a:rPr lang="ru-RU" sz="1800" b="1"/>
              <a:t>Развивающийся маркетинг</a:t>
            </a:r>
            <a:r>
              <a:rPr lang="ru-RU" sz="1800"/>
              <a:t> </a:t>
            </a:r>
          </a:p>
          <a:p>
            <a:pPr algn="ctr">
              <a:spcBef>
                <a:spcPct val="50000"/>
              </a:spcBef>
            </a:pPr>
            <a:endParaRPr lang="ru-RU" sz="8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443163" y="2311400"/>
            <a:ext cx="6408737" cy="108902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применяемый при наличии потенциального спроса. Задача маркетинговой деятельности — превратить потенциальный спрос в реальный, делая акцент на качественных характеристиках товара.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960438" y="3800475"/>
            <a:ext cx="3024187" cy="903288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pPr>
              <a:spcBef>
                <a:spcPct val="50000"/>
              </a:spcBef>
            </a:pPr>
            <a:r>
              <a:rPr lang="ru-RU" sz="1800" b="1"/>
              <a:t>Ремаркетинг</a:t>
            </a:r>
            <a:r>
              <a:rPr lang="ru-RU" sz="1800"/>
              <a:t> </a:t>
            </a:r>
          </a:p>
          <a:p>
            <a:pPr>
              <a:spcBef>
                <a:spcPct val="50000"/>
              </a:spcBef>
            </a:pPr>
            <a:endParaRPr lang="ru-RU" sz="1400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411413" y="4448175"/>
            <a:ext cx="6408737" cy="133350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применяемый в случае уменьшения спроса на продукцию в результате его насыщения. Задачи ремаркетинга заключаются в поиске новых возможностей оживления спроса, т.е. в придании товару рыночной новизны, переориентации фирмы на новые рынки и т.д.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 animBg="1"/>
      <p:bldP spid="46087" grpId="0" animBg="1"/>
      <p:bldP spid="46088" grpId="0" animBg="1"/>
      <p:bldP spid="460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 descr="на следующую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287338" cy="287338"/>
          </a:xfrm>
          <a:prstGeom prst="actionButtonBlank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AutoShape 3" descr="на главную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287337" cy="287338"/>
          </a:xfrm>
          <a:prstGeom prst="actionButtonBlank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8" name="AutoShape 4" descr="назад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287337" cy="287338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561975"/>
          </a:xfrm>
        </p:spPr>
        <p:txBody>
          <a:bodyPr/>
          <a:lstStyle/>
          <a:p>
            <a:r>
              <a:rPr lang="ru-RU" sz="4000" b="1">
                <a:solidFill>
                  <a:srgbClr val="5C7D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маркетинга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71550" y="1479550"/>
            <a:ext cx="3024188" cy="965200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 b="1"/>
          </a:p>
          <a:p>
            <a:pPr>
              <a:spcBef>
                <a:spcPct val="50000"/>
              </a:spcBef>
            </a:pPr>
            <a:r>
              <a:rPr lang="ru-RU" sz="1800" b="1"/>
              <a:t>Синхромаркетинг</a:t>
            </a:r>
            <a:r>
              <a:rPr lang="ru-RU" sz="1800"/>
              <a:t> </a:t>
            </a:r>
          </a:p>
          <a:p>
            <a:pPr algn="ctr">
              <a:spcBef>
                <a:spcPct val="50000"/>
              </a:spcBef>
            </a:pPr>
            <a:endParaRPr lang="ru-RU" sz="140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454275" y="2173288"/>
            <a:ext cx="6408738" cy="1089025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 применяемый при колебаниях спроса (из-за сезонного характера, спада конъюнктуры). В этом случае задача заключается в стабилизации сбыта на основе учета колебаний спроса.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960438" y="3703638"/>
            <a:ext cx="3024187" cy="1042987"/>
          </a:xfrm>
          <a:prstGeom prst="rect">
            <a:avLst/>
          </a:prstGeom>
          <a:solidFill>
            <a:srgbClr val="C9DAB4"/>
          </a:solidFill>
          <a:ln w="19050">
            <a:solidFill>
              <a:srgbClr val="5C7D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" b="1"/>
          </a:p>
          <a:p>
            <a:pPr>
              <a:spcBef>
                <a:spcPct val="50000"/>
              </a:spcBef>
            </a:pPr>
            <a:r>
              <a:rPr lang="ru-RU" sz="1800" b="1"/>
              <a:t>Стимулирующий маркетинг</a:t>
            </a:r>
            <a:r>
              <a:rPr lang="ru-RU" sz="1800"/>
              <a:t> </a:t>
            </a:r>
          </a:p>
          <a:p>
            <a:pPr>
              <a:spcBef>
                <a:spcPct val="50000"/>
              </a:spcBef>
            </a:pPr>
            <a:endParaRPr lang="ru-RU" sz="800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400300" y="4491038"/>
            <a:ext cx="6408738" cy="844550"/>
          </a:xfrm>
          <a:prstGeom prst="rect">
            <a:avLst/>
          </a:prstGeom>
          <a:solidFill>
            <a:srgbClr val="A7C492"/>
          </a:solidFill>
          <a:ln w="19050">
            <a:solidFill>
              <a:srgbClr val="5C7D43"/>
            </a:solidFill>
            <a:miter lim="800000"/>
            <a:headEnd/>
            <a:tailEnd/>
          </a:ln>
          <a:effectLst>
            <a:outerShdw dist="510850" dir="8707480" algn="ctr" rotWithShape="0">
              <a:srgbClr val="FFFFFF">
                <a:alpha val="50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/>
              <a:t>Вид маркетинга, применяемый в случае отсутствия спроса на товар. Акцент маркетинговой деятельности делается на  создание спроса или условий для проявления спроса на товар.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 rot="16200000">
            <a:off x="-2448718" y="3753644"/>
            <a:ext cx="5543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Маркетинг в предпринимательской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 animBg="1"/>
      <p:bldP spid="47111" grpId="0" animBg="1"/>
      <p:bldP spid="47112" grpId="0" animBg="1"/>
      <p:bldP spid="47113" grpId="0" animBg="1"/>
    </p:bldLst>
  </p:timing>
</p:sld>
</file>

<file path=ppt/theme/theme1.xml><?xml version="1.0" encoding="utf-8"?>
<a:theme xmlns:a="http://schemas.openxmlformats.org/drawingml/2006/main" name="default_10_158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default_10_158</Template>
  <TotalTime>2</TotalTime>
  <Words>1166</Words>
  <Application>Microsoft Office PowerPoint</Application>
  <PresentationFormat>Экран (4:3)</PresentationFormat>
  <Paragraphs>153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default_10_158</vt:lpstr>
      <vt:lpstr>Маркетинг в предпринимательской деятельности</vt:lpstr>
      <vt:lpstr>Определение маркетинга</vt:lpstr>
      <vt:lpstr>Задачи маркетинга</vt:lpstr>
      <vt:lpstr>Виды маркетинга</vt:lpstr>
      <vt:lpstr>Виды маркетинга</vt:lpstr>
      <vt:lpstr>Виды маркетинга</vt:lpstr>
      <vt:lpstr>Виды маркетинга</vt:lpstr>
      <vt:lpstr>Виды маркетинга</vt:lpstr>
      <vt:lpstr>Виды маркетинга</vt:lpstr>
      <vt:lpstr>Концепции маркетинга</vt:lpstr>
      <vt:lpstr>Концепции маркетинга</vt:lpstr>
      <vt:lpstr>Маркетинговое планирование</vt:lpstr>
      <vt:lpstr>Миссия предприятия</vt:lpstr>
      <vt:lpstr>SWOT-анализ</vt:lpstr>
      <vt:lpstr>Цели и стратегии фирмы</vt:lpstr>
      <vt:lpstr>Программа реализации задач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в предпринимательской деятельности</dc:title>
  <dc:creator>1</dc:creator>
  <cp:lastModifiedBy>Мария</cp:lastModifiedBy>
  <cp:revision>2</cp:revision>
  <dcterms:created xsi:type="dcterms:W3CDTF">2012-11-06T15:19:17Z</dcterms:created>
  <dcterms:modified xsi:type="dcterms:W3CDTF">2015-12-07T16:45:39Z</dcterms:modified>
</cp:coreProperties>
</file>