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45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4C71EC6-210F-42DE-9C53-41977AD35B3D}" type="datetimeFigureOut">
              <a:rPr lang="ru-RU" smtClean="0"/>
              <a:t>27.10.2015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27.10.2015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27.10.2015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27.10.2015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27.10.2015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27.10.2015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27.10.2015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4C71EC6-210F-42DE-9C53-41977AD35B3D}" type="datetimeFigureOut">
              <a:rPr lang="ru-RU" smtClean="0"/>
              <a:t>27.10.2015</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6000" b="1" dirty="0" smtClean="0">
                <a:solidFill>
                  <a:srgbClr val="FF0000"/>
                </a:solidFill>
                <a:latin typeface="Times New Roman" pitchFamily="18" charset="0"/>
                <a:cs typeface="Times New Roman" pitchFamily="18" charset="0"/>
              </a:rPr>
              <a:t>Права ребенка</a:t>
            </a:r>
            <a:endParaRPr lang="ru-RU" sz="6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23128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09600" y="332656"/>
            <a:ext cx="7924800" cy="5976664"/>
          </a:xfrm>
        </p:spPr>
        <p:txBody>
          <a:bodyPr>
            <a:normAutofit fontScale="92500" lnSpcReduction="10000"/>
          </a:bodyPr>
          <a:lstStyle/>
          <a:p>
            <a:pPr marL="0" lvl="0" indent="0">
              <a:spcAft>
                <a:spcPts val="120"/>
              </a:spcAft>
              <a:buNone/>
              <a:tabLst>
                <a:tab pos="457200" algn="l"/>
              </a:tabLst>
            </a:pPr>
            <a:r>
              <a:rPr lang="ru-RU" sz="2800" b="1" dirty="0" smtClean="0">
                <a:solidFill>
                  <a:srgbClr val="FFFF00"/>
                </a:solidFill>
                <a:latin typeface="Times New Roman" pitchFamily="18" charset="0"/>
                <a:ea typeface="Times New Roman"/>
                <a:cs typeface="Times New Roman" pitchFamily="18" charset="0"/>
              </a:rPr>
              <a:t>6   Ребёнок </a:t>
            </a:r>
            <a:r>
              <a:rPr lang="ru-RU" sz="2800" b="1" dirty="0">
                <a:solidFill>
                  <a:srgbClr val="FFFF00"/>
                </a:solidFill>
                <a:latin typeface="Times New Roman" pitchFamily="18" charset="0"/>
                <a:ea typeface="Times New Roman"/>
                <a:cs typeface="Times New Roman" pitchFamily="18" charset="0"/>
              </a:rPr>
              <a:t>для полного и гармоничного развития его личности нуждается в любви и понимании. Он должен, когда это возможно, расти на попечении и под ответственностью своих родителей и во всяком случае в атмосфере любви и моральной и материальной обеспеченности; малолетний ребёнок не должен, кроме тех случаев, когда имеются исключительные обстоятельства, быть разлучаем со своей матерью. На обществе и на органах публичной власти должна лежать обязанность осуществлять особую заботу о детях, не имеющих семьи, и о детях, не имеющих достаточных средств к существованию. Желательно, чтобы многодетным семьям предоставлялись государственные или иные пособия на содержание детей.</a:t>
            </a:r>
            <a:endParaRPr lang="ru-RU" sz="3200" b="1" dirty="0">
              <a:solidFill>
                <a:srgbClr val="FFFF00"/>
              </a:solidFill>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val="572299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332656"/>
            <a:ext cx="8352928" cy="6264696"/>
          </a:xfrm>
        </p:spPr>
        <p:txBody>
          <a:bodyPr>
            <a:normAutofit fontScale="47500" lnSpcReduction="20000"/>
          </a:bodyPr>
          <a:lstStyle/>
          <a:p>
            <a:pPr marL="0" lvl="0" indent="0">
              <a:lnSpc>
                <a:spcPct val="120000"/>
              </a:lnSpc>
              <a:spcAft>
                <a:spcPts val="120"/>
              </a:spcAft>
              <a:buNone/>
              <a:tabLst>
                <a:tab pos="2749550" algn="l"/>
              </a:tabLst>
            </a:pPr>
            <a:r>
              <a:rPr lang="ru-RU" sz="4400" b="1" dirty="0" smtClean="0">
                <a:solidFill>
                  <a:srgbClr val="FFFF00"/>
                </a:solidFill>
                <a:latin typeface="Times New Roman" pitchFamily="18" charset="0"/>
                <a:ea typeface="Times New Roman"/>
                <a:cs typeface="Times New Roman" pitchFamily="18" charset="0"/>
              </a:rPr>
              <a:t>7  Ребёнок </a:t>
            </a:r>
            <a:r>
              <a:rPr lang="ru-RU" sz="4400" b="1" dirty="0">
                <a:solidFill>
                  <a:srgbClr val="FFFF00"/>
                </a:solidFill>
                <a:latin typeface="Times New Roman" pitchFamily="18" charset="0"/>
                <a:ea typeface="Times New Roman"/>
                <a:cs typeface="Times New Roman" pitchFamily="18" charset="0"/>
              </a:rPr>
              <a:t>имеет право на получение образования, которое должно быть бесплатным и обязательным, по крайней мере на начальных стадиях. Ему должно даваться образование, которое способствовало бы его общему культурному развитию и благодаря которому он мог бы, на основе равенства возможностей, развить свои способности и личное суждение, а также сознание моральной и социальной ответственности и стать полезным членом общества. Наилучшее обеспечение интересов ребёнка должно быть руководящим принципом для тех, на ком лежит ответственность за его образование и обучение; эта ответственность лежит прежде всего на его родителях. Ребёнку должна быть обеспечена полная возможность игр и развлечений, которые были бы направлены на цели, преследуемые образованием; общество и органы публичной власти должны прилагать усилия к тому, чтобы способствовать осуществлению указанного права.</a:t>
            </a:r>
            <a:endParaRPr lang="ru-RU" sz="5100" b="1" dirty="0">
              <a:solidFill>
                <a:srgbClr val="FFFF00"/>
              </a:solidFill>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val="2747400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260648"/>
            <a:ext cx="8428856" cy="6264696"/>
          </a:xfrm>
        </p:spPr>
        <p:txBody>
          <a:bodyPr>
            <a:normAutofit/>
          </a:bodyPr>
          <a:lstStyle/>
          <a:p>
            <a:pPr marL="457200" lvl="0" indent="-457200" algn="ctr">
              <a:spcAft>
                <a:spcPts val="120"/>
              </a:spcAft>
              <a:buAutoNum type="arabicPlain" startAt="8"/>
              <a:tabLst>
                <a:tab pos="2749550" algn="l"/>
              </a:tabLst>
            </a:pPr>
            <a:r>
              <a:rPr lang="ru-RU" sz="2100" b="1" dirty="0" smtClean="0">
                <a:solidFill>
                  <a:srgbClr val="FFFF00"/>
                </a:solidFill>
                <a:latin typeface="Times New Roman" pitchFamily="18" charset="0"/>
                <a:ea typeface="Times New Roman"/>
                <a:cs typeface="Times New Roman" pitchFamily="18" charset="0"/>
              </a:rPr>
              <a:t>Ребёнок </a:t>
            </a:r>
            <a:r>
              <a:rPr lang="ru-RU" sz="2100" b="1" dirty="0">
                <a:solidFill>
                  <a:srgbClr val="FFFF00"/>
                </a:solidFill>
                <a:latin typeface="Times New Roman" pitchFamily="18" charset="0"/>
                <a:ea typeface="Times New Roman"/>
                <a:cs typeface="Times New Roman" pitchFamily="18" charset="0"/>
              </a:rPr>
              <a:t>должен при всех обстоятельствах быть среди тех, кто первым получает защиту и </a:t>
            </a:r>
            <a:r>
              <a:rPr lang="ru-RU" sz="2100" b="1" dirty="0" smtClean="0">
                <a:solidFill>
                  <a:srgbClr val="FFFF00"/>
                </a:solidFill>
                <a:latin typeface="Times New Roman" pitchFamily="18" charset="0"/>
                <a:ea typeface="Times New Roman"/>
                <a:cs typeface="Times New Roman" pitchFamily="18" charset="0"/>
              </a:rPr>
              <a:t>помощь.</a:t>
            </a:r>
            <a:endParaRPr lang="ru-RU" sz="2400" b="1" dirty="0" smtClean="0">
              <a:solidFill>
                <a:srgbClr val="FFFF00"/>
              </a:solidFill>
              <a:latin typeface="Times New Roman" pitchFamily="18" charset="0"/>
              <a:ea typeface="Times New Roman"/>
              <a:cs typeface="Times New Roman" pitchFamily="18" charset="0"/>
            </a:endParaRPr>
          </a:p>
          <a:p>
            <a:pPr marL="457200" lvl="0" indent="-457200" algn="ctr">
              <a:spcAft>
                <a:spcPts val="120"/>
              </a:spcAft>
              <a:buAutoNum type="arabicPlain" startAt="8"/>
              <a:tabLst>
                <a:tab pos="2749550" algn="l"/>
              </a:tabLst>
            </a:pPr>
            <a:r>
              <a:rPr lang="ru-RU" sz="2100" b="1" dirty="0" smtClean="0">
                <a:solidFill>
                  <a:srgbClr val="FFFF00"/>
                </a:solidFill>
                <a:latin typeface="Times New Roman" pitchFamily="18" charset="0"/>
                <a:ea typeface="Times New Roman"/>
                <a:cs typeface="Times New Roman" pitchFamily="18" charset="0"/>
              </a:rPr>
              <a:t>Ребёнок </a:t>
            </a:r>
            <a:r>
              <a:rPr lang="ru-RU" sz="2100" b="1" dirty="0">
                <a:solidFill>
                  <a:srgbClr val="FFFF00"/>
                </a:solidFill>
                <a:latin typeface="Times New Roman" pitchFamily="18" charset="0"/>
                <a:ea typeface="Times New Roman"/>
                <a:cs typeface="Times New Roman" pitchFamily="18" charset="0"/>
              </a:rPr>
              <a:t>должен быть защищен от всех форм небрежного отношения, жестокости и эксплуатации. Он не должен быть объектом торговли в какой бы то ни было </a:t>
            </a:r>
            <a:r>
              <a:rPr lang="ru-RU" sz="2100" b="1" dirty="0" smtClean="0">
                <a:solidFill>
                  <a:srgbClr val="FFFF00"/>
                </a:solidFill>
                <a:latin typeface="Times New Roman" pitchFamily="18" charset="0"/>
                <a:ea typeface="Times New Roman"/>
                <a:cs typeface="Times New Roman" pitchFamily="18" charset="0"/>
              </a:rPr>
              <a:t>форме.</a:t>
            </a:r>
            <a:endParaRPr lang="ru-RU" sz="2400" b="1" dirty="0" smtClean="0">
              <a:solidFill>
                <a:srgbClr val="FFFF00"/>
              </a:solidFill>
              <a:latin typeface="Times New Roman" pitchFamily="18" charset="0"/>
              <a:ea typeface="Times New Roman"/>
              <a:cs typeface="Times New Roman" pitchFamily="18" charset="0"/>
            </a:endParaRPr>
          </a:p>
          <a:p>
            <a:pPr marL="457200" lvl="0" indent="-457200" algn="ctr">
              <a:spcAft>
                <a:spcPts val="120"/>
              </a:spcAft>
              <a:buAutoNum type="arabicPlain" startAt="8"/>
              <a:tabLst>
                <a:tab pos="2749550" algn="l"/>
              </a:tabLst>
            </a:pPr>
            <a:r>
              <a:rPr lang="ru-RU" sz="2100" b="1" dirty="0" smtClean="0">
                <a:solidFill>
                  <a:srgbClr val="FFFF00"/>
                </a:solidFill>
                <a:latin typeface="Times New Roman" pitchFamily="18" charset="0"/>
                <a:ea typeface="Times New Roman"/>
                <a:cs typeface="Times New Roman" pitchFamily="18" charset="0"/>
              </a:rPr>
              <a:t>Ребёнок </a:t>
            </a:r>
            <a:r>
              <a:rPr lang="ru-RU" sz="2100" b="1" dirty="0">
                <a:solidFill>
                  <a:srgbClr val="FFFF00"/>
                </a:solidFill>
                <a:latin typeface="Times New Roman" pitchFamily="18" charset="0"/>
                <a:ea typeface="Times New Roman"/>
                <a:cs typeface="Times New Roman" pitchFamily="18" charset="0"/>
              </a:rPr>
              <a:t>не должен приниматься на работу до достижения надлежащего возрастного минимума; ему ни в коем случае не должны поручаться или разрешаться работа или занятие, которые были бы вредны для его здоровья или образования или препятствовали его физическому, умственному или нравственному </a:t>
            </a:r>
            <a:r>
              <a:rPr lang="ru-RU" sz="2100" b="1" dirty="0" smtClean="0">
                <a:solidFill>
                  <a:srgbClr val="FFFF00"/>
                </a:solidFill>
                <a:latin typeface="Times New Roman" pitchFamily="18" charset="0"/>
                <a:ea typeface="Times New Roman"/>
                <a:cs typeface="Times New Roman" pitchFamily="18" charset="0"/>
              </a:rPr>
              <a:t>развитию.</a:t>
            </a:r>
            <a:endParaRPr lang="ru-RU" sz="2400" b="1" dirty="0" smtClean="0">
              <a:solidFill>
                <a:srgbClr val="FFFF00"/>
              </a:solidFill>
              <a:latin typeface="Times New Roman" pitchFamily="18" charset="0"/>
              <a:ea typeface="Times New Roman"/>
              <a:cs typeface="Times New Roman" pitchFamily="18" charset="0"/>
            </a:endParaRPr>
          </a:p>
          <a:p>
            <a:pPr marL="457200" lvl="0" indent="-457200" algn="ctr">
              <a:spcAft>
                <a:spcPts val="120"/>
              </a:spcAft>
              <a:buAutoNum type="arabicPlain" startAt="8"/>
              <a:tabLst>
                <a:tab pos="2749550" algn="l"/>
              </a:tabLst>
            </a:pPr>
            <a:r>
              <a:rPr lang="ru-RU" sz="2100" b="1" dirty="0" smtClean="0">
                <a:solidFill>
                  <a:srgbClr val="FFFF00"/>
                </a:solidFill>
                <a:latin typeface="Times New Roman" pitchFamily="18" charset="0"/>
                <a:ea typeface="Times New Roman"/>
                <a:cs typeface="Times New Roman" pitchFamily="18" charset="0"/>
              </a:rPr>
              <a:t>Ребёнок </a:t>
            </a:r>
            <a:r>
              <a:rPr lang="ru-RU" sz="2100" b="1" dirty="0">
                <a:solidFill>
                  <a:srgbClr val="FFFF00"/>
                </a:solidFill>
                <a:latin typeface="Times New Roman" pitchFamily="18" charset="0"/>
                <a:ea typeface="Times New Roman"/>
                <a:cs typeface="Times New Roman" pitchFamily="18" charset="0"/>
              </a:rPr>
              <a:t>должен ограждаться от практики, которая может поощрять расовую, религиозную или какую-либо иную форму дискриминации. Он должен воспитываться в духе взаимопонимания, терпимости, дружбы между народами, мира и всеобщего братства, а также в полном сознании, что его энергия и способности должны посвящаться служению на пользу других людей.</a:t>
            </a:r>
            <a:endParaRPr lang="ru-RU" sz="2400" b="1" dirty="0">
              <a:solidFill>
                <a:srgbClr val="FFFF00"/>
              </a:solidFill>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val="4120574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836712"/>
            <a:ext cx="7848872" cy="1752600"/>
          </a:xfrm>
        </p:spPr>
        <p:txBody>
          <a:bodyPr>
            <a:normAutofit fontScale="92500" lnSpcReduction="10000"/>
          </a:bodyPr>
          <a:lstStyle/>
          <a:p>
            <a:r>
              <a:rPr lang="ru-RU" sz="3200" b="1" u="sng" cap="all" spc="50" dirty="0">
                <a:solidFill>
                  <a:srgbClr val="FFFF00"/>
                </a:solidFill>
                <a:latin typeface="Times New Roman" pitchFamily="18" charset="0"/>
                <a:ea typeface="Times New Roman"/>
                <a:cs typeface="Times New Roman" pitchFamily="18" charset="0"/>
              </a:rPr>
              <a:t>Права ребёнка</a:t>
            </a:r>
            <a:r>
              <a:rPr lang="ru-RU" sz="3200" b="1" cap="all" spc="50" dirty="0">
                <a:solidFill>
                  <a:srgbClr val="FFFF00"/>
                </a:solidFill>
                <a:latin typeface="Times New Roman" pitchFamily="18" charset="0"/>
                <a:ea typeface="Times New Roman"/>
                <a:cs typeface="Times New Roman" pitchFamily="18" charset="0"/>
              </a:rPr>
              <a:t> — свод </a:t>
            </a:r>
            <a:r>
              <a:rPr lang="ru-RU" sz="3200" b="1" cap="all" spc="50" dirty="0" smtClean="0">
                <a:solidFill>
                  <a:srgbClr val="FFFF00"/>
                </a:solidFill>
                <a:latin typeface="Times New Roman" pitchFamily="18" charset="0"/>
                <a:ea typeface="Times New Roman"/>
                <a:cs typeface="Times New Roman" pitchFamily="18" charset="0"/>
              </a:rPr>
              <a:t> прав </a:t>
            </a:r>
            <a:r>
              <a:rPr lang="ru-RU" sz="3200" b="1" cap="all" spc="50" dirty="0">
                <a:solidFill>
                  <a:srgbClr val="FFFF00"/>
                </a:solidFill>
                <a:latin typeface="Times New Roman" pitchFamily="18" charset="0"/>
                <a:ea typeface="Times New Roman"/>
                <a:cs typeface="Times New Roman" pitchFamily="18" charset="0"/>
              </a:rPr>
              <a:t>детей, </a:t>
            </a:r>
            <a:r>
              <a:rPr lang="ru-RU" sz="3200" b="1" cap="all" spc="50" dirty="0" smtClean="0">
                <a:solidFill>
                  <a:srgbClr val="FFFF00"/>
                </a:solidFill>
                <a:latin typeface="Times New Roman" pitchFamily="18" charset="0"/>
                <a:ea typeface="Times New Roman"/>
                <a:cs typeface="Times New Roman" pitchFamily="18" charset="0"/>
              </a:rPr>
              <a:t> зафиксированный  </a:t>
            </a:r>
            <a:r>
              <a:rPr lang="ru-RU" sz="3200" b="1" cap="all" spc="50" dirty="0">
                <a:solidFill>
                  <a:srgbClr val="FFFF00"/>
                </a:solidFill>
                <a:latin typeface="Times New Roman" pitchFamily="18" charset="0"/>
                <a:ea typeface="Times New Roman"/>
                <a:cs typeface="Times New Roman" pitchFamily="18" charset="0"/>
              </a:rPr>
              <a:t>в </a:t>
            </a:r>
            <a:r>
              <a:rPr lang="ru-RU" sz="3200" b="1" cap="all" spc="50" dirty="0" smtClean="0">
                <a:solidFill>
                  <a:srgbClr val="FFFF00"/>
                </a:solidFill>
                <a:latin typeface="Times New Roman" pitchFamily="18" charset="0"/>
                <a:ea typeface="Times New Roman"/>
                <a:cs typeface="Times New Roman" pitchFamily="18" charset="0"/>
              </a:rPr>
              <a:t>международных  </a:t>
            </a:r>
            <a:r>
              <a:rPr lang="ru-RU" sz="3200" b="1" cap="all" spc="50" dirty="0">
                <a:solidFill>
                  <a:srgbClr val="FFFF00"/>
                </a:solidFill>
                <a:latin typeface="Times New Roman" pitchFamily="18" charset="0"/>
                <a:ea typeface="Times New Roman"/>
                <a:cs typeface="Times New Roman" pitchFamily="18" charset="0"/>
              </a:rPr>
              <a:t>документах </a:t>
            </a:r>
            <a:r>
              <a:rPr lang="ru-RU" sz="3200" b="1" cap="all" spc="50" dirty="0" smtClean="0">
                <a:solidFill>
                  <a:srgbClr val="FFFF00"/>
                </a:solidFill>
                <a:latin typeface="Times New Roman" pitchFamily="18" charset="0"/>
                <a:ea typeface="Times New Roman"/>
                <a:cs typeface="Times New Roman" pitchFamily="18" charset="0"/>
              </a:rPr>
              <a:t>  по  </a:t>
            </a:r>
            <a:r>
              <a:rPr lang="ru-RU" sz="3200" b="1" cap="all" spc="50" dirty="0">
                <a:solidFill>
                  <a:srgbClr val="FFFF00"/>
                </a:solidFill>
                <a:latin typeface="Times New Roman" pitchFamily="18" charset="0"/>
                <a:ea typeface="Times New Roman"/>
                <a:cs typeface="Times New Roman" pitchFamily="18" charset="0"/>
              </a:rPr>
              <a:t>правам ребёнка</a:t>
            </a:r>
            <a:endParaRPr lang="ru-RU" b="1" dirty="0">
              <a:solidFill>
                <a:srgbClr val="FFFF00"/>
              </a:solidFill>
              <a:latin typeface="Times New Roman" pitchFamily="18" charset="0"/>
              <a:cs typeface="Times New Roman" pitchFamily="18" charset="0"/>
            </a:endParaRPr>
          </a:p>
        </p:txBody>
      </p:sp>
      <p:sp>
        <p:nvSpPr>
          <p:cNvPr id="2" name="Заголовок 1"/>
          <p:cNvSpPr>
            <a:spLocks noGrp="1"/>
          </p:cNvSpPr>
          <p:nvPr>
            <p:ph type="ctrTitle"/>
          </p:nvPr>
        </p:nvSpPr>
        <p:spPr>
          <a:xfrm>
            <a:off x="685800" y="4653136"/>
            <a:ext cx="7772400" cy="1512168"/>
          </a:xfrm>
        </p:spPr>
        <p:txBody>
          <a:bodyPr/>
          <a:lstStyle/>
          <a:p>
            <a:r>
              <a:rPr lang="ru-RU" b="1" u="sng" dirty="0">
                <a:solidFill>
                  <a:srgbClr val="FFFF00"/>
                </a:solidFill>
                <a:latin typeface="Arial"/>
                <a:ea typeface="Times New Roman"/>
              </a:rPr>
              <a:t>ребёнок</a:t>
            </a:r>
            <a:r>
              <a:rPr lang="ru-RU" b="1" dirty="0">
                <a:solidFill>
                  <a:srgbClr val="FFFF00"/>
                </a:solidFill>
                <a:latin typeface="Arial"/>
                <a:ea typeface="Times New Roman"/>
              </a:rPr>
              <a:t> </a:t>
            </a:r>
            <a:r>
              <a:rPr lang="ru-RU" dirty="0" smtClean="0">
                <a:solidFill>
                  <a:srgbClr val="252525"/>
                </a:solidFill>
                <a:latin typeface="Arial"/>
                <a:ea typeface="Times New Roman"/>
              </a:rPr>
              <a:t>. </a:t>
            </a:r>
            <a:r>
              <a:rPr lang="ru-RU" b="1" dirty="0" smtClean="0">
                <a:solidFill>
                  <a:srgbClr val="FFFF00"/>
                </a:solidFill>
                <a:latin typeface="Arial"/>
                <a:ea typeface="Times New Roman"/>
              </a:rPr>
              <a:t>— </a:t>
            </a:r>
            <a:r>
              <a:rPr lang="ru-RU" b="1" dirty="0">
                <a:solidFill>
                  <a:srgbClr val="FFFF00"/>
                </a:solidFill>
                <a:latin typeface="Arial"/>
                <a:ea typeface="Times New Roman"/>
              </a:rPr>
              <a:t>это лицо, не достигшее восемнадцати лет. </a:t>
            </a:r>
            <a:endParaRPr lang="ru-RU" b="1" dirty="0">
              <a:solidFill>
                <a:srgbClr val="FFFF00"/>
              </a:solidFill>
            </a:endParaRPr>
          </a:p>
        </p:txBody>
      </p:sp>
    </p:spTree>
    <p:extLst>
      <p:ext uri="{BB962C8B-B14F-4D97-AF65-F5344CB8AC3E}">
        <p14:creationId xmlns:p14="http://schemas.microsoft.com/office/powerpoint/2010/main" val="4042356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09600" y="404664"/>
            <a:ext cx="7924800" cy="5976664"/>
          </a:xfrm>
        </p:spPr>
        <p:txBody>
          <a:bodyPr>
            <a:normAutofit/>
          </a:bodyPr>
          <a:lstStyle/>
          <a:p>
            <a:pPr lvl="0">
              <a:lnSpc>
                <a:spcPts val="1680"/>
              </a:lnSpc>
              <a:spcAft>
                <a:spcPts val="120"/>
              </a:spcAft>
              <a:buSzPts val="1000"/>
              <a:buFont typeface="Symbol"/>
              <a:buChar char=""/>
              <a:tabLst>
                <a:tab pos="457200" algn="l"/>
              </a:tabLst>
            </a:pPr>
            <a:r>
              <a:rPr lang="ru-RU" sz="2400" b="1" dirty="0">
                <a:solidFill>
                  <a:srgbClr val="FFFF00"/>
                </a:solidFill>
                <a:latin typeface="Times New Roman" pitchFamily="18" charset="0"/>
                <a:ea typeface="Times New Roman"/>
                <a:cs typeface="Times New Roman" pitchFamily="18" charset="0"/>
              </a:rPr>
              <a:t>Ребёнок имеет право на семью.</a:t>
            </a:r>
            <a:endParaRPr lang="ru-RU" sz="2800" b="1" dirty="0">
              <a:solidFill>
                <a:srgbClr val="FFFF00"/>
              </a:solidFill>
              <a:latin typeface="Times New Roman" pitchFamily="18" charset="0"/>
              <a:ea typeface="Calibri"/>
              <a:cs typeface="Times New Roman" pitchFamily="18" charset="0"/>
            </a:endParaRPr>
          </a:p>
          <a:p>
            <a:pPr lvl="0">
              <a:lnSpc>
                <a:spcPts val="1680"/>
              </a:lnSpc>
              <a:spcAft>
                <a:spcPts val="120"/>
              </a:spcAft>
              <a:buSzPts val="1000"/>
              <a:buFont typeface="Symbol"/>
              <a:buChar char=""/>
              <a:tabLst>
                <a:tab pos="457200" algn="l"/>
              </a:tabLst>
            </a:pPr>
            <a:r>
              <a:rPr lang="ru-RU" sz="2400" b="1" dirty="0">
                <a:solidFill>
                  <a:srgbClr val="FFFF00"/>
                </a:solidFill>
                <a:latin typeface="Times New Roman" pitchFamily="18" charset="0"/>
                <a:ea typeface="Times New Roman"/>
                <a:cs typeface="Times New Roman" pitchFamily="18" charset="0"/>
              </a:rPr>
              <a:t>Ребёнок имеет право на заботу и защиту со стороны государства, если нет временной или постоянной защиты со стороны родителей.</a:t>
            </a:r>
            <a:endParaRPr lang="ru-RU" sz="2800" b="1" dirty="0">
              <a:solidFill>
                <a:srgbClr val="FFFF00"/>
              </a:solidFill>
              <a:latin typeface="Times New Roman" pitchFamily="18" charset="0"/>
              <a:ea typeface="Calibri"/>
              <a:cs typeface="Times New Roman" pitchFamily="18" charset="0"/>
            </a:endParaRPr>
          </a:p>
          <a:p>
            <a:pPr lvl="0">
              <a:lnSpc>
                <a:spcPts val="1680"/>
              </a:lnSpc>
              <a:spcAft>
                <a:spcPts val="120"/>
              </a:spcAft>
              <a:buSzPts val="1000"/>
              <a:buFont typeface="Symbol"/>
              <a:buChar char=""/>
              <a:tabLst>
                <a:tab pos="457200" algn="l"/>
              </a:tabLst>
            </a:pPr>
            <a:r>
              <a:rPr lang="ru-RU" sz="2400" b="1" dirty="0">
                <a:solidFill>
                  <a:srgbClr val="FFFF00"/>
                </a:solidFill>
                <a:latin typeface="Times New Roman" pitchFamily="18" charset="0"/>
                <a:ea typeface="Times New Roman"/>
                <a:cs typeface="Times New Roman" pitchFamily="18" charset="0"/>
              </a:rPr>
              <a:t>Ребёнок имеет право посещать школу и учиться.</a:t>
            </a:r>
            <a:endParaRPr lang="ru-RU" sz="2800" b="1" dirty="0">
              <a:solidFill>
                <a:srgbClr val="FFFF00"/>
              </a:solidFill>
              <a:latin typeface="Times New Roman" pitchFamily="18" charset="0"/>
              <a:ea typeface="Calibri"/>
              <a:cs typeface="Times New Roman" pitchFamily="18" charset="0"/>
            </a:endParaRPr>
          </a:p>
          <a:p>
            <a:pPr lvl="0">
              <a:lnSpc>
                <a:spcPts val="1680"/>
              </a:lnSpc>
              <a:spcAft>
                <a:spcPts val="120"/>
              </a:spcAft>
              <a:buSzPts val="1000"/>
              <a:buFont typeface="Symbol"/>
              <a:buChar char=""/>
              <a:tabLst>
                <a:tab pos="457200" algn="l"/>
              </a:tabLst>
            </a:pPr>
            <a:r>
              <a:rPr lang="ru-RU" sz="2400" b="1" dirty="0">
                <a:solidFill>
                  <a:srgbClr val="FFFF00"/>
                </a:solidFill>
                <a:latin typeface="Times New Roman" pitchFamily="18" charset="0"/>
                <a:ea typeface="Times New Roman"/>
                <a:cs typeface="Times New Roman" pitchFamily="18" charset="0"/>
              </a:rPr>
              <a:t>Ребёнок имеет право на равенство.</a:t>
            </a:r>
            <a:endParaRPr lang="ru-RU" sz="2800" b="1" dirty="0">
              <a:solidFill>
                <a:srgbClr val="FFFF00"/>
              </a:solidFill>
              <a:latin typeface="Times New Roman" pitchFamily="18" charset="0"/>
              <a:ea typeface="Calibri"/>
              <a:cs typeface="Times New Roman" pitchFamily="18" charset="0"/>
            </a:endParaRPr>
          </a:p>
          <a:p>
            <a:pPr lvl="0">
              <a:lnSpc>
                <a:spcPts val="1680"/>
              </a:lnSpc>
              <a:spcAft>
                <a:spcPts val="120"/>
              </a:spcAft>
              <a:buSzPts val="1000"/>
              <a:buFont typeface="Symbol"/>
              <a:buChar char=""/>
              <a:tabLst>
                <a:tab pos="457200" algn="l"/>
              </a:tabLst>
            </a:pPr>
            <a:r>
              <a:rPr lang="ru-RU" sz="2400" b="1" dirty="0">
                <a:solidFill>
                  <a:srgbClr val="FFFF00"/>
                </a:solidFill>
                <a:latin typeface="Times New Roman" pitchFamily="18" charset="0"/>
                <a:ea typeface="Times New Roman"/>
                <a:cs typeface="Times New Roman" pitchFamily="18" charset="0"/>
              </a:rPr>
              <a:t>Ребёнок имеет право свободно выражать свои мысли.</a:t>
            </a:r>
            <a:endParaRPr lang="ru-RU" sz="2800" b="1" dirty="0">
              <a:solidFill>
                <a:srgbClr val="FFFF00"/>
              </a:solidFill>
              <a:latin typeface="Times New Roman" pitchFamily="18" charset="0"/>
              <a:ea typeface="Calibri"/>
              <a:cs typeface="Times New Roman" pitchFamily="18" charset="0"/>
            </a:endParaRPr>
          </a:p>
          <a:p>
            <a:pPr lvl="0">
              <a:lnSpc>
                <a:spcPts val="1680"/>
              </a:lnSpc>
              <a:spcAft>
                <a:spcPts val="120"/>
              </a:spcAft>
              <a:buSzPts val="1000"/>
              <a:buFont typeface="Symbol"/>
              <a:buChar char=""/>
              <a:tabLst>
                <a:tab pos="457200" algn="l"/>
              </a:tabLst>
            </a:pPr>
            <a:r>
              <a:rPr lang="ru-RU" sz="2400" b="1" dirty="0">
                <a:solidFill>
                  <a:srgbClr val="FFFF00"/>
                </a:solidFill>
                <a:latin typeface="Times New Roman" pitchFamily="18" charset="0"/>
                <a:ea typeface="Times New Roman"/>
                <a:cs typeface="Times New Roman" pitchFamily="18" charset="0"/>
              </a:rPr>
              <a:t>Ребёнок имеет право на собственное мнение.</a:t>
            </a:r>
            <a:endParaRPr lang="ru-RU" sz="2800" b="1" dirty="0">
              <a:solidFill>
                <a:srgbClr val="FFFF00"/>
              </a:solidFill>
              <a:latin typeface="Times New Roman" pitchFamily="18" charset="0"/>
              <a:ea typeface="Calibri"/>
              <a:cs typeface="Times New Roman" pitchFamily="18" charset="0"/>
            </a:endParaRPr>
          </a:p>
          <a:p>
            <a:pPr lvl="0">
              <a:lnSpc>
                <a:spcPts val="1680"/>
              </a:lnSpc>
              <a:spcAft>
                <a:spcPts val="120"/>
              </a:spcAft>
              <a:buSzPts val="1000"/>
              <a:buFont typeface="Symbol"/>
              <a:buChar char=""/>
              <a:tabLst>
                <a:tab pos="457200" algn="l"/>
              </a:tabLst>
            </a:pPr>
            <a:r>
              <a:rPr lang="ru-RU" sz="2400" b="1" dirty="0">
                <a:solidFill>
                  <a:srgbClr val="FFFF00"/>
                </a:solidFill>
                <a:latin typeface="Times New Roman" pitchFamily="18" charset="0"/>
                <a:ea typeface="Times New Roman"/>
                <a:cs typeface="Times New Roman" pitchFamily="18" charset="0"/>
              </a:rPr>
              <a:t>Ребёнок имеет право на имя и гражданство.</a:t>
            </a:r>
            <a:endParaRPr lang="ru-RU" sz="2800" b="1" dirty="0">
              <a:solidFill>
                <a:srgbClr val="FFFF00"/>
              </a:solidFill>
              <a:latin typeface="Times New Roman" pitchFamily="18" charset="0"/>
              <a:ea typeface="Calibri"/>
              <a:cs typeface="Times New Roman" pitchFamily="18" charset="0"/>
            </a:endParaRPr>
          </a:p>
          <a:p>
            <a:pPr lvl="0">
              <a:lnSpc>
                <a:spcPts val="1680"/>
              </a:lnSpc>
              <a:spcAft>
                <a:spcPts val="120"/>
              </a:spcAft>
              <a:buSzPts val="1000"/>
              <a:buFont typeface="Symbol"/>
              <a:buChar char=""/>
              <a:tabLst>
                <a:tab pos="457200" algn="l"/>
              </a:tabLst>
            </a:pPr>
            <a:r>
              <a:rPr lang="ru-RU" sz="2400" b="1" dirty="0">
                <a:solidFill>
                  <a:srgbClr val="FFFF00"/>
                </a:solidFill>
                <a:latin typeface="Times New Roman" pitchFamily="18" charset="0"/>
                <a:ea typeface="Times New Roman"/>
                <a:cs typeface="Times New Roman" pitchFamily="18" charset="0"/>
              </a:rPr>
              <a:t>Ребёнок имеет право на получение информации.</a:t>
            </a:r>
            <a:endParaRPr lang="ru-RU" sz="2800" b="1" dirty="0">
              <a:solidFill>
                <a:srgbClr val="FFFF00"/>
              </a:solidFill>
              <a:latin typeface="Times New Roman" pitchFamily="18" charset="0"/>
              <a:ea typeface="Calibri"/>
              <a:cs typeface="Times New Roman" pitchFamily="18" charset="0"/>
            </a:endParaRPr>
          </a:p>
          <a:p>
            <a:pPr lvl="0">
              <a:lnSpc>
                <a:spcPts val="1680"/>
              </a:lnSpc>
              <a:spcAft>
                <a:spcPts val="120"/>
              </a:spcAft>
              <a:buSzPts val="1000"/>
              <a:buFont typeface="Symbol"/>
              <a:buChar char=""/>
              <a:tabLst>
                <a:tab pos="457200" algn="l"/>
              </a:tabLst>
            </a:pPr>
            <a:r>
              <a:rPr lang="ru-RU" sz="2400" b="1" dirty="0">
                <a:solidFill>
                  <a:srgbClr val="FFFF00"/>
                </a:solidFill>
                <a:latin typeface="Times New Roman" pitchFamily="18" charset="0"/>
                <a:ea typeface="Times New Roman"/>
                <a:cs typeface="Times New Roman" pitchFamily="18" charset="0"/>
              </a:rPr>
              <a:t>Ребёнок имеет право на защиту от насилия и жестокого обращения.</a:t>
            </a:r>
            <a:endParaRPr lang="ru-RU" sz="2800" b="1" dirty="0">
              <a:solidFill>
                <a:srgbClr val="FFFF00"/>
              </a:solidFill>
              <a:latin typeface="Times New Roman" pitchFamily="18" charset="0"/>
              <a:ea typeface="Calibri"/>
              <a:cs typeface="Times New Roman" pitchFamily="18" charset="0"/>
            </a:endParaRPr>
          </a:p>
          <a:p>
            <a:pPr lvl="0">
              <a:lnSpc>
                <a:spcPts val="1680"/>
              </a:lnSpc>
              <a:spcAft>
                <a:spcPts val="120"/>
              </a:spcAft>
              <a:buSzPts val="1000"/>
              <a:buFont typeface="Symbol"/>
              <a:buChar char=""/>
              <a:tabLst>
                <a:tab pos="457200" algn="l"/>
              </a:tabLst>
            </a:pPr>
            <a:r>
              <a:rPr lang="ru-RU" sz="2400" b="1" dirty="0">
                <a:solidFill>
                  <a:srgbClr val="FFFF00"/>
                </a:solidFill>
                <a:latin typeface="Times New Roman" pitchFamily="18" charset="0"/>
                <a:ea typeface="Times New Roman"/>
                <a:cs typeface="Times New Roman" pitchFamily="18" charset="0"/>
              </a:rPr>
              <a:t>Ребёнок имеет право на медицинское обслуживание.</a:t>
            </a:r>
            <a:endParaRPr lang="ru-RU" sz="2800" b="1" dirty="0">
              <a:solidFill>
                <a:srgbClr val="FFFF00"/>
              </a:solidFill>
              <a:latin typeface="Times New Roman" pitchFamily="18" charset="0"/>
              <a:ea typeface="Calibri"/>
              <a:cs typeface="Times New Roman" pitchFamily="18" charset="0"/>
            </a:endParaRPr>
          </a:p>
          <a:p>
            <a:pPr lvl="0">
              <a:lnSpc>
                <a:spcPts val="1680"/>
              </a:lnSpc>
              <a:spcAft>
                <a:spcPts val="120"/>
              </a:spcAft>
              <a:buSzPts val="1000"/>
              <a:buFont typeface="Symbol"/>
              <a:buChar char=""/>
              <a:tabLst>
                <a:tab pos="457200" algn="l"/>
              </a:tabLst>
            </a:pPr>
            <a:r>
              <a:rPr lang="ru-RU" sz="2400" b="1" dirty="0">
                <a:solidFill>
                  <a:srgbClr val="FFFF00"/>
                </a:solidFill>
                <a:latin typeface="Times New Roman" pitchFamily="18" charset="0"/>
                <a:ea typeface="Times New Roman"/>
                <a:cs typeface="Times New Roman" pitchFamily="18" charset="0"/>
              </a:rPr>
              <a:t>Ребёнок имеет право на отдых и досуг.</a:t>
            </a:r>
            <a:endParaRPr lang="ru-RU" sz="2800" b="1" dirty="0">
              <a:solidFill>
                <a:srgbClr val="FFFF00"/>
              </a:solidFill>
              <a:latin typeface="Times New Roman" pitchFamily="18" charset="0"/>
              <a:ea typeface="Calibri"/>
              <a:cs typeface="Times New Roman" pitchFamily="18" charset="0"/>
            </a:endParaRPr>
          </a:p>
          <a:p>
            <a:r>
              <a:rPr lang="ru-RU" sz="2400" b="1" dirty="0">
                <a:solidFill>
                  <a:srgbClr val="FFFF00"/>
                </a:solidFill>
                <a:latin typeface="Times New Roman" pitchFamily="18" charset="0"/>
                <a:ea typeface="Times New Roman"/>
                <a:cs typeface="Times New Roman" pitchFamily="18" charset="0"/>
              </a:rPr>
              <a:t>Ребёнок имеет право на дополнительную помощь со стороны государства, если есть особые потребности (например, у детей с ограниченными возможностями).</a:t>
            </a:r>
            <a:endParaRPr lang="ru-RU" sz="20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459801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7924800" cy="1930226"/>
          </a:xfrm>
        </p:spPr>
        <p:txBody>
          <a:bodyPr/>
          <a:lstStyle/>
          <a:p>
            <a:pPr>
              <a:lnSpc>
                <a:spcPts val="1680"/>
              </a:lnSpc>
              <a:spcBef>
                <a:spcPts val="600"/>
              </a:spcBef>
              <a:spcAft>
                <a:spcPts val="600"/>
              </a:spcAft>
            </a:pPr>
            <a:r>
              <a:rPr lang="ru-RU" sz="3200" dirty="0">
                <a:solidFill>
                  <a:srgbClr val="FFFF00"/>
                </a:solidFill>
                <a:latin typeface="Calibri"/>
                <a:ea typeface="Calibri"/>
                <a:cs typeface="Times New Roman"/>
              </a:rPr>
              <a:t/>
            </a:r>
            <a:br>
              <a:rPr lang="ru-RU" sz="3200" dirty="0">
                <a:solidFill>
                  <a:srgbClr val="FFFF00"/>
                </a:solidFill>
                <a:latin typeface="Calibri"/>
                <a:ea typeface="Calibri"/>
                <a:cs typeface="Times New Roman"/>
              </a:rPr>
            </a:br>
            <a:endParaRPr lang="ru-RU" sz="2800" dirty="0">
              <a:solidFill>
                <a:srgbClr val="FFFF00"/>
              </a:solidFill>
            </a:endParaRPr>
          </a:p>
        </p:txBody>
      </p:sp>
      <p:sp>
        <p:nvSpPr>
          <p:cNvPr id="3" name="Объект 2"/>
          <p:cNvSpPr>
            <a:spLocks noGrp="1"/>
          </p:cNvSpPr>
          <p:nvPr>
            <p:ph sz="quarter" idx="13"/>
          </p:nvPr>
        </p:nvSpPr>
        <p:spPr>
          <a:xfrm>
            <a:off x="609600" y="1268760"/>
            <a:ext cx="7924800" cy="4662264"/>
          </a:xfrm>
        </p:spPr>
        <p:txBody>
          <a:bodyPr>
            <a:normAutofit fontScale="92500"/>
          </a:bodyPr>
          <a:lstStyle/>
          <a:p>
            <a:pPr marL="0" indent="0" algn="ctr">
              <a:buNone/>
            </a:pPr>
            <a:r>
              <a:rPr lang="ru-RU" sz="3200" b="1" cap="all" spc="50" dirty="0">
                <a:solidFill>
                  <a:srgbClr val="FFFF00"/>
                </a:solidFill>
                <a:latin typeface="Times New Roman" pitchFamily="18" charset="0"/>
                <a:ea typeface="Times New Roman"/>
                <a:cs typeface="Times New Roman" pitchFamily="18" charset="0"/>
              </a:rPr>
              <a:t>Основным актом о правах ребёнка на международном уровне </a:t>
            </a:r>
            <a:r>
              <a:rPr lang="ru-RU" sz="3200" b="1" cap="all" spc="50" dirty="0" smtClean="0">
                <a:solidFill>
                  <a:srgbClr val="FFFF00"/>
                </a:solidFill>
                <a:latin typeface="Times New Roman" pitchFamily="18" charset="0"/>
                <a:ea typeface="Times New Roman"/>
                <a:cs typeface="Times New Roman" pitchFamily="18" charset="0"/>
              </a:rPr>
              <a:t>является</a:t>
            </a:r>
          </a:p>
          <a:p>
            <a:pPr marL="0" indent="0" algn="ctr">
              <a:buNone/>
            </a:pPr>
            <a:r>
              <a:rPr lang="ru-RU" sz="3200" b="1" cap="all" spc="50" dirty="0" smtClean="0">
                <a:solidFill>
                  <a:srgbClr val="FFFF00"/>
                </a:solidFill>
                <a:latin typeface="Times New Roman" pitchFamily="18" charset="0"/>
                <a:ea typeface="Times New Roman"/>
                <a:cs typeface="Times New Roman" pitchFamily="18" charset="0"/>
              </a:rPr>
              <a:t> </a:t>
            </a:r>
            <a:r>
              <a:rPr lang="ru-RU" sz="3500" b="1" u="sng" cap="all" spc="50" dirty="0">
                <a:solidFill>
                  <a:srgbClr val="FFFF00"/>
                </a:solidFill>
                <a:latin typeface="Times New Roman" pitchFamily="18" charset="0"/>
                <a:ea typeface="Times New Roman"/>
                <a:cs typeface="Times New Roman" pitchFamily="18" charset="0"/>
              </a:rPr>
              <a:t>Конвенция о правах </a:t>
            </a:r>
            <a:r>
              <a:rPr lang="ru-RU" sz="3500" b="1" u="sng" cap="all" spc="50" dirty="0" smtClean="0">
                <a:solidFill>
                  <a:srgbClr val="FFFF00"/>
                </a:solidFill>
                <a:latin typeface="Times New Roman" pitchFamily="18" charset="0"/>
                <a:ea typeface="Times New Roman"/>
                <a:cs typeface="Times New Roman" pitchFamily="18" charset="0"/>
              </a:rPr>
              <a:t>ребёнка</a:t>
            </a:r>
          </a:p>
          <a:p>
            <a:pPr marL="0" indent="0" algn="ctr">
              <a:buNone/>
            </a:pPr>
            <a:r>
              <a:rPr lang="ru-RU" sz="3200" b="1" cap="all" spc="50" dirty="0" smtClean="0">
                <a:solidFill>
                  <a:srgbClr val="FFFF00"/>
                </a:solidFill>
                <a:latin typeface="Times New Roman" pitchFamily="18" charset="0"/>
                <a:ea typeface="Times New Roman"/>
                <a:cs typeface="Times New Roman" pitchFamily="18" charset="0"/>
              </a:rPr>
              <a:t> </a:t>
            </a:r>
            <a:r>
              <a:rPr lang="ru-RU" sz="3200" b="1" cap="all" spc="50" dirty="0">
                <a:solidFill>
                  <a:srgbClr val="FFFF00"/>
                </a:solidFill>
                <a:latin typeface="Times New Roman" pitchFamily="18" charset="0"/>
                <a:ea typeface="Times New Roman"/>
                <a:cs typeface="Times New Roman" pitchFamily="18" charset="0"/>
              </a:rPr>
              <a:t>(Нью-Йорк, 20 ноября 1989 г.) — это документ о правах ребёнка из 54 статей. Все права, входящие в Конвенцию, распространяются на всех детей.</a:t>
            </a:r>
            <a:endParaRPr lang="ru-RU" sz="1800" b="1" dirty="0">
              <a:latin typeface="Times New Roman" pitchFamily="18" charset="0"/>
              <a:cs typeface="Times New Roman" pitchFamily="18" charset="0"/>
            </a:endParaRPr>
          </a:p>
        </p:txBody>
      </p:sp>
    </p:spTree>
    <p:extLst>
      <p:ext uri="{BB962C8B-B14F-4D97-AF65-F5344CB8AC3E}">
        <p14:creationId xmlns:p14="http://schemas.microsoft.com/office/powerpoint/2010/main" val="379588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09600" y="1700808"/>
            <a:ext cx="7924800" cy="4014192"/>
          </a:xfrm>
        </p:spPr>
        <p:txBody>
          <a:bodyPr>
            <a:normAutofit/>
          </a:bodyPr>
          <a:lstStyle/>
          <a:p>
            <a:pPr marL="0" lvl="0" indent="0" algn="ctr">
              <a:spcBef>
                <a:spcPts val="600"/>
              </a:spcBef>
              <a:buClr>
                <a:srgbClr val="DC9E1F"/>
              </a:buClr>
              <a:buNone/>
            </a:pPr>
            <a:r>
              <a:rPr lang="ru-RU" sz="2800" b="1" dirty="0">
                <a:solidFill>
                  <a:srgbClr val="FFFF00"/>
                </a:solidFill>
                <a:latin typeface="Times New Roman" pitchFamily="18" charset="0"/>
                <a:ea typeface="Times New Roman"/>
                <a:cs typeface="Times New Roman" pitchFamily="18" charset="0"/>
              </a:rPr>
              <a:t>Основным актом о правах ребёнка в </a:t>
            </a:r>
            <a:r>
              <a:rPr lang="ru-RU" sz="2800" b="1" dirty="0" smtClean="0">
                <a:solidFill>
                  <a:srgbClr val="FFFF00"/>
                </a:solidFill>
                <a:latin typeface="Times New Roman" pitchFamily="18" charset="0"/>
                <a:ea typeface="Times New Roman"/>
                <a:cs typeface="Times New Roman" pitchFamily="18" charset="0"/>
              </a:rPr>
              <a:t>России</a:t>
            </a:r>
          </a:p>
          <a:p>
            <a:pPr marL="0" lvl="0" indent="0" algn="ctr">
              <a:spcBef>
                <a:spcPts val="600"/>
              </a:spcBef>
              <a:buClr>
                <a:srgbClr val="DC9E1F"/>
              </a:buClr>
              <a:buNone/>
            </a:pPr>
            <a:r>
              <a:rPr lang="ru-RU" sz="2800" b="1" dirty="0" smtClean="0">
                <a:solidFill>
                  <a:srgbClr val="FFFF00"/>
                </a:solidFill>
                <a:latin typeface="Times New Roman" pitchFamily="18" charset="0"/>
                <a:ea typeface="Times New Roman"/>
                <a:cs typeface="Times New Roman" pitchFamily="18" charset="0"/>
              </a:rPr>
              <a:t> </a:t>
            </a:r>
            <a:r>
              <a:rPr lang="ru-RU" sz="2800" b="1" dirty="0">
                <a:solidFill>
                  <a:srgbClr val="FFFF00"/>
                </a:solidFill>
                <a:latin typeface="Times New Roman" pitchFamily="18" charset="0"/>
                <a:ea typeface="Times New Roman"/>
                <a:cs typeface="Times New Roman" pitchFamily="18" charset="0"/>
              </a:rPr>
              <a:t>является Федеральный закон от 24 </a:t>
            </a:r>
            <a:r>
              <a:rPr lang="ru-RU" sz="2800" b="1" dirty="0" smtClean="0">
                <a:solidFill>
                  <a:srgbClr val="FFFF00"/>
                </a:solidFill>
                <a:latin typeface="Times New Roman" pitchFamily="18" charset="0"/>
                <a:ea typeface="Times New Roman"/>
                <a:cs typeface="Times New Roman" pitchFamily="18" charset="0"/>
              </a:rPr>
              <a:t>июля</a:t>
            </a:r>
          </a:p>
          <a:p>
            <a:pPr marL="0" lvl="0" indent="0" algn="ctr">
              <a:spcBef>
                <a:spcPts val="600"/>
              </a:spcBef>
              <a:buClr>
                <a:srgbClr val="DC9E1F"/>
              </a:buClr>
              <a:buNone/>
            </a:pPr>
            <a:r>
              <a:rPr lang="ru-RU" sz="2800" b="1" dirty="0" smtClean="0">
                <a:solidFill>
                  <a:srgbClr val="FFFF00"/>
                </a:solidFill>
                <a:latin typeface="Times New Roman" pitchFamily="18" charset="0"/>
                <a:ea typeface="Times New Roman"/>
                <a:cs typeface="Times New Roman" pitchFamily="18" charset="0"/>
              </a:rPr>
              <a:t> </a:t>
            </a:r>
            <a:r>
              <a:rPr lang="ru-RU" sz="2800" b="1" dirty="0">
                <a:solidFill>
                  <a:srgbClr val="FFFF00"/>
                </a:solidFill>
                <a:latin typeface="Times New Roman" pitchFamily="18" charset="0"/>
                <a:ea typeface="Times New Roman"/>
                <a:cs typeface="Times New Roman" pitchFamily="18" charset="0"/>
              </a:rPr>
              <a:t>1998 г. N 124-ФЗ </a:t>
            </a:r>
            <a:endParaRPr lang="ru-RU" sz="2800" b="1" dirty="0" smtClean="0">
              <a:solidFill>
                <a:srgbClr val="FFFF00"/>
              </a:solidFill>
              <a:latin typeface="Times New Roman" pitchFamily="18" charset="0"/>
              <a:ea typeface="Times New Roman"/>
              <a:cs typeface="Times New Roman" pitchFamily="18" charset="0"/>
            </a:endParaRPr>
          </a:p>
          <a:p>
            <a:pPr marL="0" lvl="0" indent="0" algn="ctr">
              <a:spcBef>
                <a:spcPts val="600"/>
              </a:spcBef>
              <a:buClr>
                <a:srgbClr val="DC9E1F"/>
              </a:buClr>
              <a:buNone/>
            </a:pPr>
            <a:r>
              <a:rPr lang="ru-RU" sz="3200" b="1" u="sng" dirty="0" smtClean="0">
                <a:solidFill>
                  <a:srgbClr val="FFFF00"/>
                </a:solidFill>
                <a:latin typeface="Times New Roman" pitchFamily="18" charset="0"/>
                <a:ea typeface="Times New Roman"/>
                <a:cs typeface="Times New Roman" pitchFamily="18" charset="0"/>
              </a:rPr>
              <a:t>«</a:t>
            </a:r>
            <a:r>
              <a:rPr lang="ru-RU" sz="3200" b="1" u="sng" dirty="0">
                <a:solidFill>
                  <a:srgbClr val="FFFF00"/>
                </a:solidFill>
                <a:latin typeface="Times New Roman" pitchFamily="18" charset="0"/>
                <a:ea typeface="Times New Roman"/>
                <a:cs typeface="Times New Roman" pitchFamily="18" charset="0"/>
              </a:rPr>
              <a:t>Об основных гарантиях прав ребёнка в </a:t>
            </a:r>
            <a:endParaRPr lang="ru-RU" sz="3200" b="1" u="sng" dirty="0" smtClean="0">
              <a:solidFill>
                <a:srgbClr val="FFFF00"/>
              </a:solidFill>
              <a:latin typeface="Times New Roman" pitchFamily="18" charset="0"/>
              <a:ea typeface="Times New Roman"/>
              <a:cs typeface="Times New Roman" pitchFamily="18" charset="0"/>
            </a:endParaRPr>
          </a:p>
          <a:p>
            <a:pPr marL="0" lvl="0" indent="0" algn="ctr">
              <a:spcBef>
                <a:spcPts val="600"/>
              </a:spcBef>
              <a:buClr>
                <a:srgbClr val="DC9E1F"/>
              </a:buClr>
              <a:buNone/>
            </a:pPr>
            <a:r>
              <a:rPr lang="ru-RU" sz="3200" b="1" u="sng" dirty="0" smtClean="0">
                <a:solidFill>
                  <a:srgbClr val="FFFF00"/>
                </a:solidFill>
                <a:latin typeface="Times New Roman" pitchFamily="18" charset="0"/>
                <a:ea typeface="Times New Roman"/>
                <a:cs typeface="Times New Roman" pitchFamily="18" charset="0"/>
              </a:rPr>
              <a:t>Российской </a:t>
            </a:r>
            <a:r>
              <a:rPr lang="ru-RU" sz="3200" b="1" u="sng" dirty="0">
                <a:solidFill>
                  <a:srgbClr val="FFFF00"/>
                </a:solidFill>
                <a:latin typeface="Times New Roman" pitchFamily="18" charset="0"/>
                <a:ea typeface="Times New Roman"/>
                <a:cs typeface="Times New Roman" pitchFamily="18" charset="0"/>
              </a:rPr>
              <a:t>Федерации».</a:t>
            </a:r>
            <a:endParaRPr lang="ru-RU" sz="3600" b="1" u="sng" dirty="0">
              <a:solidFill>
                <a:srgbClr val="FFFF00"/>
              </a:solidFill>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val="2475032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normAutofit/>
          </a:bodyPr>
          <a:lstStyle/>
          <a:p>
            <a:pPr marL="0" indent="0" algn="ctr">
              <a:buNone/>
            </a:pPr>
            <a:r>
              <a:rPr lang="ru-RU" sz="3200" b="1" dirty="0" smtClean="0">
                <a:solidFill>
                  <a:srgbClr val="FFFF00"/>
                </a:solidFill>
                <a:latin typeface="Times New Roman" pitchFamily="18" charset="0"/>
                <a:ea typeface="Times New Roman"/>
                <a:cs typeface="Times New Roman" pitchFamily="18" charset="0"/>
              </a:rPr>
              <a:t>Декларация </a:t>
            </a:r>
            <a:r>
              <a:rPr lang="ru-RU" sz="3200" b="1" dirty="0">
                <a:solidFill>
                  <a:srgbClr val="FFFF00"/>
                </a:solidFill>
                <a:latin typeface="Times New Roman" pitchFamily="18" charset="0"/>
                <a:ea typeface="Times New Roman"/>
                <a:cs typeface="Times New Roman" pitchFamily="18" charset="0"/>
              </a:rPr>
              <a:t>прав ребёнка, </a:t>
            </a:r>
            <a:endParaRPr lang="ru-RU" sz="3200" b="1" dirty="0" smtClean="0">
              <a:solidFill>
                <a:srgbClr val="FFFF00"/>
              </a:solidFill>
              <a:latin typeface="Times New Roman" pitchFamily="18" charset="0"/>
              <a:ea typeface="Times New Roman"/>
              <a:cs typeface="Times New Roman" pitchFamily="18" charset="0"/>
            </a:endParaRPr>
          </a:p>
          <a:p>
            <a:pPr marL="0" indent="0" algn="ctr">
              <a:buNone/>
            </a:pPr>
            <a:r>
              <a:rPr lang="ru-RU" sz="3200" b="1" dirty="0" smtClean="0">
                <a:solidFill>
                  <a:srgbClr val="FFFF00"/>
                </a:solidFill>
                <a:latin typeface="Times New Roman" pitchFamily="18" charset="0"/>
                <a:ea typeface="Times New Roman"/>
                <a:cs typeface="Times New Roman" pitchFamily="18" charset="0"/>
              </a:rPr>
              <a:t>принятая </a:t>
            </a:r>
            <a:r>
              <a:rPr lang="ru-RU" sz="3200" b="1" dirty="0">
                <a:solidFill>
                  <a:srgbClr val="FFFF00"/>
                </a:solidFill>
                <a:latin typeface="Times New Roman" pitchFamily="18" charset="0"/>
                <a:ea typeface="Times New Roman"/>
                <a:cs typeface="Times New Roman" pitchFamily="18" charset="0"/>
              </a:rPr>
              <a:t>Генеральной Ассамблеей ООН в 1959 </a:t>
            </a:r>
            <a:r>
              <a:rPr lang="ru-RU" sz="3200" b="1" dirty="0" smtClean="0">
                <a:solidFill>
                  <a:srgbClr val="FFFF00"/>
                </a:solidFill>
                <a:latin typeface="Times New Roman" pitchFamily="18" charset="0"/>
                <a:ea typeface="Times New Roman"/>
                <a:cs typeface="Times New Roman" pitchFamily="18" charset="0"/>
              </a:rPr>
              <a:t>году</a:t>
            </a:r>
            <a:r>
              <a:rPr lang="ru-RU" sz="3200" b="1" dirty="0" smtClean="0">
                <a:solidFill>
                  <a:srgbClr val="FFFF00"/>
                </a:solidFill>
                <a:latin typeface="Times New Roman" pitchFamily="18" charset="0"/>
                <a:ea typeface="Times New Roman"/>
                <a:cs typeface="Times New Roman" pitchFamily="18" charset="0"/>
              </a:rPr>
              <a:t>,</a:t>
            </a:r>
            <a:r>
              <a:rPr lang="ru-RU" sz="2800" dirty="0">
                <a:solidFill>
                  <a:srgbClr val="252525"/>
                </a:solidFill>
                <a:latin typeface="Times New Roman"/>
                <a:ea typeface="Times New Roman"/>
              </a:rPr>
              <a:t> </a:t>
            </a:r>
            <a:r>
              <a:rPr lang="ru-RU" sz="3200" b="1" dirty="0">
                <a:solidFill>
                  <a:srgbClr val="FFFF00"/>
                </a:solidFill>
                <a:latin typeface="Times New Roman"/>
                <a:ea typeface="Times New Roman"/>
              </a:rPr>
              <a:t>устанавливает следующие принципы:</a:t>
            </a:r>
            <a:endParaRPr lang="ru-RU" sz="28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507290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600200"/>
            <a:ext cx="8568952" cy="4114800"/>
          </a:xfrm>
        </p:spPr>
        <p:txBody>
          <a:bodyPr>
            <a:normAutofit lnSpcReduction="10000"/>
          </a:bodyPr>
          <a:lstStyle/>
          <a:p>
            <a:pPr marL="0" lvl="0" indent="0" algn="ctr">
              <a:spcAft>
                <a:spcPts val="120"/>
              </a:spcAft>
              <a:buNone/>
              <a:tabLst>
                <a:tab pos="457200" algn="l"/>
              </a:tabLst>
            </a:pPr>
            <a:r>
              <a:rPr lang="ru-RU" sz="2800" b="1" dirty="0" smtClean="0">
                <a:solidFill>
                  <a:srgbClr val="FFFF00"/>
                </a:solidFill>
                <a:latin typeface="Times New Roman" pitchFamily="18" charset="0"/>
                <a:ea typeface="Times New Roman"/>
                <a:cs typeface="Times New Roman" pitchFamily="18" charset="0"/>
              </a:rPr>
              <a:t>1  Ребёнку </a:t>
            </a:r>
            <a:r>
              <a:rPr lang="ru-RU" sz="2800" b="1" dirty="0">
                <a:solidFill>
                  <a:srgbClr val="FFFF00"/>
                </a:solidFill>
                <a:latin typeface="Times New Roman" pitchFamily="18" charset="0"/>
                <a:ea typeface="Times New Roman"/>
                <a:cs typeface="Times New Roman" pitchFamily="18" charset="0"/>
              </a:rPr>
              <a:t>должны принадлежать все указанные в настоящей Декларации права. Эти права должны признаваться за всеми детьми без всяких исключений и без различия или дискриминации по признаку расы, цвета кожи, пола, языка, религии, политических или иных убеждений, национального или социального происхождения, имущественного положения, рождения или иного обстоятельства, касающегося самого ребёнка или его семьи.</a:t>
            </a:r>
            <a:endParaRPr lang="ru-RU" sz="3200" b="1" dirty="0">
              <a:solidFill>
                <a:srgbClr val="FFFF00"/>
              </a:solidFill>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val="3046782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09600" y="260648"/>
            <a:ext cx="7924800" cy="5454352"/>
          </a:xfrm>
        </p:spPr>
        <p:txBody>
          <a:bodyPr/>
          <a:lstStyle/>
          <a:p>
            <a:pPr marL="457200" lvl="0" indent="-457200">
              <a:spcAft>
                <a:spcPts val="120"/>
              </a:spcAft>
              <a:buAutoNum type="arabicPlain" startAt="2"/>
              <a:tabLst>
                <a:tab pos="457200" algn="l"/>
              </a:tabLst>
            </a:pPr>
            <a:r>
              <a:rPr lang="ru-RU" sz="2400" b="1" dirty="0" smtClean="0">
                <a:solidFill>
                  <a:srgbClr val="FFFF00"/>
                </a:solidFill>
                <a:latin typeface="Times New Roman" pitchFamily="18" charset="0"/>
                <a:ea typeface="Times New Roman"/>
                <a:cs typeface="Times New Roman" pitchFamily="18" charset="0"/>
              </a:rPr>
              <a:t>Ребёнку </a:t>
            </a:r>
            <a:r>
              <a:rPr lang="ru-RU" sz="2400" b="1" dirty="0">
                <a:solidFill>
                  <a:srgbClr val="FFFF00"/>
                </a:solidFill>
                <a:latin typeface="Times New Roman" pitchFamily="18" charset="0"/>
                <a:ea typeface="Times New Roman"/>
                <a:cs typeface="Times New Roman" pitchFamily="18" charset="0"/>
              </a:rPr>
              <a:t>законом и другими средствами должна быть обеспечена специальная защита детей и предоставлены возможности и благоприятные условия, которые позволяли бы ему развиваться физически, умственно, нравственно, духовно и в социальном отношении здоровым и нормальным путём и в условиях свободы и достоинства. При издании с этой целью законов главным соображением должно быть наилучшее обеспечение интересов ребёнка</a:t>
            </a:r>
            <a:r>
              <a:rPr lang="ru-RU" sz="2400" b="1" dirty="0" smtClean="0">
                <a:solidFill>
                  <a:srgbClr val="FFFF00"/>
                </a:solidFill>
                <a:latin typeface="Times New Roman" pitchFamily="18" charset="0"/>
                <a:ea typeface="Times New Roman"/>
                <a:cs typeface="Times New Roman" pitchFamily="18" charset="0"/>
              </a:rPr>
              <a:t>.</a:t>
            </a:r>
          </a:p>
          <a:p>
            <a:pPr marL="514350" lvl="0" indent="-514350">
              <a:spcAft>
                <a:spcPts val="120"/>
              </a:spcAft>
              <a:buAutoNum type="arabicPlain" startAt="2"/>
              <a:tabLst>
                <a:tab pos="457200" algn="l"/>
              </a:tabLst>
            </a:pPr>
            <a:r>
              <a:rPr lang="ru-RU" sz="2800" b="1" dirty="0">
                <a:solidFill>
                  <a:srgbClr val="FFFF00"/>
                </a:solidFill>
                <a:latin typeface="Times New Roman" pitchFamily="18" charset="0"/>
                <a:ea typeface="Times New Roman"/>
                <a:cs typeface="Times New Roman" pitchFamily="18" charset="0"/>
              </a:rPr>
              <a:t>Ребёнку должно принадлежать с его рождения право на имя и гражданство</a:t>
            </a:r>
            <a:endParaRPr lang="ru-RU" sz="2800" b="1" dirty="0">
              <a:solidFill>
                <a:srgbClr val="FFFF00"/>
              </a:solidFill>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val="4269112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09600" y="404664"/>
            <a:ext cx="7924800" cy="5904656"/>
          </a:xfrm>
        </p:spPr>
        <p:txBody>
          <a:bodyPr>
            <a:normAutofit fontScale="92500" lnSpcReduction="10000"/>
          </a:bodyPr>
          <a:lstStyle/>
          <a:p>
            <a:pPr marL="0" lvl="0" indent="0">
              <a:spcAft>
                <a:spcPts val="120"/>
              </a:spcAft>
              <a:buNone/>
              <a:tabLst>
                <a:tab pos="457200" algn="l"/>
              </a:tabLst>
            </a:pPr>
            <a:r>
              <a:rPr lang="ru-RU" sz="2800" b="1" dirty="0" smtClean="0">
                <a:solidFill>
                  <a:srgbClr val="FFFF00"/>
                </a:solidFill>
                <a:latin typeface="Times New Roman" pitchFamily="18" charset="0"/>
                <a:ea typeface="Times New Roman"/>
                <a:cs typeface="Times New Roman" pitchFamily="18" charset="0"/>
              </a:rPr>
              <a:t>4 Ребёнок </a:t>
            </a:r>
            <a:r>
              <a:rPr lang="ru-RU" sz="2800" b="1" dirty="0">
                <a:solidFill>
                  <a:srgbClr val="FFFF00"/>
                </a:solidFill>
                <a:latin typeface="Times New Roman" pitchFamily="18" charset="0"/>
                <a:ea typeface="Times New Roman"/>
                <a:cs typeface="Times New Roman" pitchFamily="18" charset="0"/>
              </a:rPr>
              <a:t>должен пользоваться благами социального обеспечения. Ему должно принадлежать право на здоровый рост и развитие; с этой целью специальные уход и охрана должны быть обеспечены как ему, так и его матери, включая дородовый и послеродовый уход. Ребёнку должно принадлежать право на надлежащее питание, жилище, развлечения и медицинское обслуживание.</a:t>
            </a:r>
            <a:endParaRPr lang="ru-RU" sz="3200" b="1" dirty="0">
              <a:solidFill>
                <a:srgbClr val="FFFF00"/>
              </a:solidFill>
              <a:latin typeface="Times New Roman" pitchFamily="18" charset="0"/>
              <a:ea typeface="Calibri"/>
              <a:cs typeface="Times New Roman" pitchFamily="18" charset="0"/>
            </a:endParaRPr>
          </a:p>
          <a:p>
            <a:pPr marL="0" lvl="0" indent="0">
              <a:spcAft>
                <a:spcPts val="120"/>
              </a:spcAft>
              <a:buNone/>
              <a:tabLst>
                <a:tab pos="457200" algn="l"/>
              </a:tabLst>
            </a:pPr>
            <a:endParaRPr lang="ru-RU" sz="2800" b="1" dirty="0" smtClean="0">
              <a:solidFill>
                <a:srgbClr val="FFFF00"/>
              </a:solidFill>
              <a:latin typeface="Times New Roman" pitchFamily="18" charset="0"/>
              <a:ea typeface="Times New Roman"/>
              <a:cs typeface="Times New Roman" pitchFamily="18" charset="0"/>
            </a:endParaRPr>
          </a:p>
          <a:p>
            <a:pPr marL="0" lvl="0" indent="0">
              <a:spcAft>
                <a:spcPts val="120"/>
              </a:spcAft>
              <a:buNone/>
              <a:tabLst>
                <a:tab pos="457200" algn="l"/>
              </a:tabLst>
            </a:pPr>
            <a:r>
              <a:rPr lang="ru-RU" sz="2800" b="1" dirty="0" smtClean="0">
                <a:solidFill>
                  <a:srgbClr val="FFFF00"/>
                </a:solidFill>
                <a:latin typeface="Times New Roman" pitchFamily="18" charset="0"/>
                <a:ea typeface="Times New Roman"/>
                <a:cs typeface="Times New Roman" pitchFamily="18" charset="0"/>
              </a:rPr>
              <a:t>5  Ребёнку</a:t>
            </a:r>
            <a:r>
              <a:rPr lang="ru-RU" sz="2800" b="1" dirty="0">
                <a:solidFill>
                  <a:srgbClr val="FFFF00"/>
                </a:solidFill>
                <a:latin typeface="Times New Roman" pitchFamily="18" charset="0"/>
                <a:ea typeface="Times New Roman"/>
                <a:cs typeface="Times New Roman" pitchFamily="18" charset="0"/>
              </a:rPr>
              <a:t>, который является неполноценным в физическом, психическом или социальном отношении, должны обеспечиваться специальные режимы, образование и заботы, необходимые ввиду его особого состояния.</a:t>
            </a:r>
            <a:endParaRPr lang="ru-RU" sz="3200" b="1" dirty="0">
              <a:solidFill>
                <a:srgbClr val="FFFF00"/>
              </a:solidFill>
              <a:latin typeface="Times New Roman" pitchFamily="18" charset="0"/>
              <a:ea typeface="Calibri"/>
              <a:cs typeface="Times New Roman" pitchFamily="18" charset="0"/>
            </a:endParaRPr>
          </a:p>
          <a:p>
            <a:endParaRPr lang="ru-RU" dirty="0"/>
          </a:p>
        </p:txBody>
      </p:sp>
    </p:spTree>
    <p:extLst>
      <p:ext uri="{BB962C8B-B14F-4D97-AF65-F5344CB8AC3E}">
        <p14:creationId xmlns:p14="http://schemas.microsoft.com/office/powerpoint/2010/main" val="1628538209"/>
      </p:ext>
    </p:extLst>
  </p:cSld>
  <p:clrMapOvr>
    <a:masterClrMapping/>
  </p:clrMapOvr>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577</TotalTime>
  <Words>784</Words>
  <Application>Microsoft Office PowerPoint</Application>
  <PresentationFormat>Экран (4:3)</PresentationFormat>
  <Paragraphs>38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Горизонт</vt:lpstr>
      <vt:lpstr>Права ребенка</vt:lpstr>
      <vt:lpstr>ребёнок . — это лицо, не достигшее восемнадцати лет. </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Права ребенка</dc:title>
  <dc:creator>Олег</dc:creator>
  <cp:lastModifiedBy>Олег</cp:lastModifiedBy>
  <cp:revision>5</cp:revision>
  <dcterms:created xsi:type="dcterms:W3CDTF">2015-10-27T08:10:13Z</dcterms:created>
  <dcterms:modified xsi:type="dcterms:W3CDTF">2015-10-27T18:50:45Z</dcterms:modified>
</cp:coreProperties>
</file>