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9" r:id="rId9"/>
    <p:sldId id="263" r:id="rId10"/>
    <p:sldId id="264" r:id="rId11"/>
    <p:sldId id="266" r:id="rId12"/>
    <p:sldId id="267" r:id="rId13"/>
    <p:sldId id="268" r:id="rId14"/>
    <p:sldId id="273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81ADD-F617-4423-8EFF-0B896DD69E75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8F058-0702-46E1-8A28-5A2CB541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4DF-8675-43B3-812F-2B4E774D8F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45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4DF-8675-43B3-812F-2B4E774D8F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85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4DF-8675-43B3-812F-2B4E774D8FBF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4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C4C04F6-55A2-44A0-BC46-0F22CF6D558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70EFE56-7771-4669-82F8-2BDC5CA64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onomic_glossary.academic.ru/8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7yabudget.com/wp-content/uploads/2014/01/dobrojelatel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4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Спрос и предложение</a:t>
            </a:r>
            <a:endParaRPr lang="ru-RU" sz="9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86790" cy="459740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Спрос ограничен:</a:t>
            </a:r>
          </a:p>
          <a:p>
            <a:r>
              <a:rPr lang="ru-RU" dirty="0" smtClean="0"/>
              <a:t>Размерами индивидуального дохода</a:t>
            </a:r>
          </a:p>
          <a:p>
            <a:r>
              <a:rPr lang="ru-RU" dirty="0" smtClean="0"/>
              <a:t>Потребностями, необходимыми в данный момент</a:t>
            </a:r>
          </a:p>
          <a:p>
            <a:r>
              <a:rPr lang="ru-RU" dirty="0" smtClean="0"/>
              <a:t>Модой</a:t>
            </a:r>
          </a:p>
          <a:p>
            <a:r>
              <a:rPr lang="ru-RU" dirty="0" smtClean="0"/>
              <a:t>Ценами на товары-заменители.</a:t>
            </a:r>
            <a:endParaRPr lang="ru-RU" dirty="0"/>
          </a:p>
        </p:txBody>
      </p:sp>
      <p:pic>
        <p:nvPicPr>
          <p:cNvPr id="37890" name="Picture 2" descr="http://rabotok.nethouse.ru/static/img/0000/0000/2681/2681167.5i4kicwcu7.W2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929066"/>
            <a:ext cx="2533658" cy="1666880"/>
          </a:xfrm>
          <a:prstGeom prst="rect">
            <a:avLst/>
          </a:prstGeom>
          <a:noFill/>
        </p:spPr>
      </p:pic>
      <p:pic>
        <p:nvPicPr>
          <p:cNvPr id="37892" name="Picture 4" descr="http://www.alloprice.com/static/thumbs/f-sn-full-146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828827"/>
            <a:ext cx="2143140" cy="3029173"/>
          </a:xfrm>
          <a:prstGeom prst="rect">
            <a:avLst/>
          </a:prstGeom>
          <a:noFill/>
        </p:spPr>
      </p:pic>
      <p:pic>
        <p:nvPicPr>
          <p:cNvPr id="37894" name="Picture 6" descr="http://img4.st.klumba-ua.com/img/used/2015/03/18/7007/l/7007254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876"/>
            <a:ext cx="2571768" cy="1825955"/>
          </a:xfrm>
          <a:prstGeom prst="rect">
            <a:avLst/>
          </a:prstGeom>
          <a:noFill/>
        </p:spPr>
      </p:pic>
      <p:pic>
        <p:nvPicPr>
          <p:cNvPr id="37896" name="Picture 8" descr="http://s1.intermoda.ru/p/max1400/23/2671/715e2ca3c706a84a8877f11d18f8dd6b39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316573"/>
            <a:ext cx="2211517" cy="1541427"/>
          </a:xfrm>
          <a:prstGeom prst="rect">
            <a:avLst/>
          </a:prstGeom>
          <a:noFill/>
        </p:spPr>
      </p:pic>
      <p:sp>
        <p:nvSpPr>
          <p:cNvPr id="37898" name="AutoShape 10" descr="https://images.otto.de/asset/mmo/formatz/73882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0" name="Picture 12" descr="http://mar-li.ru/new/pics/39/big/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6134" y="3786201"/>
            <a:ext cx="2047866" cy="307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e-actor.net/uploads/posts/2014-12/1418475946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3214686"/>
          </a:xfrm>
          <a:prstGeom prst="rect">
            <a:avLst/>
          </a:prstGeom>
          <a:noFill/>
        </p:spPr>
      </p:pic>
      <p:pic>
        <p:nvPicPr>
          <p:cNvPr id="39940" name="Picture 4" descr="http://rw6ase.narod.ru/00/tw/rekord_w31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534359" cy="3143248"/>
          </a:xfrm>
          <a:prstGeom prst="rect">
            <a:avLst/>
          </a:prstGeom>
          <a:noFill/>
        </p:spPr>
      </p:pic>
      <p:pic>
        <p:nvPicPr>
          <p:cNvPr id="39942" name="Picture 6" descr="http://www.hi-fi.ru/upload/iblock/1c6/1c62ae74a14bad8fd6e5ff1966f77c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42734"/>
            <a:ext cx="4357686" cy="3615266"/>
          </a:xfrm>
          <a:prstGeom prst="rect">
            <a:avLst/>
          </a:prstGeom>
          <a:noFill/>
        </p:spPr>
      </p:pic>
      <p:pic>
        <p:nvPicPr>
          <p:cNvPr id="39944" name="Picture 8" descr="http://www.3dnews.ru/_imgdata/img/2009/02/02/1120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3128240"/>
            <a:ext cx="4400580" cy="372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/>
          <a:lstStyle/>
          <a:p>
            <a:r>
              <a:rPr lang="ru-RU" dirty="0" smtClean="0"/>
              <a:t>Маркетинг – наука, изучающая объём спроса и предложения, насыщенность рынка той или иной продукцией, возможности покупателей.</a:t>
            </a:r>
            <a:endParaRPr lang="ru-RU" dirty="0"/>
          </a:p>
        </p:txBody>
      </p:sp>
      <p:pic>
        <p:nvPicPr>
          <p:cNvPr id="40962" name="Picture 2" descr="http://www.chtivo.ru/getpic3d/16775388/350/1098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06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 спроса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— состоит в том, что при прочих равных условиях величина спроса на товар тем больше, чем ниже цена этого товара, и наоборот, чем выше цена, тем меньше величина спроса на товар.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 прочих равных условиях по низкой цене удастся продать товаров больше, чем по высокой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ПРАКТИКУМ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21biz.ru/wp-content/uploads/2012/12/2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2071678"/>
            <a:ext cx="6833828" cy="443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Спрос на товар А предъявляют три покупателя. Первый согласен платить за 1 экземпляр товара – 10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руб., второй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7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третий – 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Предложение производителя составляет 1 экземпляр товара А при издержках на его производство – 7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Спрашивается, по какой цене производитель продаст свой товар?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llkanc.ru/files/images/Pic/35c5f075-2c27-11e4-a16c-003048d50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76200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367740" cy="1214422"/>
          </a:xfrm>
        </p:spPr>
        <p:txBody>
          <a:bodyPr>
            <a:normAutofit/>
          </a:bodyPr>
          <a:lstStyle/>
          <a:p>
            <a:pPr algn="just"/>
            <a:r>
              <a:rPr lang="ru-RU" sz="1800" u="sng" dirty="0" smtClean="0">
                <a:solidFill>
                  <a:srgbClr val="FF0000"/>
                </a:solidFill>
              </a:rPr>
              <a:t>Задача </a:t>
            </a:r>
            <a:r>
              <a:rPr lang="ru-RU" sz="1800" u="sng" dirty="0" smtClean="0">
                <a:solidFill>
                  <a:srgbClr val="FF0000"/>
                </a:solidFill>
              </a:rPr>
              <a:t>1.</a:t>
            </a:r>
            <a:r>
              <a:rPr lang="ru-RU" sz="1800" dirty="0" smtClean="0">
                <a:solidFill>
                  <a:srgbClr val="FF0000"/>
                </a:solidFill>
              </a:rPr>
              <a:t>  </a:t>
            </a:r>
            <a:r>
              <a:rPr lang="ru-RU" sz="1800" dirty="0" smtClean="0">
                <a:solidFill>
                  <a:srgbClr val="FF0000"/>
                </a:solidFill>
              </a:rPr>
              <a:t>На рисунке отражена ситуация на рынке телевизоров: линия спроса </a:t>
            </a:r>
            <a:r>
              <a:rPr lang="en-US" sz="1800" dirty="0" smtClean="0">
                <a:solidFill>
                  <a:srgbClr val="FF0000"/>
                </a:solidFill>
              </a:rPr>
              <a:t>D</a:t>
            </a:r>
            <a:r>
              <a:rPr lang="ru-RU" sz="1800" dirty="0" smtClean="0">
                <a:solidFill>
                  <a:srgbClr val="FF0000"/>
                </a:solidFill>
              </a:rPr>
              <a:t> переместилась в новое положение </a:t>
            </a:r>
            <a:r>
              <a:rPr lang="en-US" sz="1800" dirty="0" smtClean="0">
                <a:solidFill>
                  <a:srgbClr val="FF0000"/>
                </a:solidFill>
              </a:rPr>
              <a:t>D1 (P</a:t>
            </a:r>
            <a:r>
              <a:rPr lang="ru-RU" sz="1800" dirty="0" smtClean="0">
                <a:solidFill>
                  <a:srgbClr val="FF0000"/>
                </a:solidFill>
              </a:rPr>
              <a:t>-цена товара,</a:t>
            </a:r>
            <a:r>
              <a:rPr lang="en-US" sz="1800" dirty="0" smtClean="0">
                <a:solidFill>
                  <a:srgbClr val="FF0000"/>
                </a:solidFill>
              </a:rPr>
              <a:t>  Q- </a:t>
            </a:r>
            <a:r>
              <a:rPr lang="ru-RU" sz="1800" dirty="0" smtClean="0">
                <a:solidFill>
                  <a:srgbClr val="FF0000"/>
                </a:solidFill>
              </a:rPr>
              <a:t>величина спроса)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538846" y="1447802"/>
            <a:ext cx="3390872" cy="4206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спроса может быть вызвано прежде всего: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производителей телевизоров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Изменением технологии плазменных экранов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Снижением доходов потребителей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Усилением конкуренции товаропроизводителей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спрос уменш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770" y="1785926"/>
            <a:ext cx="5268553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81988" cy="1285884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рисунке отражена ситуация на рынке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тобачных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изделий: линия спроса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переместилась в новое положение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D1 (P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-цена товара,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Q-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величина спроса)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857752" y="1571612"/>
            <a:ext cx="4000528" cy="40823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спроса может быть вызвано прежде всего: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Ростом доходов производителей табака;</a:t>
            </a:r>
          </a:p>
          <a:p>
            <a:pPr marL="361188" indent="-342900">
              <a:buFont typeface="+mj-lt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Изменением предпочтений людей;</a:t>
            </a:r>
          </a:p>
          <a:p>
            <a:pPr marL="361188" indent="-342900">
              <a:buFont typeface="+mj-lt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Совершенствованием технологии производства табачных изделий;</a:t>
            </a:r>
          </a:p>
          <a:p>
            <a:pPr marL="361188" indent="-342900">
              <a:buFont typeface="+mj-lt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Усилением конкуренции производителей.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спрос уменш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5"/>
            <a:ext cx="4714877" cy="507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zyaushka.org/uploads/taginator/Feb-2014/vkusnaya-vype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192931" cy="3786190"/>
          </a:xfrm>
          <a:prstGeom prst="rect">
            <a:avLst/>
          </a:prstGeom>
          <a:noFill/>
        </p:spPr>
      </p:pic>
      <p:pic>
        <p:nvPicPr>
          <p:cNvPr id="1028" name="Picture 4" descr="http://russian7.ru/wp-content/uploads/2013/01/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48" y="214290"/>
            <a:ext cx="3714752" cy="3857628"/>
          </a:xfrm>
          <a:prstGeom prst="rect">
            <a:avLst/>
          </a:prstGeom>
          <a:noFill/>
        </p:spPr>
      </p:pic>
      <p:pic>
        <p:nvPicPr>
          <p:cNvPr id="1032" name="Picture 8" descr="http://static.playcast.ru/uploads/2014/01/03/70366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07570"/>
            <a:ext cx="2786082" cy="3250430"/>
          </a:xfrm>
          <a:prstGeom prst="rect">
            <a:avLst/>
          </a:prstGeom>
          <a:noFill/>
        </p:spPr>
      </p:pic>
      <p:pic>
        <p:nvPicPr>
          <p:cNvPr id="1034" name="Picture 10" descr="http://www.image-share.com/upload/2747/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929066"/>
            <a:ext cx="3000396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642918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рублей 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71462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 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414338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2500 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478632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50 рублей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Спрос – это потребность, желание покупателя приобрести определённый товар, подкреплённый денежной возможностью.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cdn.gollos.com/3563/Pub/16044/Logo/888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23856"/>
            <a:ext cx="6357982" cy="353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31840" y="271474"/>
            <a:ext cx="2880320" cy="72008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660" y="1446442"/>
            <a:ext cx="2880320" cy="47039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0828" y="1446441"/>
            <a:ext cx="2880320" cy="470391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3"/>
            <a:endCxn id="6" idx="1"/>
          </p:cNvCxnSpPr>
          <p:nvPr/>
        </p:nvCxnSpPr>
        <p:spPr>
          <a:xfrm>
            <a:off x="3257980" y="1681637"/>
            <a:ext cx="2722848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96194" y="131230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потребителя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2289612"/>
            <a:ext cx="5297260" cy="523227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купить</a:t>
            </a:r>
          </a:p>
        </p:txBody>
      </p:sp>
      <p:cxnSp>
        <p:nvCxnSpPr>
          <p:cNvPr id="15" name="Прямая со стрелкой 14"/>
          <p:cNvCxnSpPr>
            <a:stCxn id="5" idx="2"/>
            <a:endCxn id="14" idx="0"/>
          </p:cNvCxnSpPr>
          <p:nvPr/>
        </p:nvCxnSpPr>
        <p:spPr>
          <a:xfrm>
            <a:off x="1817820" y="1916832"/>
            <a:ext cx="2954538" cy="37278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14" idx="0"/>
          </p:cNvCxnSpPr>
          <p:nvPr/>
        </p:nvCxnSpPr>
        <p:spPr>
          <a:xfrm flipH="1">
            <a:off x="4772358" y="1916832"/>
            <a:ext cx="2648630" cy="37278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475656" y="6093296"/>
            <a:ext cx="2952328" cy="576064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03892" y="6093296"/>
            <a:ext cx="2880320" cy="56413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817820" y="5733256"/>
            <a:ext cx="17712" cy="36004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5" idx="0"/>
          </p:cNvCxnSpPr>
          <p:nvPr/>
        </p:nvCxnSpPr>
        <p:spPr>
          <a:xfrm>
            <a:off x="6344052" y="5733256"/>
            <a:ext cx="0" cy="36004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690854" y="3985857"/>
            <a:ext cx="3762292" cy="48739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определенной цене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36135" y="3207572"/>
            <a:ext cx="4509438" cy="54276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определенное количество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15593" y="4581128"/>
            <a:ext cx="3762292" cy="72008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определенный период времени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>
            <a:endCxn id="38" idx="0"/>
          </p:cNvCxnSpPr>
          <p:nvPr/>
        </p:nvCxnSpPr>
        <p:spPr>
          <a:xfrm>
            <a:off x="2690854" y="2812839"/>
            <a:ext cx="0" cy="39473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92080" y="2812839"/>
            <a:ext cx="0" cy="117301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092280" y="2812839"/>
            <a:ext cx="0" cy="176828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817820" y="5733256"/>
            <a:ext cx="4526232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508104" y="5301208"/>
            <a:ext cx="0" cy="43204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779912" y="4473247"/>
            <a:ext cx="0" cy="126000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Прямая со стрелкой 1055"/>
          <p:cNvCxnSpPr/>
          <p:nvPr/>
        </p:nvCxnSpPr>
        <p:spPr>
          <a:xfrm>
            <a:off x="2108940" y="3750334"/>
            <a:ext cx="0" cy="198292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5326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4" grpId="0" animBg="1"/>
      <p:bldP spid="24" grpId="0" animBg="1"/>
      <p:bldP spid="25" grpId="0" animBg="1"/>
      <p:bldP spid="30" grpId="0" animBg="1"/>
      <p:bldP spid="38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Величина спроса </a:t>
            </a:r>
            <a:r>
              <a:rPr lang="ru-RU" sz="4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количество товара, которое покупатели готовы купить по данной цене в определённое время и в определённом месте.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dok.znaimo.com.ua/pars_docs/refs/8/720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8255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2141" y="548680"/>
            <a:ext cx="3362719" cy="864096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величины спроса</a:t>
            </a:r>
          </a:p>
        </p:txBody>
      </p:sp>
      <p:cxnSp>
        <p:nvCxnSpPr>
          <p:cNvPr id="5" name="Прямая со стрелкой 4"/>
          <p:cNvCxnSpPr>
            <a:stCxn id="4" idx="3"/>
            <a:endCxn id="8" idx="1"/>
          </p:cNvCxnSpPr>
          <p:nvPr/>
        </p:nvCxnSpPr>
        <p:spPr>
          <a:xfrm flipV="1">
            <a:off x="3674860" y="964401"/>
            <a:ext cx="806059" cy="1632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480919" y="0"/>
            <a:ext cx="4477967" cy="192880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количества товара, которое потребители хотят и могут купить, происходящее в результате изменения цены товара 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6507" y="2213248"/>
            <a:ext cx="3358354" cy="1904020"/>
          </a:xfrm>
          <a:prstGeom prst="round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Показывается движением от одной точки кривой спроса к другой точке этой кривой.</a:t>
            </a:r>
          </a:p>
        </p:txBody>
      </p:sp>
      <p:cxnSp>
        <p:nvCxnSpPr>
          <p:cNvPr id="11" name="Прямая со стрелкой 10"/>
          <p:cNvCxnSpPr>
            <a:stCxn id="4" idx="2"/>
            <a:endCxn id="9" idx="0"/>
          </p:cNvCxnSpPr>
          <p:nvPr/>
        </p:nvCxnSpPr>
        <p:spPr>
          <a:xfrm>
            <a:off x="1993501" y="1412776"/>
            <a:ext cx="2183" cy="80047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4644008" y="1996358"/>
            <a:ext cx="0" cy="22247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644007" y="4221088"/>
            <a:ext cx="36004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1813012"/>
            <a:ext cx="556991" cy="400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364088" y="2492895"/>
            <a:ext cx="1800200" cy="1224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4644156" y="2924944"/>
            <a:ext cx="1295996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644155" y="3212976"/>
            <a:ext cx="1800051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4611061" y="3506648"/>
            <a:ext cx="210884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82824" y="3506648"/>
            <a:ext cx="565640" cy="610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4869160"/>
            <a:ext cx="8064896" cy="1512168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Проанализируйте динамику изменения величины спроса. Какие элементы и каким образом взаимосвязаны в этом процессе?</a:t>
            </a:r>
          </a:p>
        </p:txBody>
      </p:sp>
    </p:spTree>
    <p:extLst>
      <p:ext uri="{BB962C8B-B14F-4D97-AF65-F5344CB8AC3E}">
        <p14:creationId xmlns="" xmlns:p14="http://schemas.microsoft.com/office/powerpoint/2010/main" val="2158501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5" grpId="0" animBg="1"/>
      <p:bldP spid="16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Предложение – желание или намерение продавца предложить товар к продаже.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shkolapola.ru/wp-content/uploads/s-detstva-znakomyy-ve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7"/>
            <a:ext cx="5810258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619672" y="548680"/>
            <a:ext cx="5688631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влияющие на предложение.</a:t>
            </a:r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>
            <a:off x="4463988" y="1412776"/>
            <a:ext cx="4355" cy="50405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83279" y="1916832"/>
            <a:ext cx="6630794" cy="14977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Прямая со стрелкой 13"/>
          <p:cNvCxnSpPr>
            <a:endCxn id="25" idx="0"/>
          </p:cNvCxnSpPr>
          <p:nvPr/>
        </p:nvCxnSpPr>
        <p:spPr>
          <a:xfrm flipH="1">
            <a:off x="2199654" y="1943650"/>
            <a:ext cx="4264" cy="22821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1130" y="1943650"/>
            <a:ext cx="0" cy="55365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37713" y="1943650"/>
            <a:ext cx="0" cy="56724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27" idx="0"/>
          </p:cNvCxnSpPr>
          <p:nvPr/>
        </p:nvCxnSpPr>
        <p:spPr>
          <a:xfrm>
            <a:off x="6376080" y="1943663"/>
            <a:ext cx="57151" cy="228212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14073" y="1916832"/>
            <a:ext cx="0" cy="59406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02239" y="1921243"/>
            <a:ext cx="1" cy="57606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32869" y="2497307"/>
            <a:ext cx="1738741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Сезонные изменения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5984" y="2500306"/>
            <a:ext cx="1872208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и субсидии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1363" y="4225787"/>
            <a:ext cx="3736582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цен на факторы производства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6937" y="4225787"/>
            <a:ext cx="3712587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цен на сопутствующие товары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43372" y="2510892"/>
            <a:ext cx="2214578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ожидания производителей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98289" y="2510892"/>
            <a:ext cx="2014659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прогресс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7544" y="5517232"/>
            <a:ext cx="7821980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СОПУТСТВУЮЩИЕ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ТОВАРЫ -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товары, дополняющие основной, образующие вместе с ним единый комплект.</a:t>
            </a:r>
          </a:p>
        </p:txBody>
      </p:sp>
    </p:spTree>
    <p:extLst>
      <p:ext uri="{BB962C8B-B14F-4D97-AF65-F5344CB8AC3E}">
        <p14:creationId xmlns="" xmlns:p14="http://schemas.microsoft.com/office/powerpoint/2010/main" val="2089523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Закон предложения - когда растёт спрос, то растёт и предложение, но -  когда растёт предложение, не обязательно вырастет спрос.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zhodinonews.by/wp-content/uploads/2012/07/torgov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32915"/>
            <a:ext cx="5357850" cy="4025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3">
  <a:themeElements>
    <a:clrScheme name="Тема Office 1">
      <a:dk1>
        <a:srgbClr val="000000"/>
      </a:dk1>
      <a:lt1>
        <a:srgbClr val="E6E6FA"/>
      </a:lt1>
      <a:dk2>
        <a:srgbClr val="000000"/>
      </a:dk2>
      <a:lt2>
        <a:srgbClr val="969696"/>
      </a:lt2>
      <a:accent1>
        <a:srgbClr val="9492EF"/>
      </a:accent1>
      <a:accent2>
        <a:srgbClr val="63D2F8"/>
      </a:accent2>
      <a:accent3>
        <a:srgbClr val="F0F0FC"/>
      </a:accent3>
      <a:accent4>
        <a:srgbClr val="000000"/>
      </a:accent4>
      <a:accent5>
        <a:srgbClr val="C8C7F6"/>
      </a:accent5>
      <a:accent6>
        <a:srgbClr val="59BEE1"/>
      </a:accent6>
      <a:hlink>
        <a:srgbClr val="2120AD"/>
      </a:hlink>
      <a:folHlink>
        <a:srgbClr val="292C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9492EF"/>
        </a:accent1>
        <a:accent2>
          <a:srgbClr val="63D2F8"/>
        </a:accent2>
        <a:accent3>
          <a:srgbClr val="F0F0FC"/>
        </a:accent3>
        <a:accent4>
          <a:srgbClr val="000000"/>
        </a:accent4>
        <a:accent5>
          <a:srgbClr val="C8C7F6"/>
        </a:accent5>
        <a:accent6>
          <a:srgbClr val="59BEE1"/>
        </a:accent6>
        <a:hlink>
          <a:srgbClr val="2120AD"/>
        </a:hlink>
        <a:folHlink>
          <a:srgbClr val="29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8181FF"/>
        </a:accent1>
        <a:accent2>
          <a:srgbClr val="81C0FF"/>
        </a:accent2>
        <a:accent3>
          <a:srgbClr val="F0F0FC"/>
        </a:accent3>
        <a:accent4>
          <a:srgbClr val="000000"/>
        </a:accent4>
        <a:accent5>
          <a:srgbClr val="C1C1FF"/>
        </a:accent5>
        <a:accent6>
          <a:srgbClr val="74AEE7"/>
        </a:accent6>
        <a:hlink>
          <a:srgbClr val="C54DFF"/>
        </a:hlink>
        <a:folHlink>
          <a:srgbClr val="228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FFE667"/>
        </a:accent1>
        <a:accent2>
          <a:srgbClr val="E5CA7C"/>
        </a:accent2>
        <a:accent3>
          <a:srgbClr val="F0F0FC"/>
        </a:accent3>
        <a:accent4>
          <a:srgbClr val="000000"/>
        </a:accent4>
        <a:accent5>
          <a:srgbClr val="FFF0B8"/>
        </a:accent5>
        <a:accent6>
          <a:srgbClr val="CFB770"/>
        </a:accent6>
        <a:hlink>
          <a:srgbClr val="FF8C19"/>
        </a:hlink>
        <a:folHlink>
          <a:srgbClr val="191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A1E170"/>
        </a:accent1>
        <a:accent2>
          <a:srgbClr val="DEC468"/>
        </a:accent2>
        <a:accent3>
          <a:srgbClr val="F0F0FC"/>
        </a:accent3>
        <a:accent4>
          <a:srgbClr val="000000"/>
        </a:accent4>
        <a:accent5>
          <a:srgbClr val="CDEEBB"/>
        </a:accent5>
        <a:accent6>
          <a:srgbClr val="C9B15E"/>
        </a:accent6>
        <a:hlink>
          <a:srgbClr val="5F5FDD"/>
        </a:hlink>
        <a:folHlink>
          <a:srgbClr val="DC4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492EF"/>
        </a:accent1>
        <a:accent2>
          <a:srgbClr val="63D2F8"/>
        </a:accent2>
        <a:accent3>
          <a:srgbClr val="FFFFFF"/>
        </a:accent3>
        <a:accent4>
          <a:srgbClr val="000000"/>
        </a:accent4>
        <a:accent5>
          <a:srgbClr val="C8C7F6"/>
        </a:accent5>
        <a:accent6>
          <a:srgbClr val="59BEE1"/>
        </a:accent6>
        <a:hlink>
          <a:srgbClr val="2120AD"/>
        </a:hlink>
        <a:folHlink>
          <a:srgbClr val="29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181FF"/>
        </a:accent1>
        <a:accent2>
          <a:srgbClr val="81C0FF"/>
        </a:accent2>
        <a:accent3>
          <a:srgbClr val="FFFFFF"/>
        </a:accent3>
        <a:accent4>
          <a:srgbClr val="000000"/>
        </a:accent4>
        <a:accent5>
          <a:srgbClr val="C1C1FF"/>
        </a:accent5>
        <a:accent6>
          <a:srgbClr val="74AEE7"/>
        </a:accent6>
        <a:hlink>
          <a:srgbClr val="C54DFF"/>
        </a:hlink>
        <a:folHlink>
          <a:srgbClr val="228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E667"/>
        </a:accent1>
        <a:accent2>
          <a:srgbClr val="E5CA7C"/>
        </a:accent2>
        <a:accent3>
          <a:srgbClr val="FFFFFF"/>
        </a:accent3>
        <a:accent4>
          <a:srgbClr val="000000"/>
        </a:accent4>
        <a:accent5>
          <a:srgbClr val="FFF0B8"/>
        </a:accent5>
        <a:accent6>
          <a:srgbClr val="CFB770"/>
        </a:accent6>
        <a:hlink>
          <a:srgbClr val="FF8C19"/>
        </a:hlink>
        <a:folHlink>
          <a:srgbClr val="191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1E170"/>
        </a:accent1>
        <a:accent2>
          <a:srgbClr val="DEC468"/>
        </a:accent2>
        <a:accent3>
          <a:srgbClr val="FFFFFF"/>
        </a:accent3>
        <a:accent4>
          <a:srgbClr val="000000"/>
        </a:accent4>
        <a:accent5>
          <a:srgbClr val="CDEEBB"/>
        </a:accent5>
        <a:accent6>
          <a:srgbClr val="C9B15E"/>
        </a:accent6>
        <a:hlink>
          <a:srgbClr val="5F5FDD"/>
        </a:hlink>
        <a:folHlink>
          <a:srgbClr val="DC4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Тема103</Template>
  <TotalTime>102</TotalTime>
  <Words>397</Words>
  <Application>Microsoft Office PowerPoint</Application>
  <PresentationFormat>Экран (4:3)</PresentationFormat>
  <Paragraphs>64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Тема103</vt:lpstr>
      <vt:lpstr>Спрос и предложение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ПРАКТИКУМ</vt:lpstr>
      <vt:lpstr>Слайд 15</vt:lpstr>
      <vt:lpstr>Задача 1.  На рисунке отражена ситуация на рынке телевизоров: линия спроса D переместилась в новое положение D1 (P-цена товара,  Q- величина спроса)</vt:lpstr>
      <vt:lpstr>Задача 2.  На рисунке отражена ситуация на рынке тобачных изделий: линия спроса D переместилась в новое положение D1 (P-цена товара,  Q- величина спроса)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Спрос и предложение</dc:title>
  <dc:creator>Ирина</dc:creator>
  <cp:lastModifiedBy>Ирина</cp:lastModifiedBy>
  <cp:revision>11</cp:revision>
  <dcterms:created xsi:type="dcterms:W3CDTF">2015-12-08T14:20:26Z</dcterms:created>
  <dcterms:modified xsi:type="dcterms:W3CDTF">2015-12-08T16:35:54Z</dcterms:modified>
</cp:coreProperties>
</file>