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1%81%D0%B5%D0%BB%D0%B5%D0%BD%D0%B8%D0%B5" TargetMode="External"/><Relationship Id="rId2" Type="http://schemas.openxmlformats.org/officeDocument/2006/relationships/hyperlink" Target="https://ru.wikipedia.org/wiki/%D0%93%D1%80%D0%B0%D0%B6%D0%B4%D0%B0%D0%BD%D0%B8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C%D1%83%D0%BD%D0%B8%D1%86%D0%B8%D0%BF%D0%B0%D0%BB%D0%B8%D1%82%D0%B5%D1%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87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571612"/>
            <a:ext cx="6480048" cy="406718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Местное самоуправление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5357826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Малая Т.Н., учитель обществознания МБОУ СШ №14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Adventure" pitchFamily="2" charset="0"/>
              </a:rPr>
              <a:t> Спасибо за внимание! </a:t>
            </a:r>
            <a:endParaRPr lang="ru-RU" sz="6600" dirty="0">
              <a:latin typeface="Adventure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Adventure" pitchFamily="2" charset="0"/>
              </a:rPr>
              <a:t>Местное самоуправление</a:t>
            </a:r>
            <a:endParaRPr lang="ru-RU" sz="5400" dirty="0"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215370" cy="514353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    — система организации и деятельности </a:t>
            </a:r>
            <a:r>
              <a:rPr lang="ru-RU" dirty="0" smtClean="0">
                <a:hlinkClick r:id="rId2" tooltip="Гражданин"/>
              </a:rPr>
              <a:t>граждан</a:t>
            </a:r>
            <a:r>
              <a:rPr lang="ru-RU" dirty="0" smtClean="0"/>
              <a:t>, обеспечивающая самостоятельное решение </a:t>
            </a:r>
            <a:r>
              <a:rPr lang="ru-RU" dirty="0" smtClean="0">
                <a:hlinkClick r:id="rId3" tooltip="Население"/>
              </a:rPr>
              <a:t>населением</a:t>
            </a:r>
            <a:r>
              <a:rPr lang="ru-RU" dirty="0" smtClean="0"/>
              <a:t> вопросов местного значения, управление муниципальной собственностью, исходя из интересов всех жителей данной территории. Более широкое понятие местного самоуправления подразумевает право и реальную способность </a:t>
            </a:r>
            <a:r>
              <a:rPr lang="ru-RU" dirty="0" smtClean="0">
                <a:hlinkClick r:id="rId4" tooltip="Муниципалитет"/>
              </a:rPr>
              <a:t>органов местного самоуправления</a:t>
            </a:r>
            <a:r>
              <a:rPr lang="ru-RU" dirty="0" smtClean="0"/>
              <a:t> регламентировать значительную часть публичных дел и управлять ею, действуя в рамках закона, под свою ответственность и в интересах местного населения.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467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Adventure" pitchFamily="2" charset="0"/>
              </a:rPr>
              <a:t>Местное самоуправление в Российской Федерации</a:t>
            </a:r>
            <a:endParaRPr lang="ru-RU" sz="4800" dirty="0"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647227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1. Местное самоуправление составляет одну из основ конституционного строя Российской Федерации, признается, гарантируется и осуществляется на всей территории Российской Федерации.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2. Местное самоуправление в Российской Федерации - форма осуществления народом своей власти, обеспечивающая в пределах, установленных </a:t>
            </a:r>
            <a:r>
              <a:rPr lang="ru-RU" dirty="0" smtClean="0">
                <a:hlinkClick r:id="rId2" tooltip="&quot;Конституция Российской Федерации&quot;&#10;(принята всенародным голосованием 12.12.1993)&#10;(с учетом поправок, внесенных Законами РФ о поправках к Конституции РФ от 30.12.2008 N 6-ФКЗ, от 30.12.2008 N 7-ФКЗ, от 05.02.2014 N 2-ФКЗ, от 21.07.2014 N 11-ФКЗ)"/>
              </a:rPr>
              <a:t>Конституцией</a:t>
            </a:r>
            <a:r>
              <a:rPr lang="ru-RU" dirty="0" smtClean="0"/>
              <a:t> Российской Федерации, федеральными законами, а в случаях, установленных федеральными законами, - законами субъектов Российской Федерации, самостоятельное и под свою ответственность решение населением непосредственно и через органы местного самоуправления вопросов местного значения, исходя из интересов населения, с учетом исторических и иных местных традиций.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a0cc941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325062" cy="5995699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072494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Adventure" pitchFamily="2" charset="0"/>
              </a:rPr>
              <a:t>Вопросы, которые решает местное самоуправление</a:t>
            </a:r>
            <a:endParaRPr lang="ru-RU" sz="4800" dirty="0"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15370" cy="5257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500" dirty="0" smtClean="0"/>
              <a:t>Органы местного самоуправления самостоятельно управляют муниципальной собственностью, формируют, утверждают и исполняют местный бюджет, устанавливают местные налоги и сборы, осуществляют охрану общественного порядка, а также решают иные вопросы местного значения.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1500" dirty="0" smtClean="0"/>
              <a:t>                                                                                                              ст. 132 п. 1 Конституции РФ.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2642_html_m4c54b15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321307" cy="6300751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8001056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dventure" pitchFamily="2" charset="0"/>
              </a:rPr>
              <a:t>Вопросы, которые решает глава местного самоуправления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7829576" cy="52863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  Глава муниципального образования наделяется собственной компетенцией по решению вопросов местного значения в соответствии с уставом муниципального образования.</a:t>
            </a:r>
            <a:br>
              <a:rPr lang="ru-RU" dirty="0" smtClean="0"/>
            </a:br>
            <a:r>
              <a:rPr lang="ru-RU" dirty="0" smtClean="0"/>
              <a:t>Глава оказывает содействие представительному органу, предоставляет информационную помощь депутатам местного представительного органа. Более того, глава наделен законодательной инициативой. Он подписывает решения представительного органа. Глава осуществляет разработку программ и планов развития города или района, а также проектов местного бюджета. Он также осуществляет представительские функции в отношениях с государственными органами, органами местного самоуправления других муниципальных образований, общественными объединениями, предприятиями, учреждениями и организациями, в том числе и зарубежными.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Adventure" pitchFamily="2" charset="0"/>
              </a:rPr>
              <a:t>Местное самоуправление в Архангельске </a:t>
            </a:r>
            <a:endParaRPr lang="ru-RU" sz="4800" dirty="0"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1494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     В Архангельской области завершен очередной этап реформирования региональной модели </a:t>
            </a:r>
            <a:r>
              <a:rPr lang="ru-RU" dirty="0" err="1" smtClean="0"/>
              <a:t>муниципально-территориальной</a:t>
            </a:r>
            <a:r>
              <a:rPr lang="ru-RU" dirty="0" smtClean="0"/>
              <a:t> организации местного самоуправления. Его результатом стало создание двухуровневой системы органов муниципальной власти. Местные сообщества не смогли в полной мере реализовать свое право на осуществление местного самоуправления, так как в очередной раз фактически оказались отстраненными от решения вопросов создания полноценной муниципальной организации местного самоуправления, начиная от сельского населенного пункта и заканчивая муниципальными образованиями поселений, муниципальных районов и городских округов. Словом, органам государственной и муниципальной власти предстоит продолжить работу по созданию в регионе эффективной модели </a:t>
            </a:r>
            <a:r>
              <a:rPr lang="ru-RU" dirty="0" err="1" smtClean="0"/>
              <a:t>муниципально-территориальной</a:t>
            </a:r>
            <a:r>
              <a:rPr lang="ru-RU" dirty="0" smtClean="0"/>
              <a:t> организации местного самоуправления, практическое осуществление которой способствовало максимальному использованию потенциалов местных сообществ для устойчивого развития своих территорий и региона в целом.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80010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Проблемы местного самоуправления в Архангельске</a:t>
            </a:r>
            <a:endParaRPr lang="ru-RU" dirty="0"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043890" cy="57150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1. Местному самоуправлению требуется порядка 1-1,5 трлн. руб., в то время как вышеупомянутые меры дадут, по экспертным оценкам, всего лишь 67,6 млрд. рублей. </a:t>
            </a:r>
            <a:br>
              <a:rPr lang="ru-RU" dirty="0" smtClean="0"/>
            </a:br>
            <a:r>
              <a:rPr lang="ru-RU" dirty="0" smtClean="0"/>
              <a:t>2. Следует навести порядок в вопросе полномочий местного самоуправления, которые регулируются более чем 300 федеральными законами.</a:t>
            </a:r>
            <a:br>
              <a:rPr lang="ru-RU" dirty="0" smtClean="0"/>
            </a:br>
            <a:r>
              <a:rPr lang="ru-RU" dirty="0" smtClean="0"/>
              <a:t> 3. Некоторые полномочия, закреплённые в базовом и отраслевом, а также федеральном и региональном законодательстве за местным самоуправлением, не согласуются между собой. </a:t>
            </a:r>
            <a:br>
              <a:rPr lang="ru-RU" dirty="0" smtClean="0"/>
            </a:br>
            <a:r>
              <a:rPr lang="ru-RU" dirty="0" smtClean="0"/>
              <a:t>4.Расширение доходной базы муниципалитетов для обеспечения исполнения полномочий – более эффективный путь, нежели изъятие полномочий и передача их на иные управленческие уровни.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145</TotalTime>
  <Words>276</Words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Местное самоуправление</vt:lpstr>
      <vt:lpstr>Местное самоуправление</vt:lpstr>
      <vt:lpstr>Местное самоуправление в Российской Федерации</vt:lpstr>
      <vt:lpstr>Слайд 4</vt:lpstr>
      <vt:lpstr>Вопросы, которые решает местное самоуправление</vt:lpstr>
      <vt:lpstr>Слайд 6</vt:lpstr>
      <vt:lpstr>Вопросы, которые решает глава местного самоуправления</vt:lpstr>
      <vt:lpstr>Местное самоуправление в Архангельске </vt:lpstr>
      <vt:lpstr>Проблемы местного самоуправления в Архангельске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Местное самоуправление</dc:title>
  <cp:lastModifiedBy>23</cp:lastModifiedBy>
  <cp:revision>17</cp:revision>
  <dcterms:modified xsi:type="dcterms:W3CDTF">2015-11-24T11:08:14Z</dcterms:modified>
</cp:coreProperties>
</file>