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5" r:id="rId4"/>
    <p:sldId id="276" r:id="rId5"/>
    <p:sldId id="260" r:id="rId6"/>
    <p:sldId id="261" r:id="rId7"/>
    <p:sldId id="263" r:id="rId8"/>
    <p:sldId id="266" r:id="rId9"/>
    <p:sldId id="267" r:id="rId10"/>
    <p:sldId id="259" r:id="rId11"/>
    <p:sldId id="273" r:id="rId12"/>
    <p:sldId id="274" r:id="rId13"/>
    <p:sldId id="278" r:id="rId14"/>
    <p:sldId id="277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7A4FC7-6320-431F-A0A1-A6FE4C84FE14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9A0879-44EF-4165-A48E-0D561B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%D0%A2%D0%A0%D0%9E%D0%9D/%D0%A1%D0%BB%D0%BE%D0%B2%D0%B0%D1%80%D1%8C%20%D0%B8%D0%B7%D0%BE%D0%B1%D1%80%D0%B0%D0%B7%D0%B8%D1%82%D0%B5%D0%BB%D1%8C%D0%BD%D0%BE%D0%B3%D0%BE%20%D0%B8%D1%81%D0%BA%D1%83%D1%81%D1%81%D1%82%D0%B2%D0%B0/%D0%A2%D1%80%D0%BE%D0%BD/" TargetMode="External"/><Relationship Id="rId2" Type="http://schemas.openxmlformats.org/officeDocument/2006/relationships/hyperlink" Target="http://slovari.yandex.ru/%D0%BF%D1%80%D0%B5%D1%81%D1%82%D0%BE%D0%BB/%D0%A1%D0%B8%D0%BC%D0%B2%D0%BE%D0%BB%D1%8B,%20%D0%B7%D0%BD%D0%B0%D0%BA%D0%B8,%20%D1%8D%D0%BC%D0%B1%D0%BB%D0%B5%D0%BC%D1%8B/%D0%9F%D1%80%D0%B5%D1%81%D1%82%D0%BE%D0%BB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.yandex.ru/%D0%9B%D0%98%D0%9A/%D0%A1%D0%BB%D0%BE%D0%B2%D0%B0%D1%80%D1%8C%20%D0%B8%D0%B7%D0%BE%D0%B1%D1%80%D0%B0%D0%B7%D0%B8%D1%82%D0%B5%D0%BB%D1%8C%D0%BD%D0%BE%D0%B3%D0%BE%20%D0%B8%D1%81%D0%BA%D1%83%D1%81%D1%81%D1%82%D0%B2%D0%B0/%D0%9B%D0%B8%D0%BA/2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ome\&#1052;&#1086;&#1080;%20&#1076;&#1086;&#1082;&#1091;&#1084;&#1077;&#1085;&#1090;&#1099;\aleksandr_malinin_-_dai_bog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ome\&#1052;&#1086;&#1080;%20&#1076;&#1086;&#1082;&#1091;&#1084;&#1077;&#1085;&#1090;&#1099;\Bach.Chorale_Preludes.Vater_unser_im_Himmelreich_BWV_737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857232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Бог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любит Троицу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" name="Рисунок 2" descr="день святой тор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800105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46273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107154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ПРЕСТОЛ</a:t>
            </a:r>
            <a:r>
              <a:rPr lang="ru-RU" dirty="0" smtClean="0">
                <a:hlinkClick r:id="rId2"/>
              </a:rPr>
              <a:t> — символ божественной или светской власти.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 одной стороны, </a:t>
            </a:r>
            <a:r>
              <a:rPr lang="ru-RU" b="1" dirty="0" smtClean="0"/>
              <a:t>престолом</a:t>
            </a:r>
            <a:r>
              <a:rPr lang="ru-RU" dirty="0" smtClean="0"/>
              <a:t> именуется священное место,</a:t>
            </a:r>
          </a:p>
          <a:p>
            <a:r>
              <a:rPr lang="ru-RU" dirty="0" smtClean="0"/>
              <a:t> трон, где восседает божество, например, </a:t>
            </a:r>
            <a:r>
              <a:rPr lang="ru-RU" b="1" dirty="0" smtClean="0"/>
              <a:t>престол</a:t>
            </a:r>
            <a:r>
              <a:rPr lang="ru-RU" dirty="0" smtClean="0"/>
              <a:t> Господень, с другой — трон монарха или духовного владыки.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9124" y="71435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643182"/>
            <a:ext cx="815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/>
              </a:rPr>
              <a:t>ТРОН</a:t>
            </a:r>
            <a:r>
              <a:rPr lang="ru-RU" dirty="0" smtClean="0">
                <a:hlinkClick r:id="rId3"/>
              </a:rPr>
              <a:t> (греч. </a:t>
            </a:r>
            <a:r>
              <a:rPr lang="ru-RU" dirty="0" err="1" smtClean="0">
                <a:hlinkClick r:id="rId3"/>
              </a:rPr>
              <a:t>thronos</a:t>
            </a:r>
            <a:r>
              <a:rPr lang="ru-RU" dirty="0" smtClean="0">
                <a:hlinkClick r:id="rId3"/>
              </a:rPr>
              <a:t> — \"седалище, кресло, </a:t>
            </a:r>
            <a:r>
              <a:rPr lang="ru-RU" dirty="0" err="1" smtClean="0">
                <a:hlinkClick r:id="rId3"/>
              </a:rPr>
              <a:t>возвышение\</a:t>
            </a:r>
            <a:r>
              <a:rPr lang="ru-RU" dirty="0" smtClean="0">
                <a:hlinkClick r:id="rId3"/>
              </a:rPr>
              <a:t>")</a:t>
            </a:r>
            <a:r>
              <a:rPr lang="ru-RU" dirty="0" smtClean="0"/>
              <a:t> — </a:t>
            </a:r>
          </a:p>
          <a:p>
            <a:r>
              <a:rPr lang="ru-RU" dirty="0" smtClean="0"/>
              <a:t>символическое сиденье, возвышение, почетное место </a:t>
            </a:r>
          </a:p>
          <a:p>
            <a:r>
              <a:rPr lang="ru-RU" dirty="0" smtClean="0"/>
              <a:t>(сравн. алтарь).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ЖЕЗЛ</a:t>
            </a:r>
            <a:r>
              <a:rPr lang="ru-RU" dirty="0" smtClean="0"/>
              <a:t> — палка, трость, посох. С древнейших времен — символ</a:t>
            </a:r>
          </a:p>
          <a:p>
            <a:r>
              <a:rPr lang="ru-RU" dirty="0" smtClean="0"/>
              <a:t> достоинства высших представителей светской и церковной власти. </a:t>
            </a:r>
          </a:p>
          <a:p>
            <a:r>
              <a:rPr lang="ru-RU" dirty="0" smtClean="0"/>
              <a:t>Термин Ж. на Руси известен с 11 в. (Остромирово Евангелие). </a:t>
            </a:r>
          </a:p>
          <a:p>
            <a:r>
              <a:rPr lang="ru-RU" dirty="0" smtClean="0"/>
              <a:t>Ж. — неизменный атрибут царя, короля и вел. князя в миниатюрах Лицевого свода (16 в.): палка с Т-образным </a:t>
            </a:r>
            <a:r>
              <a:rPr lang="ru-RU" dirty="0" err="1" smtClean="0"/>
              <a:t>навершием</a:t>
            </a:r>
            <a:r>
              <a:rPr lang="ru-RU" dirty="0" smtClean="0"/>
              <a:t>. С посохом (Ж.) ходили Иван III и Иван IV, а также церк. иерархи.  Символика Ж. (посоха) связана, видимо, с образом пастыря, пасущего свое стадо (пастушеский посох).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ЛИК</a:t>
            </a:r>
            <a:r>
              <a:rPr lang="ru-RU" dirty="0" smtClean="0">
                <a:hlinkClick r:id="rId2"/>
              </a:rPr>
              <a:t> (</a:t>
            </a:r>
            <a:r>
              <a:rPr lang="ru-RU" dirty="0" err="1" smtClean="0">
                <a:hlinkClick r:id="rId2"/>
              </a:rPr>
              <a:t>церк.-слав</a:t>
            </a:r>
            <a:r>
              <a:rPr lang="ru-RU" dirty="0" smtClean="0">
                <a:hlinkClick r:id="rId2"/>
              </a:rPr>
              <a:t>. </a:t>
            </a:r>
            <a:r>
              <a:rPr lang="ru-RU" b="1" dirty="0" err="1" smtClean="0">
                <a:hlinkClick r:id="rId2"/>
              </a:rPr>
              <a:t>ликъ</a:t>
            </a:r>
            <a:r>
              <a:rPr lang="ru-RU" dirty="0" smtClean="0">
                <a:hlinkClick r:id="rId2"/>
              </a:rPr>
              <a:t>, </a:t>
            </a:r>
            <a:r>
              <a:rPr lang="ru-RU" dirty="0" err="1" smtClean="0">
                <a:hlinkClick r:id="rId2"/>
              </a:rPr>
              <a:t>ст.-слав</a:t>
            </a:r>
            <a:r>
              <a:rPr lang="ru-RU" dirty="0" smtClean="0">
                <a:hlinkClick r:id="rId2"/>
              </a:rPr>
              <a:t>. лице; </a:t>
            </a:r>
            <a:r>
              <a:rPr lang="ru-RU" dirty="0" err="1" smtClean="0">
                <a:hlinkClick r:id="rId2"/>
              </a:rPr>
              <a:t>родств</a:t>
            </a:r>
            <a:r>
              <a:rPr lang="ru-RU" dirty="0" smtClean="0">
                <a:hlinkClick r:id="rId2"/>
              </a:rPr>
              <a:t>. </a:t>
            </a:r>
            <a:r>
              <a:rPr lang="ru-RU" dirty="0" err="1" smtClean="0">
                <a:hlinkClick r:id="rId2"/>
              </a:rPr>
              <a:t>др.-прусск</a:t>
            </a:r>
            <a:r>
              <a:rPr lang="ru-RU" dirty="0" smtClean="0">
                <a:hlinkClick r:id="rId2"/>
              </a:rPr>
              <a:t>.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laygnan</a:t>
            </a:r>
            <a:r>
              <a:rPr lang="ru-RU" dirty="0" smtClean="0">
                <a:hlinkClick r:id="rId2"/>
              </a:rPr>
              <a:t> — \"лицо, </a:t>
            </a:r>
            <a:r>
              <a:rPr lang="ru-RU" dirty="0" err="1" smtClean="0">
                <a:hlinkClick r:id="rId2"/>
              </a:rPr>
              <a:t>щека\</a:t>
            </a:r>
            <a:r>
              <a:rPr lang="ru-RU" dirty="0" smtClean="0">
                <a:hlinkClick r:id="rId2"/>
              </a:rPr>
              <a:t>")</a:t>
            </a:r>
            <a:r>
              <a:rPr lang="ru-RU" dirty="0" smtClean="0"/>
              <a:t> — лицо, изображение, вид, образ. </a:t>
            </a:r>
          </a:p>
          <a:p>
            <a:r>
              <a:rPr lang="ru-RU" dirty="0" smtClean="0"/>
              <a:t>Отсюда: облик, </a:t>
            </a:r>
            <a:r>
              <a:rPr lang="ru-RU" dirty="0" err="1" smtClean="0"/>
              <a:t>слик</a:t>
            </a:r>
            <a:r>
              <a:rPr lang="ru-RU" dirty="0" smtClean="0"/>
              <a:t> — сравнение, </a:t>
            </a:r>
            <a:r>
              <a:rPr lang="ru-RU" dirty="0" err="1" smtClean="0"/>
              <a:t>прили́к</a:t>
            </a:r>
            <a:r>
              <a:rPr lang="ru-RU" dirty="0" smtClean="0"/>
              <a:t> — приличие.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Лик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икона (сравн. блик).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35743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Яндекс.Словари</a:t>
            </a:r>
            <a:r>
              <a:rPr lang="ru-RU" dirty="0" smtClean="0"/>
              <a:t>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000108"/>
          <a:ext cx="7286677" cy="4000528"/>
        </p:xfrm>
        <a:graphic>
          <a:graphicData uri="http://schemas.openxmlformats.org/drawingml/2006/table">
            <a:tbl>
              <a:tblPr/>
              <a:tblGrid>
                <a:gridCol w="3428263"/>
                <a:gridCol w="2158367"/>
                <a:gridCol w="1700047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Символ иконы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Шаг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Шаг 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Три ангела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Чаша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Нимб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Жезлы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Дом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Дерево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Гора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14356"/>
            <a:ext cx="421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Эталон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214423"/>
          <a:ext cx="8072494" cy="5395836"/>
        </p:xfrm>
        <a:graphic>
          <a:graphicData uri="http://schemas.openxmlformats.org/drawingml/2006/table">
            <a:tbl>
              <a:tblPr/>
              <a:tblGrid>
                <a:gridCol w="4151568"/>
                <a:gridCol w="3920926"/>
              </a:tblGrid>
              <a:tr h="34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Символ 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иконы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Три ангела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Бог-отец, Бог-Сын, Бог-Святой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Дух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Чаша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Жертвенная чаша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Нимб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Знак святости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Жезлы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Признаки царской власти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Дом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Церковь; творение рук человеческих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Дерево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Древо познания добра и зла; Древо Креста; Мамврийский дуб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Гора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Стремление к горнему, небесному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зник тро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8934"/>
            <a:ext cx="4071934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042" y="571480"/>
            <a:ext cx="576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Домашнее задание</a:t>
            </a:r>
            <a:endParaRPr lang="ru-RU" sz="2800" dirty="0"/>
          </a:p>
        </p:txBody>
      </p:sp>
      <p:pic>
        <p:nvPicPr>
          <p:cNvPr id="3" name="Рисунок 2" descr="праздник тори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5143500" cy="257176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3857628"/>
            <a:ext cx="400768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отмечают православный  Праздник Святой Троицы.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Узнайте у родителей, бабушек или дедушек, как отмечали его на Руси.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может быть, где-то Троицу отмечают и сейчас? С помощью Интернета попытайтесь найти информацию о том, празднуют ли в наши дни Троицу?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3582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А. Рублёв канонизирован Русской православной церковью в 1988; церковь отмечает его память 4 (17) июля.</a:t>
            </a:r>
            <a:r>
              <a:rPr lang="ru-RU" sz="2800" dirty="0" smtClean="0"/>
              <a:t> </a:t>
            </a:r>
            <a:endParaRPr lang="ru-RU" dirty="0"/>
          </a:p>
        </p:txBody>
      </p:sp>
      <p:pic>
        <p:nvPicPr>
          <p:cNvPr id="3" name="Picture 4" descr="Рублё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5715040" cy="4786346"/>
          </a:xfrm>
          <a:prstGeom prst="rect">
            <a:avLst/>
          </a:prstGeom>
          <a:noFill/>
        </p:spPr>
      </p:pic>
      <p:pic>
        <p:nvPicPr>
          <p:cNvPr id="4" name="aleksandr_malinin_-_dai_bo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0082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утреннее убранство Хра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071967" cy="5643602"/>
          </a:xfrm>
          <a:prstGeom prst="rect">
            <a:avLst/>
          </a:prstGeom>
        </p:spPr>
      </p:pic>
      <p:pic>
        <p:nvPicPr>
          <p:cNvPr id="3" name="Рисунок 2" descr="внутреннее убранство Храма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3857652" cy="4786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6314" y="64291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Внутреннее убранство Храма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Икона – «окно» в Царствие Божие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3200" dirty="0" smtClean="0"/>
              <a:t>Слово «икона» происходит от греческого «</a:t>
            </a:r>
            <a:r>
              <a:rPr lang="ru-RU" sz="3200" dirty="0" err="1" smtClean="0"/>
              <a:t>эйкон</a:t>
            </a:r>
            <a:r>
              <a:rPr lang="ru-RU" sz="3200" dirty="0" smtClean="0"/>
              <a:t>»  -«изображение», «образ».  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/>
              <a:t>	Это изображение Иисуса Христа, Богоматери, святых, Сцен из Священного писания,  которым церковь приписывает священный  характер.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ец Александр Киселё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14356"/>
            <a:ext cx="3429024" cy="5500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000108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«Тот, кто видит в иконе  только доску и краски, тот почти ничего не видит.  Кто видит в иконе красоту, тот видит много,  </a:t>
            </a:r>
          </a:p>
          <a:p>
            <a:r>
              <a:rPr lang="ru-RU" i="1" dirty="0" smtClean="0"/>
              <a:t>но ещё не всё.  Тот же, кто начинает постигать духовную её сущность,  тот подошёл к главному в ней.  Через иконы было нам дано явление той благодатной силы, которая некогда спасла Россию»</a:t>
            </a:r>
          </a:p>
          <a:p>
            <a:pPr algn="r"/>
            <a:r>
              <a:rPr lang="ru-RU" dirty="0" smtClean="0"/>
              <a:t>Отец Александр Киселёв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офан Гр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3929090" cy="3643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5" y="4500570"/>
            <a:ext cx="171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Феофан Грек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768" y="428625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Дионисий</a:t>
            </a:r>
            <a:endParaRPr lang="ru-RU" dirty="0"/>
          </a:p>
        </p:txBody>
      </p:sp>
      <p:pic>
        <p:nvPicPr>
          <p:cNvPr id="6" name="Рисунок 5" descr="А.И.Леонов Симон Уша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286149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74" y="57150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Симон</a:t>
            </a:r>
            <a:r>
              <a:rPr lang="ru-RU" dirty="0"/>
              <a:t> </a:t>
            </a:r>
            <a:r>
              <a:rPr lang="ru-RU" dirty="0" smtClean="0"/>
              <a:t>Ушаков</a:t>
            </a:r>
            <a:endParaRPr lang="ru-RU" dirty="0"/>
          </a:p>
        </p:txBody>
      </p:sp>
      <p:pic>
        <p:nvPicPr>
          <p:cNvPr id="4" name="Рисунок 3" descr="Дионис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000372"/>
            <a:ext cx="307183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857893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«Андрей Рублёв и Сергий Радонежский»  Худ. Илья Глазунов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71435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Икона «Живоначальная Троица» Андрея Рублёва</a:t>
            </a:r>
            <a:endParaRPr lang="ru-RU" sz="28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1571612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должны: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образом А.Рублёва и его иконой «ЖивоначальнаяТроица»;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такое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правило иконописного образа: лики, предметы, детали, линии, композиция, цвет должны нести большой духовный смысл;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которыми передаётся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внешнее выражение сюжета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фигуры ангелов, престол с чашей, жезлы и троны, храм, дерево, гора, золотистый цвет и тёплый свет.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оицкий Собор Троице-Сергиевой лав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0042"/>
            <a:ext cx="5120640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1" y="571501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Троицкий собор </a:t>
            </a:r>
          </a:p>
          <a:p>
            <a:pPr algn="ctr"/>
            <a:r>
              <a:rPr lang="ru-RU" dirty="0" smtClean="0"/>
              <a:t>Троице-Сергиева монастыря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 Рублёва художника Кандаур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642918"/>
            <a:ext cx="5857916" cy="4143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485776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Портрет А.Рублёва. Художник О. Кандауров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Отари Кандауров - великий современный русский художник </a:t>
            </a:r>
            <a:r>
              <a:rPr lang="en-US" sz="16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</a:t>
            </a:r>
            <a:r>
              <a:rPr lang="ru-RU" sz="16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века</a:t>
            </a:r>
            <a:endParaRPr lang="ru-RU" sz="1600" b="1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Bach.Chorale_Preludes.Vater_unser_im_Himmelreich_BWV_7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</TotalTime>
  <Words>412</Words>
  <Application>Microsoft Office PowerPoint</Application>
  <PresentationFormat>Экран (4:3)</PresentationFormat>
  <Paragraphs>69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32</cp:revision>
  <dcterms:created xsi:type="dcterms:W3CDTF">2011-11-11T18:37:40Z</dcterms:created>
  <dcterms:modified xsi:type="dcterms:W3CDTF">2011-11-13T16:39:37Z</dcterms:modified>
</cp:coreProperties>
</file>