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0" r:id="rId4"/>
    <p:sldId id="265" r:id="rId5"/>
    <p:sldId id="267" r:id="rId6"/>
    <p:sldId id="266" r:id="rId7"/>
    <p:sldId id="268" r:id="rId8"/>
    <p:sldId id="271" r:id="rId9"/>
    <p:sldId id="270" r:id="rId10"/>
    <p:sldId id="277" r:id="rId11"/>
    <p:sldId id="272" r:id="rId12"/>
    <p:sldId id="273" r:id="rId13"/>
    <p:sldId id="279" r:id="rId14"/>
    <p:sldId id="269" r:id="rId15"/>
    <p:sldId id="275" r:id="rId16"/>
    <p:sldId id="276" r:id="rId17"/>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C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0" autoAdjust="0"/>
  </p:normalViewPr>
  <p:slideViewPr>
    <p:cSldViewPr>
      <p:cViewPr varScale="1">
        <p:scale>
          <a:sx n="74" d="100"/>
          <a:sy n="74" d="100"/>
        </p:scale>
        <p:origin x="-12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19" name="Нижний колонтитул 18"/>
          <p:cNvSpPr>
            <a:spLocks noGrp="1"/>
          </p:cNvSpPr>
          <p:nvPr>
            <p:ph type="ftr" sz="quarter" idx="11"/>
          </p:nvPr>
        </p:nvSpPr>
        <p:spPr/>
        <p:txBody>
          <a:bodyPr/>
          <a:lstStyle/>
          <a:p>
            <a:pPr>
              <a:defRPr/>
            </a:pPr>
            <a:endParaRPr lang="fr-CA"/>
          </a:p>
        </p:txBody>
      </p:sp>
      <p:sp>
        <p:nvSpPr>
          <p:cNvPr id="27" name="Номер слайда 26"/>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5" name="Нижний колонтитул 4"/>
          <p:cNvSpPr>
            <a:spLocks noGrp="1"/>
          </p:cNvSpPr>
          <p:nvPr>
            <p:ph type="ftr" sz="quarter" idx="11"/>
          </p:nvPr>
        </p:nvSpPr>
        <p:spPr/>
        <p:txBody>
          <a:bodyPr/>
          <a:lstStyle/>
          <a:p>
            <a:pPr>
              <a:defRPr/>
            </a:pPr>
            <a:endParaRPr lang="fr-CA"/>
          </a:p>
        </p:txBody>
      </p:sp>
      <p:sp>
        <p:nvSpPr>
          <p:cNvPr id="6" name="Номер слайда 5"/>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5" name="Нижний колонтитул 4"/>
          <p:cNvSpPr>
            <a:spLocks noGrp="1"/>
          </p:cNvSpPr>
          <p:nvPr>
            <p:ph type="ftr" sz="quarter" idx="11"/>
          </p:nvPr>
        </p:nvSpPr>
        <p:spPr/>
        <p:txBody>
          <a:bodyPr/>
          <a:lstStyle/>
          <a:p>
            <a:pPr>
              <a:defRPr/>
            </a:pPr>
            <a:endParaRPr lang="fr-CA"/>
          </a:p>
        </p:txBody>
      </p:sp>
      <p:sp>
        <p:nvSpPr>
          <p:cNvPr id="6" name="Номер слайда 5"/>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5" name="Нижний колонтитул 4"/>
          <p:cNvSpPr>
            <a:spLocks noGrp="1"/>
          </p:cNvSpPr>
          <p:nvPr>
            <p:ph type="ftr" sz="quarter" idx="11"/>
          </p:nvPr>
        </p:nvSpPr>
        <p:spPr/>
        <p:txBody>
          <a:bodyPr/>
          <a:lstStyle/>
          <a:p>
            <a:pPr>
              <a:defRPr/>
            </a:pPr>
            <a:endParaRPr lang="fr-CA"/>
          </a:p>
        </p:txBody>
      </p:sp>
      <p:sp>
        <p:nvSpPr>
          <p:cNvPr id="6" name="Номер слайда 5"/>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5" name="Нижний колонтитул 4"/>
          <p:cNvSpPr>
            <a:spLocks noGrp="1"/>
          </p:cNvSpPr>
          <p:nvPr>
            <p:ph type="ftr" sz="quarter" idx="11"/>
          </p:nvPr>
        </p:nvSpPr>
        <p:spPr/>
        <p:txBody>
          <a:bodyPr/>
          <a:lstStyle/>
          <a:p>
            <a:pPr>
              <a:defRPr/>
            </a:pPr>
            <a:endParaRPr lang="fr-CA"/>
          </a:p>
        </p:txBody>
      </p:sp>
      <p:sp>
        <p:nvSpPr>
          <p:cNvPr id="6" name="Номер слайда 5"/>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6" name="Нижний колонтитул 5"/>
          <p:cNvSpPr>
            <a:spLocks noGrp="1"/>
          </p:cNvSpPr>
          <p:nvPr>
            <p:ph type="ftr" sz="quarter" idx="11"/>
          </p:nvPr>
        </p:nvSpPr>
        <p:spPr/>
        <p:txBody>
          <a:bodyPr/>
          <a:lstStyle/>
          <a:p>
            <a:pPr>
              <a:defRPr/>
            </a:pPr>
            <a:endParaRPr lang="fr-CA"/>
          </a:p>
        </p:txBody>
      </p:sp>
      <p:sp>
        <p:nvSpPr>
          <p:cNvPr id="7" name="Номер слайда 6"/>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8" name="Нижний колонтитул 7"/>
          <p:cNvSpPr>
            <a:spLocks noGrp="1"/>
          </p:cNvSpPr>
          <p:nvPr>
            <p:ph type="ftr" sz="quarter" idx="11"/>
          </p:nvPr>
        </p:nvSpPr>
        <p:spPr/>
        <p:txBody>
          <a:bodyPr/>
          <a:lstStyle/>
          <a:p>
            <a:pPr>
              <a:defRPr/>
            </a:pPr>
            <a:endParaRPr lang="fr-CA"/>
          </a:p>
        </p:txBody>
      </p:sp>
      <p:sp>
        <p:nvSpPr>
          <p:cNvPr id="9" name="Номер слайда 8"/>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4" name="Нижний колонтитул 3"/>
          <p:cNvSpPr>
            <a:spLocks noGrp="1"/>
          </p:cNvSpPr>
          <p:nvPr>
            <p:ph type="ftr" sz="quarter" idx="11"/>
          </p:nvPr>
        </p:nvSpPr>
        <p:spPr/>
        <p:txBody>
          <a:bodyPr/>
          <a:lstStyle/>
          <a:p>
            <a:pPr>
              <a:defRPr/>
            </a:pPr>
            <a:endParaRPr lang="fr-CA"/>
          </a:p>
        </p:txBody>
      </p:sp>
      <p:sp>
        <p:nvSpPr>
          <p:cNvPr id="5" name="Номер слайда 4"/>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3" name="Нижний колонтитул 2"/>
          <p:cNvSpPr>
            <a:spLocks noGrp="1"/>
          </p:cNvSpPr>
          <p:nvPr>
            <p:ph type="ftr" sz="quarter" idx="11"/>
          </p:nvPr>
        </p:nvSpPr>
        <p:spPr/>
        <p:txBody>
          <a:bodyPr/>
          <a:lstStyle/>
          <a:p>
            <a:pPr>
              <a:defRPr/>
            </a:pPr>
            <a:endParaRPr lang="fr-CA"/>
          </a:p>
        </p:txBody>
      </p:sp>
      <p:sp>
        <p:nvSpPr>
          <p:cNvPr id="4" name="Номер слайда 3"/>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6" name="Нижний колонтитул 5"/>
          <p:cNvSpPr>
            <a:spLocks noGrp="1"/>
          </p:cNvSpPr>
          <p:nvPr>
            <p:ph type="ftr" sz="quarter" idx="11"/>
          </p:nvPr>
        </p:nvSpPr>
        <p:spPr/>
        <p:txBody>
          <a:bodyPr/>
          <a:lstStyle/>
          <a:p>
            <a:pPr>
              <a:defRPr/>
            </a:pPr>
            <a:endParaRPr lang="fr-CA"/>
          </a:p>
        </p:txBody>
      </p:sp>
      <p:sp>
        <p:nvSpPr>
          <p:cNvPr id="7" name="Номер слайда 6"/>
          <p:cNvSpPr>
            <a:spLocks noGrp="1"/>
          </p:cNvSpPr>
          <p:nvPr>
            <p:ph type="sldNum" sz="quarter" idx="12"/>
          </p:nvPr>
        </p:nvSpPr>
        <p:spPr/>
        <p:txBody>
          <a:bodyPr/>
          <a:lstStyle/>
          <a:p>
            <a:pPr>
              <a:defRPr/>
            </a:pPr>
            <a:fld id="{E33787EA-634A-415C-B417-2F3F6D8BE6C8}" type="slidenum">
              <a:rPr lang="fr-CA" smtClean="0"/>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20E5B89F-922B-41B5-9EE6-8DF5FCF7B6A3}" type="datetimeFigureOut">
              <a:rPr lang="fr-FR" smtClean="0"/>
              <a:pPr>
                <a:defRPr/>
              </a:pPr>
              <a:t>25/08/2014</a:t>
            </a:fld>
            <a:endParaRPr lang="fr-CA"/>
          </a:p>
        </p:txBody>
      </p:sp>
      <p:sp>
        <p:nvSpPr>
          <p:cNvPr id="6" name="Нижний колонтитул 5"/>
          <p:cNvSpPr>
            <a:spLocks noGrp="1"/>
          </p:cNvSpPr>
          <p:nvPr>
            <p:ph type="ftr" sz="quarter" idx="11"/>
          </p:nvPr>
        </p:nvSpPr>
        <p:spPr/>
        <p:txBody>
          <a:bodyPr/>
          <a:lstStyle/>
          <a:p>
            <a:pPr>
              <a:defRPr/>
            </a:pPr>
            <a:endParaRPr lang="fr-CA"/>
          </a:p>
        </p:txBody>
      </p:sp>
      <p:sp>
        <p:nvSpPr>
          <p:cNvPr id="7" name="Номер слайда 6"/>
          <p:cNvSpPr>
            <a:spLocks noGrp="1"/>
          </p:cNvSpPr>
          <p:nvPr>
            <p:ph type="sldNum" sz="quarter" idx="12"/>
          </p:nvPr>
        </p:nvSpPr>
        <p:spPr>
          <a:xfrm>
            <a:off x="8077200" y="6356350"/>
            <a:ext cx="609600" cy="365125"/>
          </a:xfrm>
        </p:spPr>
        <p:txBody>
          <a:bodyPr/>
          <a:lstStyle/>
          <a:p>
            <a:pPr>
              <a:defRPr/>
            </a:pPr>
            <a:fld id="{E33787EA-634A-415C-B417-2F3F6D8BE6C8}" type="slidenum">
              <a:rPr lang="fr-CA" smtClean="0"/>
              <a:pPr>
                <a:defRPr/>
              </a:pPr>
              <a:t>‹#›</a:t>
            </a:fld>
            <a:endParaRPr lang="fr-CA"/>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20E5B89F-922B-41B5-9EE6-8DF5FCF7B6A3}" type="datetimeFigureOut">
              <a:rPr lang="fr-FR" smtClean="0"/>
              <a:pPr>
                <a:defRPr/>
              </a:pPr>
              <a:t>25/08/2014</a:t>
            </a:fld>
            <a:endParaRPr lang="fr-CA"/>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r-CA"/>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33787EA-634A-415C-B417-2F3F6D8BE6C8}" type="slidenum">
              <a:rPr lang="fr-CA" smtClean="0"/>
              <a:pPr>
                <a:defRPr/>
              </a:pPr>
              <a:t>‹#›</a:t>
            </a:fld>
            <a:endParaRPr lang="fr-CA"/>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yandex.ru/clck/jsredir?from=yandex.ru;yandsearch;web;;&amp;text=&amp;etext=427.jb0xwNBm1LWTEplwAycSZ1_ifyooDvozeaTvh-A5xUBUZD7-2_zXnzanh55jkFBx97b5I05oly2z8byhoZMG1cV_QVd6KK8JWFctRfaIr_f_U9Exv-WeMBYr9I5udPhHYXF0PIQYJN2OweFVgDI5LLOLGuhRnM5Ja5v9jpR4hsjoioieyRC5uxIwh1DM5VyS.53cc6daf03f1afea7b9d13430d4e798bbb98b574&amp;uuid=&amp;state=AiuY0DBWFJ4ePaEse6rgeAjgs2pI3DW9hm8HEztPxP4HW-vt6WL60clAXBdnzqdNVRLzioUCtL9vEPt1RPqdxMtztGrv2rsuOJWuOkK5XCmsp_8miEShbDJL85KGVvtP5WfaUjqcr0a5LEWBWGMlNXNNtKwD0HdMde8FiQSeca-lqZLRTZ5HwAWnmwCwTjTZfPEyLNQndMDt5aL7yXeKtSyr-Aq3sNMGDLWrplthzJ74A9OsbnqH6iuGJaqIvoCh&amp;data=UlNrNmk5WktYejR0eWJFYk1LdmtxaTFnbXViTVpsN2R3NDhiV21tUVJsaDFkaTdJMURxdnE1dDIzTkpBWmlqaXhld1lUWDk2UGpVbC1KWDFJYy1Ub25FcW81VnVEb3RDOTkwYWpOVVdUbTdGTmwta0psaGxSemUwNEhqclNyWFZwdEJPakJUTWZDOFVJdUl6OE1EdXFDZHJDZ0dQWG1GX0dHS2FqUUdGREN2b3ozNG5ZMGtOVnNUOEJuUTdKTGtO&amp;b64e=2&amp;sign=ff5b3902c27c2f33d608f0c7c9fa9153&amp;keyno=0&amp;l10n=ru&amp;cts=1408952342921&amp;mc=3.78973066467920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899592" y="2060848"/>
            <a:ext cx="7772400" cy="1374577"/>
          </a:xfrm>
        </p:spPr>
        <p:txBody>
          <a:bodyPr>
            <a:normAutofit/>
          </a:bodyPr>
          <a:lstStyle/>
          <a:p>
            <a:r>
              <a:rPr lang="ru-RU" sz="4000" b="1" dirty="0" smtClean="0">
                <a:solidFill>
                  <a:srgbClr val="00B0F0"/>
                </a:solidFill>
                <a:latin typeface="Times New Roman" pitchFamily="18" charset="0"/>
                <a:cs typeface="Times New Roman" pitchFamily="18" charset="0"/>
              </a:rPr>
              <a:t>«Развитие ребёнка в дошкольном и дополнительном образовании»</a:t>
            </a:r>
            <a:endParaRPr lang="ru-RU" sz="4000" dirty="0">
              <a:solidFill>
                <a:srgbClr val="00B0F0"/>
              </a:solidFill>
              <a:latin typeface="Times New Roman" pitchFamily="18" charset="0"/>
              <a:cs typeface="Times New Roman" pitchFamily="18" charset="0"/>
            </a:endParaRPr>
          </a:p>
        </p:txBody>
      </p:sp>
      <p:sp>
        <p:nvSpPr>
          <p:cNvPr id="2051" name="Sous-titre 2"/>
          <p:cNvSpPr>
            <a:spLocks noGrp="1"/>
          </p:cNvSpPr>
          <p:nvPr>
            <p:ph type="subTitle" idx="1"/>
          </p:nvPr>
        </p:nvSpPr>
        <p:spPr>
          <a:xfrm>
            <a:off x="5580112" y="4581128"/>
            <a:ext cx="3096344" cy="601663"/>
          </a:xfrm>
        </p:spPr>
        <p:txBody>
          <a:bodyPr>
            <a:normAutofit fontScale="62500" lnSpcReduction="20000"/>
          </a:bodyPr>
          <a:lstStyle/>
          <a:p>
            <a:r>
              <a:rPr lang="ru-RU" sz="2800" dirty="0" smtClean="0">
                <a:solidFill>
                  <a:schemeClr val="accent2">
                    <a:lumMod val="75000"/>
                  </a:schemeClr>
                </a:solidFill>
              </a:rPr>
              <a:t>Преподаватель хореографии </a:t>
            </a:r>
          </a:p>
          <a:p>
            <a:r>
              <a:rPr lang="ru-RU" sz="2800" dirty="0" smtClean="0">
                <a:solidFill>
                  <a:schemeClr val="accent2">
                    <a:lumMod val="75000"/>
                  </a:schemeClr>
                </a:solidFill>
              </a:rPr>
              <a:t>Карнаухова В.Ю.</a:t>
            </a:r>
            <a:endParaRPr lang="fr-CA" sz="2800" dirty="0" smtClean="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95736" y="548680"/>
            <a:ext cx="3888432" cy="3168352"/>
          </a:xfrm>
        </p:spPr>
        <p:txBody>
          <a:bodyPr>
            <a:noAutofit/>
          </a:bodyPr>
          <a:lstStyle/>
          <a:p>
            <a:pPr algn="l"/>
            <a:r>
              <a:rPr lang="ru-RU" sz="1800" dirty="0" smtClean="0">
                <a:latin typeface="+mn-lt"/>
                <a:ea typeface="+mn-ea"/>
                <a:cs typeface="+mn-cs"/>
              </a:rPr>
              <a:t/>
            </a:r>
            <a:br>
              <a:rPr lang="ru-RU" sz="1800" dirty="0" smtClean="0">
                <a:latin typeface="+mn-lt"/>
                <a:ea typeface="+mn-ea"/>
                <a:cs typeface="+mn-cs"/>
              </a:rPr>
            </a:br>
            <a:endParaRPr lang="fr-CA" sz="1800" dirty="0" smtClean="0">
              <a:latin typeface="+mn-lt"/>
              <a:ea typeface="+mn-ea"/>
              <a:cs typeface="+mn-cs"/>
            </a:endParaRPr>
          </a:p>
        </p:txBody>
      </p:sp>
      <p:sp>
        <p:nvSpPr>
          <p:cNvPr id="3" name="Titre 1"/>
          <p:cNvSpPr txBox="1">
            <a:spLocks/>
          </p:cNvSpPr>
          <p:nvPr/>
        </p:nvSpPr>
        <p:spPr bwMode="auto">
          <a:xfrm>
            <a:off x="1907704" y="0"/>
            <a:ext cx="68762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just"/>
            <a:r>
              <a:rPr lang="ru-RU" sz="2400" dirty="0" smtClean="0">
                <a:latin typeface="Times New Roman" pitchFamily="18" charset="0"/>
                <a:cs typeface="Times New Roman" pitchFamily="18" charset="0"/>
              </a:rPr>
              <a:t>Сотрудничество, </a:t>
            </a:r>
          </a:p>
          <a:p>
            <a:pPr algn="just"/>
            <a:r>
              <a:rPr lang="ru-RU" sz="2400" dirty="0" smtClean="0">
                <a:latin typeface="Times New Roman" pitchFamily="18" charset="0"/>
                <a:cs typeface="Times New Roman" pitchFamily="18" charset="0"/>
              </a:rPr>
              <a:t>            мобильность, </a:t>
            </a:r>
          </a:p>
          <a:p>
            <a:pPr algn="just"/>
            <a:r>
              <a:rPr lang="ru-RU" sz="2400" dirty="0" smtClean="0">
                <a:latin typeface="Times New Roman" pitchFamily="18" charset="0"/>
                <a:cs typeface="Times New Roman" pitchFamily="18" charset="0"/>
              </a:rPr>
              <a:t>динамизм,</a:t>
            </a:r>
          </a:p>
          <a:p>
            <a:pPr algn="just"/>
            <a:r>
              <a:rPr lang="ru-RU" sz="2400" dirty="0" smtClean="0">
                <a:latin typeface="Times New Roman" pitchFamily="18" charset="0"/>
                <a:cs typeface="Times New Roman" pitchFamily="18" charset="0"/>
              </a:rPr>
              <a:t>            конструктивность, </a:t>
            </a:r>
          </a:p>
          <a:p>
            <a:r>
              <a:rPr lang="ru-RU" sz="2400" dirty="0" smtClean="0">
                <a:latin typeface="Times New Roman" pitchFamily="18" charset="0"/>
                <a:cs typeface="Times New Roman" pitchFamily="18" charset="0"/>
              </a:rPr>
              <a:t>ответственность. </a:t>
            </a:r>
            <a:r>
              <a:rPr kumimoji="0" lang="ru-RU" sz="2200" b="0" i="0" u="none" strike="noStrike" kern="1200" cap="none" spc="0" normalizeH="0" baseline="0" noProof="0" dirty="0" smtClean="0">
                <a:ln>
                  <a:noFill/>
                </a:ln>
                <a:solidFill>
                  <a:schemeClr val="tx1"/>
                </a:solidFill>
                <a:effectLst/>
                <a:uLnTx/>
                <a:uFillTx/>
                <a:latin typeface="+mn-lt"/>
                <a:ea typeface="+mn-ea"/>
                <a:cs typeface="+mn-cs"/>
              </a:rPr>
              <a:t/>
            </a:r>
            <a:br>
              <a:rPr kumimoji="0" lang="ru-RU" sz="2200" b="0" i="0" u="none" strike="noStrike" kern="1200" cap="none" spc="0" normalizeH="0" baseline="0" noProof="0" dirty="0" smtClean="0">
                <a:ln>
                  <a:noFill/>
                </a:ln>
                <a:solidFill>
                  <a:schemeClr val="tx1"/>
                </a:solidFill>
                <a:effectLst/>
                <a:uLnTx/>
                <a:uFillTx/>
                <a:latin typeface="+mn-lt"/>
                <a:ea typeface="+mn-ea"/>
                <a:cs typeface="+mn-cs"/>
              </a:rPr>
            </a:br>
            <a:endParaRPr kumimoji="0" lang="fr-CA" sz="2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Рисунок 7" descr="86489821.jpg"/>
          <p:cNvPicPr>
            <a:picLocks noChangeAspect="1"/>
          </p:cNvPicPr>
          <p:nvPr/>
        </p:nvPicPr>
        <p:blipFill>
          <a:blip r:embed="rId3" cstate="print"/>
          <a:stretch>
            <a:fillRect/>
          </a:stretch>
        </p:blipFill>
        <p:spPr>
          <a:xfrm>
            <a:off x="5364088" y="764704"/>
            <a:ext cx="3562125" cy="3096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lookatphotos.ru_275_big_358.jpg"/>
          <p:cNvPicPr>
            <a:picLocks noChangeAspect="1"/>
          </p:cNvPicPr>
          <p:nvPr/>
        </p:nvPicPr>
        <p:blipFill>
          <a:blip r:embed="rId4" cstate="print"/>
          <a:stretch>
            <a:fillRect/>
          </a:stretch>
        </p:blipFill>
        <p:spPr>
          <a:xfrm>
            <a:off x="827584" y="3212976"/>
            <a:ext cx="1847793" cy="2780928"/>
          </a:xfrm>
          <a:prstGeom prst="roundRect">
            <a:avLst>
              <a:gd name="adj" fmla="val 4167"/>
            </a:avLst>
          </a:prstGeom>
          <a:solidFill>
            <a:srgbClr val="FFFFFF"/>
          </a:solidFill>
          <a:ln w="76200" cap="sq">
            <a:solidFill>
              <a:schemeClr val="accent1">
                <a:lumMod val="40000"/>
                <a:lumOff val="6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itre 1"/>
          <p:cNvSpPr txBox="1">
            <a:spLocks/>
          </p:cNvSpPr>
          <p:nvPr/>
        </p:nvSpPr>
        <p:spPr bwMode="auto">
          <a:xfrm>
            <a:off x="3419872" y="4293096"/>
            <a:ext cx="5472608" cy="2736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ru-RU" sz="2200" dirty="0"/>
              <a:t> </a:t>
            </a:r>
            <a:r>
              <a:rPr lang="ru-RU" sz="2400" dirty="0" smtClean="0">
                <a:solidFill>
                  <a:srgbClr val="FF0000"/>
                </a:solidFill>
                <a:latin typeface="Times New Roman" pitchFamily="18" charset="0"/>
                <a:cs typeface="Times New Roman" pitchFamily="18" charset="0"/>
              </a:rPr>
              <a:t>Это именно те личностные качества, </a:t>
            </a:r>
            <a:r>
              <a:rPr lang="ru-RU" sz="2400" dirty="0" smtClean="0">
                <a:latin typeface="Times New Roman" pitchFamily="18" charset="0"/>
                <a:cs typeface="Times New Roman" pitchFamily="18" charset="0"/>
              </a:rPr>
              <a:t>которые формируются у детей в результате систематических занятий по танцевальным программам и хореографией.</a:t>
            </a:r>
          </a:p>
          <a:p>
            <a:pPr algn="just"/>
            <a:r>
              <a:rPr lang="ru-RU" sz="2200" dirty="0" smtClean="0">
                <a:latin typeface="Times New Roman" pitchFamily="18" charset="0"/>
                <a:cs typeface="Times New Roman" pitchFamily="18" charset="0"/>
              </a:rPr>
              <a:t>	</a:t>
            </a:r>
            <a:r>
              <a:rPr kumimoji="0" lang="ru-RU" sz="2200" b="0" i="0" u="none" strike="noStrike" kern="1200" cap="none" spc="0" normalizeH="0" baseline="0" noProof="0" dirty="0" smtClean="0">
                <a:ln>
                  <a:noFill/>
                </a:ln>
                <a:solidFill>
                  <a:schemeClr val="tx1"/>
                </a:solidFill>
                <a:effectLst/>
                <a:uLnTx/>
                <a:uFillTx/>
                <a:latin typeface="+mn-lt"/>
                <a:ea typeface="+mn-ea"/>
                <a:cs typeface="+mn-cs"/>
              </a:rPr>
              <a:t/>
            </a:r>
            <a:br>
              <a:rPr kumimoji="0" lang="ru-RU" sz="2200" b="0" i="0" u="none" strike="noStrike" kern="1200" cap="none" spc="0" normalizeH="0" baseline="0" noProof="0" dirty="0" smtClean="0">
                <a:ln>
                  <a:noFill/>
                </a:ln>
                <a:solidFill>
                  <a:schemeClr val="tx1"/>
                </a:solidFill>
                <a:effectLst/>
                <a:uLnTx/>
                <a:uFillTx/>
                <a:latin typeface="+mn-lt"/>
                <a:ea typeface="+mn-ea"/>
                <a:cs typeface="+mn-cs"/>
              </a:rPr>
            </a:br>
            <a:endParaRPr kumimoji="0" lang="fr-CA" sz="2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Рисунок 3" descr="deca-video-igrice.jpg"/>
          <p:cNvPicPr>
            <a:picLocks noChangeAspect="1"/>
          </p:cNvPicPr>
          <p:nvPr/>
        </p:nvPicPr>
        <p:blipFill>
          <a:blip r:embed="rId3" cstate="print"/>
          <a:stretch>
            <a:fillRect/>
          </a:stretch>
        </p:blipFill>
        <p:spPr>
          <a:xfrm>
            <a:off x="2627784" y="2276872"/>
            <a:ext cx="4968552" cy="3096344"/>
          </a:xfrm>
          <a:prstGeom prst="rect">
            <a:avLst/>
          </a:prstGeom>
          <a:ln>
            <a:noFill/>
          </a:ln>
          <a:effectLst>
            <a:softEdge rad="112500"/>
          </a:effectLst>
        </p:spPr>
      </p:pic>
      <p:sp>
        <p:nvSpPr>
          <p:cNvPr id="7" name="Заголовок 6"/>
          <p:cNvSpPr>
            <a:spLocks noGrp="1"/>
          </p:cNvSpPr>
          <p:nvPr>
            <p:ph type="title"/>
          </p:nvPr>
        </p:nvSpPr>
        <p:spPr>
          <a:xfrm>
            <a:off x="2195736" y="1052736"/>
            <a:ext cx="6624736" cy="2232248"/>
          </a:xfrm>
        </p:spPr>
        <p:txBody>
          <a:bodyPr>
            <a:normAutofit fontScale="90000"/>
          </a:bodyPr>
          <a:lstStyle/>
          <a:p>
            <a:r>
              <a:rPr lang="ru-RU" sz="3600" dirty="0" smtClean="0">
                <a:solidFill>
                  <a:schemeClr val="tx1"/>
                </a:solidFill>
                <a:latin typeface="Times New Roman" pitchFamily="18" charset="0"/>
                <a:cs typeface="Times New Roman" pitchFamily="18" charset="0"/>
              </a:rPr>
              <a:t>       Хореография в детском саду</a:t>
            </a:r>
            <a:br>
              <a:rPr lang="ru-RU" sz="36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 «век гиподинамии», когда дети проводят большое количество времени сидя за партой, за компьютером или просто у телеэкрана, занятия хореографией становятся особенно актуальными.</a:t>
            </a:r>
            <a:r>
              <a:rPr lang="ru-RU" sz="4000" dirty="0" smtClean="0">
                <a:latin typeface="Times New Roman" pitchFamily="18" charset="0"/>
                <a:cs typeface="Times New Roman" pitchFamily="18" charset="0"/>
              </a:rPr>
              <a:t/>
            </a:r>
            <a:br>
              <a:rPr lang="ru-RU" sz="4000" dirty="0" smtClean="0">
                <a:latin typeface="Times New Roman" pitchFamily="18" charset="0"/>
                <a:cs typeface="Times New Roman" pitchFamily="18" charset="0"/>
              </a:rPr>
            </a:br>
            <a:endParaRPr lang="ru-RU" sz="4000" dirty="0">
              <a:solidFill>
                <a:schemeClr val="tx1"/>
              </a:solidFill>
              <a:latin typeface="Times New Roman" pitchFamily="18" charset="0"/>
              <a:cs typeface="Times New Roman" pitchFamily="18" charset="0"/>
            </a:endParaRPr>
          </a:p>
        </p:txBody>
      </p:sp>
      <p:sp>
        <p:nvSpPr>
          <p:cNvPr id="5" name="Заголовок 6"/>
          <p:cNvSpPr txBox="1">
            <a:spLocks/>
          </p:cNvSpPr>
          <p:nvPr/>
        </p:nvSpPr>
        <p:spPr>
          <a:xfrm>
            <a:off x="2519264" y="4625752"/>
            <a:ext cx="6624736" cy="2232248"/>
          </a:xfrm>
          <a:prstGeom prst="rect">
            <a:avLst/>
          </a:prstGeom>
        </p:spPr>
        <p:txBody>
          <a:bodyPr vert="horz" lIns="0" rIns="0" bIns="0" anchor="b">
            <a:normAutofit fontScale="97500"/>
          </a:bodyPr>
          <a:lstStyle/>
          <a:p>
            <a:pPr fontAlgn="auto">
              <a:spcAft>
                <a:spcPts val="0"/>
              </a:spcAft>
            </a:pPr>
            <a:r>
              <a:rPr lang="ru-RU" sz="2300" dirty="0" smtClean="0">
                <a:latin typeface="Times New Roman" pitchFamily="18" charset="0"/>
                <a:cs typeface="Times New Roman" pitchFamily="18" charset="0"/>
              </a:rPr>
              <a:t>Хореография это одно из направлений способствующее физическому развитию ребёнка. </a:t>
            </a:r>
            <a:r>
              <a:rPr kumimoji="0" lang="ru-RU" sz="3600" b="0" i="0" u="none" strike="noStrike" kern="1200" cap="none" spc="0" normalizeH="0" baseline="0" noProof="0" dirty="0" smtClean="0">
                <a:ln>
                  <a:noFill/>
                </a:ln>
                <a:solidFill>
                  <a:schemeClr val="tx2"/>
                </a:solidFill>
                <a:effectLst/>
                <a:uLnTx/>
                <a:uFillTx/>
                <a:latin typeface="+mj-lt"/>
                <a:ea typeface="+mj-ea"/>
                <a:cs typeface="+mj-cs"/>
              </a:rPr>
              <a:t/>
            </a:r>
            <a:br>
              <a:rPr kumimoji="0" lang="ru-RU" sz="3600" b="0" i="0" u="none" strike="noStrike" kern="1200" cap="none" spc="0" normalizeH="0" baseline="0" noProof="0" dirty="0" smtClean="0">
                <a:ln>
                  <a:noFill/>
                </a:ln>
                <a:solidFill>
                  <a:schemeClr val="tx2"/>
                </a:solidFill>
                <a:effectLst/>
                <a:uLnTx/>
                <a:uFillTx/>
                <a:latin typeface="+mj-lt"/>
                <a:ea typeface="+mj-ea"/>
                <a:cs typeface="+mj-cs"/>
              </a:rPr>
            </a:br>
            <a:endParaRPr kumimoji="0" lang="ru-RU"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6" name="Рисунок 5" descr="cc069af2a186801da82169da9951eb64.jpg"/>
          <p:cNvPicPr>
            <a:picLocks noChangeAspect="1"/>
          </p:cNvPicPr>
          <p:nvPr/>
        </p:nvPicPr>
        <p:blipFill>
          <a:blip r:embed="rId4" cstate="print"/>
          <a:stretch>
            <a:fillRect/>
          </a:stretch>
        </p:blipFill>
        <p:spPr>
          <a:xfrm>
            <a:off x="179512" y="1556792"/>
            <a:ext cx="1691680" cy="2664296"/>
          </a:xfrm>
          <a:prstGeom prst="rect">
            <a:avLst/>
          </a:prstGeom>
          <a:ln>
            <a:noFill/>
          </a:ln>
          <a:effectLst>
            <a:softEdge rad="112500"/>
          </a:effectLst>
        </p:spPr>
      </p:pic>
      <p:pic>
        <p:nvPicPr>
          <p:cNvPr id="8" name="Рисунок 7" descr="i.jpeg"/>
          <p:cNvPicPr>
            <a:picLocks noChangeAspect="1"/>
          </p:cNvPicPr>
          <p:nvPr/>
        </p:nvPicPr>
        <p:blipFill>
          <a:blip r:embed="rId5" cstate="print"/>
          <a:stretch>
            <a:fillRect/>
          </a:stretch>
        </p:blipFill>
        <p:spPr>
          <a:xfrm>
            <a:off x="179512" y="5013176"/>
            <a:ext cx="2152650"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845840"/>
            <a:ext cx="8229600" cy="2511152"/>
          </a:xfrm>
        </p:spPr>
        <p:txBody>
          <a:bodyPr>
            <a:noAutofit/>
          </a:bodyPr>
          <a:lstStyle/>
          <a:p>
            <a:r>
              <a:rPr lang="ru-RU" sz="2200" dirty="0" smtClean="0">
                <a:solidFill>
                  <a:schemeClr val="tx1"/>
                </a:solidFill>
                <a:latin typeface="Times New Roman" pitchFamily="18" charset="0"/>
                <a:cs typeface="Times New Roman" pitchFamily="18" charset="0"/>
              </a:rPr>
              <a:t>                            Поэтому можно сказать, что хореография является</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дополнительным резервом двигательной активности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детей, источником их здоровья, радости, повышения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работоспособности, разрядки умственного и психического</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напряжения, а следовательно, одним из условий их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успешной подготовки к учебной и трудовой деятельности.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Ребёнок через танец начинает смотреть на мир другими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глазами.</a:t>
            </a:r>
            <a:endParaRPr lang="ru-RU" sz="2200" dirty="0">
              <a:solidFill>
                <a:schemeClr val="tx1"/>
              </a:solidFill>
              <a:latin typeface="Times New Roman" pitchFamily="18" charset="0"/>
              <a:cs typeface="Times New Roman" pitchFamily="18" charset="0"/>
            </a:endParaRPr>
          </a:p>
        </p:txBody>
      </p:sp>
      <p:pic>
        <p:nvPicPr>
          <p:cNvPr id="5" name="Рисунок 4" descr="DSC_0127.jpg"/>
          <p:cNvPicPr>
            <a:picLocks noChangeAspect="1"/>
          </p:cNvPicPr>
          <p:nvPr/>
        </p:nvPicPr>
        <p:blipFill>
          <a:blip r:embed="rId3" cstate="print"/>
          <a:stretch>
            <a:fillRect/>
          </a:stretch>
        </p:blipFill>
        <p:spPr>
          <a:xfrm flipH="1">
            <a:off x="5580112" y="3528392"/>
            <a:ext cx="3323861" cy="2492896"/>
          </a:xfrm>
          <a:prstGeom prst="rect">
            <a:avLst/>
          </a:prstGeom>
          <a:ln>
            <a:noFill/>
          </a:ln>
          <a:effectLst>
            <a:softEdge rad="112500"/>
          </a:effectLst>
        </p:spPr>
      </p:pic>
      <p:pic>
        <p:nvPicPr>
          <p:cNvPr id="10" name="Рисунок 9" descr="DSC_0129.jpg"/>
          <p:cNvPicPr>
            <a:picLocks noChangeAspect="1"/>
          </p:cNvPicPr>
          <p:nvPr/>
        </p:nvPicPr>
        <p:blipFill>
          <a:blip r:embed="rId4" cstate="print"/>
          <a:stretch>
            <a:fillRect/>
          </a:stretch>
        </p:blipFill>
        <p:spPr>
          <a:xfrm>
            <a:off x="251520" y="3356992"/>
            <a:ext cx="3096344" cy="2322258"/>
          </a:xfrm>
          <a:prstGeom prst="rect">
            <a:avLst/>
          </a:prstGeom>
          <a:ln>
            <a:noFill/>
          </a:ln>
          <a:effectLst>
            <a:softEdge rad="112500"/>
          </a:effectLst>
        </p:spPr>
      </p:pic>
      <p:pic>
        <p:nvPicPr>
          <p:cNvPr id="8" name="Рисунок 7" descr="IMG_5790.JPG"/>
          <p:cNvPicPr>
            <a:picLocks noChangeAspect="1"/>
          </p:cNvPicPr>
          <p:nvPr/>
        </p:nvPicPr>
        <p:blipFill>
          <a:blip r:embed="rId5" cstate="print"/>
          <a:stretch>
            <a:fillRect/>
          </a:stretch>
        </p:blipFill>
        <p:spPr>
          <a:xfrm>
            <a:off x="3131840" y="4671138"/>
            <a:ext cx="2952328" cy="22142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Заголовок 2"/>
          <p:cNvSpPr txBox="1">
            <a:spLocks/>
          </p:cNvSpPr>
          <p:nvPr/>
        </p:nvSpPr>
        <p:spPr>
          <a:xfrm>
            <a:off x="395536" y="2492896"/>
            <a:ext cx="8229600" cy="2664296"/>
          </a:xfrm>
          <a:prstGeom prst="rect">
            <a:avLst/>
          </a:prstGeom>
        </p:spPr>
        <p:txBody>
          <a:bodyPr vert="horz" lIns="0" rIns="0" bIns="0" anchor="b">
            <a:noAutofit/>
          </a:bodyPr>
          <a:lstStyle/>
          <a:p>
            <a:pPr lvl="0" fontAlgn="auto">
              <a:spcAft>
                <a:spcPts val="0"/>
              </a:spcAft>
            </a:pPr>
            <a:r>
              <a:rPr kumimoji="0" lang="ru-RU" sz="2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ru-RU" sz="2400" dirty="0" smtClean="0">
                <a:latin typeface="Times New Roman" pitchFamily="18" charset="0"/>
                <a:cs typeface="Times New Roman" pitchFamily="18" charset="0"/>
              </a:rPr>
              <a:t>Образовательная программа дополнительного </a:t>
            </a:r>
          </a:p>
          <a:p>
            <a:pPr lvl="0" fontAlgn="auto">
              <a:spcAft>
                <a:spcPts val="0"/>
              </a:spcAft>
            </a:pPr>
            <a:r>
              <a:rPr lang="ru-RU" sz="2400" dirty="0" smtClean="0">
                <a:latin typeface="Times New Roman" pitchFamily="18" charset="0"/>
                <a:cs typeface="Times New Roman" pitchFamily="18" charset="0"/>
              </a:rPr>
              <a:t>                    образования детей  предоставляет широкие </a:t>
            </a:r>
          </a:p>
          <a:p>
            <a:pPr lvl="0" fontAlgn="auto">
              <a:spcAft>
                <a:spcPts val="0"/>
              </a:spcAft>
            </a:pPr>
            <a:r>
              <a:rPr lang="ru-RU" sz="2400" dirty="0" smtClean="0">
                <a:latin typeface="Times New Roman" pitchFamily="18" charset="0"/>
                <a:cs typeface="Times New Roman" pitchFamily="18" charset="0"/>
              </a:rPr>
              <a:t>                    возможности обучения основам танцевального </a:t>
            </a:r>
          </a:p>
          <a:p>
            <a:pPr lvl="0" fontAlgn="auto">
              <a:spcAft>
                <a:spcPts val="0"/>
              </a:spcAft>
            </a:pPr>
            <a:r>
              <a:rPr lang="ru-RU" sz="2400" dirty="0" smtClean="0">
                <a:latin typeface="Times New Roman" pitchFamily="18" charset="0"/>
                <a:cs typeface="Times New Roman" pitchFamily="18" charset="0"/>
              </a:rPr>
              <a:t>                     искусства, даёт возможность ввести детей в мир</a:t>
            </a:r>
          </a:p>
          <a:p>
            <a:pPr lvl="0" fontAlgn="auto">
              <a:spcAft>
                <a:spcPts val="0"/>
              </a:spcAft>
            </a:pPr>
            <a:r>
              <a:rPr lang="ru-RU" sz="2400" dirty="0" smtClean="0">
                <a:latin typeface="Times New Roman" pitchFamily="18" charset="0"/>
                <a:cs typeface="Times New Roman" pitchFamily="18" charset="0"/>
              </a:rPr>
              <a:t>                     хореографии, с помощью игровых технологий.</a:t>
            </a:r>
          </a:p>
          <a:p>
            <a:pPr fontAlgn="auto">
              <a:spcAft>
                <a:spcPts val="0"/>
              </a:spcAft>
            </a:pPr>
            <a:r>
              <a:rPr lang="ru-RU" sz="2400" dirty="0" smtClean="0">
                <a:latin typeface="Times New Roman" pitchFamily="18" charset="0"/>
                <a:cs typeface="Times New Roman" pitchFamily="18" charset="0"/>
              </a:rPr>
              <a:t>                      Программа поможет дошкольникам творчески </a:t>
            </a:r>
          </a:p>
          <a:p>
            <a:pPr fontAlgn="auto">
              <a:spcAft>
                <a:spcPts val="0"/>
              </a:spcAft>
            </a:pP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самовыразиться</a:t>
            </a:r>
            <a:r>
              <a:rPr lang="ru-RU" sz="2400" dirty="0" smtClean="0">
                <a:latin typeface="Times New Roman" pitchFamily="18" charset="0"/>
                <a:cs typeface="Times New Roman" pitchFamily="18" charset="0"/>
              </a:rPr>
              <a:t>  и проявить себя посредством </a:t>
            </a:r>
          </a:p>
          <a:p>
            <a:pPr fontAlgn="auto">
              <a:spcAft>
                <a:spcPts val="0"/>
              </a:spcAft>
            </a:pPr>
            <a:r>
              <a:rPr lang="ru-RU" sz="2400" dirty="0" smtClean="0">
                <a:latin typeface="Times New Roman" pitchFamily="18" charset="0"/>
                <a:cs typeface="Times New Roman" pitchFamily="18" charset="0"/>
              </a:rPr>
              <a:t>                       пластики, ритмики и импровизации</a:t>
            </a:r>
          </a:p>
          <a:p>
            <a:pPr lvl="0" fontAlgn="auto">
              <a:spcAft>
                <a:spcPts val="0"/>
              </a:spcAft>
            </a:pPr>
            <a:r>
              <a:rPr kumimoji="0" lang="ru-RU" sz="24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sp>
        <p:nvSpPr>
          <p:cNvPr id="4" name="Заголовок 3"/>
          <p:cNvSpPr>
            <a:spLocks noGrp="1"/>
          </p:cNvSpPr>
          <p:nvPr>
            <p:ph type="title"/>
          </p:nvPr>
        </p:nvSpPr>
        <p:spPr>
          <a:xfrm>
            <a:off x="539552" y="548680"/>
            <a:ext cx="8229600" cy="794352"/>
          </a:xfrm>
        </p:spPr>
        <p:txBody>
          <a:bodyPr>
            <a:normAutofit/>
          </a:bodyPr>
          <a:lstStyle/>
          <a:p>
            <a:r>
              <a:rPr lang="ru-RU" sz="3600" dirty="0" smtClean="0">
                <a:solidFill>
                  <a:schemeClr val="tx1"/>
                </a:solidFill>
                <a:latin typeface="Times New Roman" pitchFamily="18" charset="0"/>
                <a:cs typeface="Times New Roman" pitchFamily="18" charset="0"/>
              </a:rPr>
              <a:t>Принципы образовательной программы</a:t>
            </a:r>
            <a:endParaRPr lang="ru-RU" sz="3600" dirty="0">
              <a:solidFill>
                <a:schemeClr val="tx1"/>
              </a:solidFill>
              <a:latin typeface="Times New Roman" pitchFamily="18" charset="0"/>
              <a:cs typeface="Times New Roman" pitchFamily="18" charset="0"/>
            </a:endParaRPr>
          </a:p>
        </p:txBody>
      </p:sp>
      <p:pic>
        <p:nvPicPr>
          <p:cNvPr id="6" name="Рисунок 5" descr="DSC_0190.jpg"/>
          <p:cNvPicPr>
            <a:picLocks noChangeAspect="1"/>
          </p:cNvPicPr>
          <p:nvPr/>
        </p:nvPicPr>
        <p:blipFill>
          <a:blip r:embed="rId3" cstate="print"/>
          <a:stretch>
            <a:fillRect/>
          </a:stretch>
        </p:blipFill>
        <p:spPr>
          <a:xfrm>
            <a:off x="251520" y="1844824"/>
            <a:ext cx="1221600" cy="1656184"/>
          </a:xfrm>
          <a:prstGeom prst="rect">
            <a:avLst/>
          </a:prstGeom>
        </p:spPr>
      </p:pic>
      <p:pic>
        <p:nvPicPr>
          <p:cNvPr id="9" name="Рисунок 8" descr="DSC_0211.jpg"/>
          <p:cNvPicPr>
            <a:picLocks noChangeAspect="1"/>
          </p:cNvPicPr>
          <p:nvPr/>
        </p:nvPicPr>
        <p:blipFill>
          <a:blip r:embed="rId4" cstate="print"/>
          <a:stretch>
            <a:fillRect/>
          </a:stretch>
        </p:blipFill>
        <p:spPr>
          <a:xfrm rot="5400000">
            <a:off x="-36512" y="4293096"/>
            <a:ext cx="1728192" cy="1296144"/>
          </a:xfrm>
          <a:prstGeom prst="rect">
            <a:avLst/>
          </a:prstGeom>
        </p:spPr>
      </p:pic>
      <p:pic>
        <p:nvPicPr>
          <p:cNvPr id="10" name="Рисунок 9" descr="DSC_0216.jpg"/>
          <p:cNvPicPr>
            <a:picLocks noChangeAspect="1"/>
          </p:cNvPicPr>
          <p:nvPr/>
        </p:nvPicPr>
        <p:blipFill>
          <a:blip r:embed="rId5" cstate="print"/>
          <a:stretch>
            <a:fillRect/>
          </a:stretch>
        </p:blipFill>
        <p:spPr>
          <a:xfrm rot="5400000">
            <a:off x="5445097" y="5076183"/>
            <a:ext cx="1656184" cy="1242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Рисунок 10" descr="DSC_0192.jpg"/>
          <p:cNvPicPr>
            <a:picLocks noChangeAspect="1"/>
          </p:cNvPicPr>
          <p:nvPr/>
        </p:nvPicPr>
        <p:blipFill>
          <a:blip r:embed="rId6" cstate="print"/>
          <a:stretch>
            <a:fillRect/>
          </a:stretch>
        </p:blipFill>
        <p:spPr>
          <a:xfrm rot="5400000">
            <a:off x="2276745" y="5220199"/>
            <a:ext cx="1656183" cy="124213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1340768"/>
            <a:ext cx="7920880" cy="1008112"/>
          </a:xfrm>
        </p:spPr>
        <p:txBody>
          <a:bodyPr>
            <a:noAutofit/>
          </a:bodyPr>
          <a:lstStyle/>
          <a:p>
            <a:pPr algn="l"/>
            <a:r>
              <a:rPr lang="ru-RU" sz="1800" dirty="0" smtClean="0">
                <a:latin typeface="+mn-lt"/>
                <a:ea typeface="+mn-ea"/>
                <a:cs typeface="+mn-cs"/>
              </a:rPr>
              <a:t/>
            </a:r>
            <a:br>
              <a:rPr lang="ru-RU" sz="1800" dirty="0" smtClean="0">
                <a:latin typeface="+mn-lt"/>
                <a:ea typeface="+mn-ea"/>
                <a:cs typeface="+mn-cs"/>
              </a:rPr>
            </a:br>
            <a:endParaRPr lang="fr-CA" sz="1800" dirty="0" smtClean="0">
              <a:latin typeface="+mn-lt"/>
              <a:ea typeface="+mn-ea"/>
              <a:cs typeface="+mn-cs"/>
            </a:endParaRPr>
          </a:p>
        </p:txBody>
      </p:sp>
      <p:sp>
        <p:nvSpPr>
          <p:cNvPr id="3" name="Titre 1"/>
          <p:cNvSpPr txBox="1">
            <a:spLocks/>
          </p:cNvSpPr>
          <p:nvPr/>
        </p:nvSpPr>
        <p:spPr bwMode="auto">
          <a:xfrm>
            <a:off x="2123728" y="908720"/>
            <a:ext cx="6840760" cy="51125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ru-RU" sz="2400" dirty="0" smtClean="0"/>
              <a:t>            Цели и задачи программы</a:t>
            </a:r>
            <a:endParaRPr lang="ru-RU" sz="2400" dirty="0"/>
          </a:p>
          <a:p>
            <a:r>
              <a:rPr lang="ru-RU" sz="2400" b="1" dirty="0"/>
              <a:t> </a:t>
            </a:r>
            <a:endParaRPr lang="ru-RU" sz="2400" dirty="0"/>
          </a:p>
          <a:p>
            <a:pPr>
              <a:buFont typeface="Wingdings" pitchFamily="2" charset="2"/>
              <a:buChar char="ü"/>
            </a:pPr>
            <a:r>
              <a:rPr lang="ru-RU" sz="2400" dirty="0" smtClean="0"/>
              <a:t>развивать </a:t>
            </a:r>
            <a:r>
              <a:rPr lang="ru-RU" sz="2400" dirty="0"/>
              <a:t>силу, выносливость, ловкость, гибкость, координацию движений, умение преодолевать трудности, закалять волю</a:t>
            </a:r>
            <a:r>
              <a:rPr lang="ru-RU" sz="2400" dirty="0" smtClean="0"/>
              <a:t>;</a:t>
            </a:r>
            <a:endParaRPr lang="ru-RU" sz="2400" dirty="0"/>
          </a:p>
          <a:p>
            <a:pPr>
              <a:buFont typeface="Wingdings" pitchFamily="2" charset="2"/>
              <a:buChar char="ü"/>
            </a:pPr>
            <a:r>
              <a:rPr lang="ru-RU" sz="2400" dirty="0" smtClean="0"/>
              <a:t>укреплять </a:t>
            </a:r>
            <a:r>
              <a:rPr lang="ru-RU" sz="2400" dirty="0"/>
              <a:t>здоровье детей;</a:t>
            </a:r>
          </a:p>
          <a:p>
            <a:pPr>
              <a:buFont typeface="Wingdings" pitchFamily="2" charset="2"/>
              <a:buChar char="ü"/>
            </a:pPr>
            <a:r>
              <a:rPr lang="ru-RU" sz="2400" dirty="0" smtClean="0"/>
              <a:t>способствовать </a:t>
            </a:r>
            <a:r>
              <a:rPr lang="ru-RU" sz="2400" dirty="0"/>
              <a:t>становлению чувства ритма, темпа, исполнительских навыков в танце и художественного вкуса</a:t>
            </a:r>
            <a:r>
              <a:rPr lang="ru-RU" sz="2400" dirty="0" smtClean="0"/>
              <a:t>;</a:t>
            </a:r>
            <a:endParaRPr lang="ru-RU" sz="2400" dirty="0"/>
          </a:p>
          <a:p>
            <a:pPr>
              <a:buFont typeface="Wingdings" pitchFamily="2" charset="2"/>
              <a:buChar char="ü"/>
            </a:pPr>
            <a:r>
              <a:rPr lang="ru-RU" sz="2400" dirty="0" smtClean="0"/>
              <a:t>формировать </a:t>
            </a:r>
            <a:r>
              <a:rPr lang="ru-RU" sz="2400" dirty="0"/>
              <a:t>красивые манеры, походку, осанку, выразительность телодвижений</a:t>
            </a:r>
            <a:r>
              <a:rPr lang="ru-RU" sz="2400" dirty="0" smtClean="0"/>
              <a:t>;</a:t>
            </a:r>
            <a:endParaRPr lang="ru-RU" sz="2400" dirty="0"/>
          </a:p>
          <a:p>
            <a:pPr>
              <a:buFont typeface="Wingdings" pitchFamily="2" charset="2"/>
              <a:buChar char="ü"/>
            </a:pPr>
            <a:r>
              <a:rPr lang="ru-RU" sz="2400" dirty="0" smtClean="0"/>
              <a:t>избавлять </a:t>
            </a:r>
            <a:r>
              <a:rPr lang="ru-RU" sz="2400" dirty="0"/>
              <a:t>от стеснительности, зажатости, комплексов</a:t>
            </a:r>
            <a:r>
              <a:rPr lang="ru-RU" sz="2400" dirty="0" smtClean="0"/>
              <a:t>;</a:t>
            </a:r>
            <a:endParaRPr lang="ru-RU" sz="2400" dirty="0"/>
          </a:p>
          <a:p>
            <a:pPr>
              <a:buFont typeface="Wingdings" pitchFamily="2" charset="2"/>
              <a:buChar char="ü"/>
            </a:pPr>
            <a:r>
              <a:rPr lang="ru-RU" sz="2400" dirty="0" smtClean="0"/>
              <a:t>учить </a:t>
            </a:r>
            <a:r>
              <a:rPr lang="ru-RU" sz="2400" dirty="0"/>
              <a:t>радоваться успехам других.</a:t>
            </a:r>
          </a:p>
          <a:p>
            <a:r>
              <a:rPr kumimoji="0" lang="ru-RU" sz="1800" b="0" i="0" u="none" strike="noStrike" kern="1200" cap="none" spc="0" normalizeH="0" baseline="0" noProof="0" dirty="0" smtClean="0">
                <a:ln>
                  <a:noFill/>
                </a:ln>
                <a:solidFill>
                  <a:schemeClr val="tx1"/>
                </a:solidFill>
                <a:effectLst/>
                <a:uLnTx/>
                <a:uFillTx/>
                <a:latin typeface="+mn-lt"/>
                <a:ea typeface="+mn-ea"/>
                <a:cs typeface="+mn-cs"/>
              </a:rPr>
              <a:t/>
            </a:r>
            <a:br>
              <a:rPr kumimoji="0" lang="ru-RU" sz="1800" b="0" i="0" u="none" strike="noStrike" kern="1200" cap="none" spc="0" normalizeH="0" baseline="0" noProof="0" dirty="0" smtClean="0">
                <a:ln>
                  <a:noFill/>
                </a:ln>
                <a:solidFill>
                  <a:schemeClr val="tx1"/>
                </a:solidFill>
                <a:effectLst/>
                <a:uLnTx/>
                <a:uFillTx/>
                <a:latin typeface="+mn-lt"/>
                <a:ea typeface="+mn-ea"/>
                <a:cs typeface="+mn-cs"/>
              </a:rPr>
            </a:br>
            <a:endParaRPr kumimoji="0" lang="fr-CA"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normAutofit fontScale="90000"/>
          </a:bodyPr>
          <a:lstStyle/>
          <a:p>
            <a:r>
              <a:rPr lang="ru-RU" dirty="0" smtClean="0">
                <a:solidFill>
                  <a:srgbClr val="E35C06"/>
                </a:solidFill>
              </a:rPr>
              <a:t/>
            </a:r>
            <a:br>
              <a:rPr lang="ru-RU" dirty="0" smtClean="0">
                <a:solidFill>
                  <a:srgbClr val="E35C06"/>
                </a:solidFill>
              </a:rPr>
            </a:br>
            <a:endParaRPr lang="fr-CA" dirty="0" smtClean="0">
              <a:solidFill>
                <a:srgbClr val="E35C06"/>
              </a:solidFill>
            </a:endParaRPr>
          </a:p>
        </p:txBody>
      </p:sp>
      <p:sp>
        <p:nvSpPr>
          <p:cNvPr id="5123" name="Espace réservé du contenu 2"/>
          <p:cNvSpPr>
            <a:spLocks noGrp="1"/>
          </p:cNvSpPr>
          <p:nvPr>
            <p:ph idx="1"/>
          </p:nvPr>
        </p:nvSpPr>
        <p:spPr>
          <a:xfrm>
            <a:off x="611560" y="1052736"/>
            <a:ext cx="8229600" cy="2508299"/>
          </a:xfrm>
        </p:spPr>
        <p:txBody>
          <a:bodyPr>
            <a:normAutofit fontScale="92500" lnSpcReduction="10000"/>
          </a:bodyPr>
          <a:lstStyle/>
          <a:p>
            <a:pPr>
              <a:buNone/>
            </a:pPr>
            <a:r>
              <a:rPr lang="ru-RU" dirty="0" smtClean="0">
                <a:latin typeface="Arial" charset="0"/>
              </a:rPr>
              <a:t>…Каждый ребёнок в потенции творец всяких, в том числе и эстетических, ценностей: строя домики, он проявляет своё архитектурное творчество, лепя и рисуя… скульптор и живописец; наконец, он сильно тяготеет к хороводу, песням, танцам и драматизации…</a:t>
            </a:r>
          </a:p>
          <a:p>
            <a:pPr>
              <a:buNone/>
            </a:pPr>
            <a:r>
              <a:rPr lang="ru-RU" dirty="0" smtClean="0">
                <a:latin typeface="Arial" charset="0"/>
              </a:rPr>
              <a:t>                                                        П. П. </a:t>
            </a:r>
            <a:r>
              <a:rPr lang="ru-RU" dirty="0" err="1" smtClean="0">
                <a:latin typeface="Arial" charset="0"/>
              </a:rPr>
              <a:t>Блонский</a:t>
            </a:r>
            <a:endParaRPr lang="fr-CA" dirty="0" smtClean="0">
              <a:solidFill>
                <a:schemeClr val="accent6">
                  <a:lumMod val="50000"/>
                </a:schemeClr>
              </a:solidFill>
            </a:endParaRPr>
          </a:p>
        </p:txBody>
      </p:sp>
      <p:pic>
        <p:nvPicPr>
          <p:cNvPr id="6" name="Рисунок 5" descr="IMG_9767.JPG"/>
          <p:cNvPicPr>
            <a:picLocks noChangeAspect="1"/>
          </p:cNvPicPr>
          <p:nvPr/>
        </p:nvPicPr>
        <p:blipFill>
          <a:blip r:embed="rId3" cstate="print"/>
          <a:stretch>
            <a:fillRect/>
          </a:stretch>
        </p:blipFill>
        <p:spPr>
          <a:xfrm>
            <a:off x="1691680" y="3284984"/>
            <a:ext cx="5472608" cy="3312368"/>
          </a:xfrm>
          <a:prstGeom prst="rect">
            <a:avLst/>
          </a:prstGeom>
          <a:ln>
            <a:noFill/>
          </a:ln>
          <a:effectLst>
            <a:outerShdw blurRad="190500" algn="tl" rotWithShape="0">
              <a:srgbClr val="000000">
                <a:alpha val="70000"/>
              </a:srgbClr>
            </a:outerShdw>
            <a:softEdge rad="635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normAutofit fontScale="90000"/>
          </a:bodyPr>
          <a:lstStyle/>
          <a:p>
            <a:r>
              <a:rPr lang="ru-RU" dirty="0" smtClean="0">
                <a:solidFill>
                  <a:srgbClr val="E35C06"/>
                </a:solidFill>
              </a:rPr>
              <a:t/>
            </a:r>
            <a:br>
              <a:rPr lang="ru-RU" dirty="0" smtClean="0">
                <a:solidFill>
                  <a:srgbClr val="E35C06"/>
                </a:solidFill>
              </a:rPr>
            </a:br>
            <a:endParaRPr lang="fr-CA" dirty="0" smtClean="0">
              <a:solidFill>
                <a:srgbClr val="E35C06"/>
              </a:solidFill>
            </a:endParaRPr>
          </a:p>
        </p:txBody>
      </p:sp>
      <p:sp>
        <p:nvSpPr>
          <p:cNvPr id="5123" name="Espace réservé du contenu 2"/>
          <p:cNvSpPr>
            <a:spLocks noGrp="1"/>
          </p:cNvSpPr>
          <p:nvPr>
            <p:ph idx="1"/>
          </p:nvPr>
        </p:nvSpPr>
        <p:spPr>
          <a:xfrm>
            <a:off x="1547664" y="2780928"/>
            <a:ext cx="6552728" cy="708099"/>
          </a:xfrm>
        </p:spPr>
        <p:txBody>
          <a:bodyPr>
            <a:noAutofit/>
          </a:bodyPr>
          <a:lstStyle/>
          <a:p>
            <a:pPr>
              <a:buNone/>
            </a:pPr>
            <a:r>
              <a:rPr lang="ru-RU" sz="3600" b="1" dirty="0" smtClean="0">
                <a:solidFill>
                  <a:schemeClr val="accent1">
                    <a:lumMod val="60000"/>
                    <a:lumOff val="40000"/>
                  </a:schemeClr>
                </a:solidFill>
                <a:latin typeface="Times New Roman" pitchFamily="18" charset="0"/>
                <a:cs typeface="Times New Roman" pitchFamily="18" charset="0"/>
              </a:rPr>
              <a:t>СПАСИБО ЗА ВНИМАНИЕ!</a:t>
            </a:r>
            <a:endParaRPr lang="fr-CA" sz="3600" b="1" dirty="0" smtClean="0">
              <a:solidFill>
                <a:schemeClr val="accent1">
                  <a:lumMod val="60000"/>
                  <a:lumOff val="4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Espace réservé du contenu 2"/>
          <p:cNvSpPr>
            <a:spLocks noGrp="1"/>
          </p:cNvSpPr>
          <p:nvPr>
            <p:ph idx="1"/>
          </p:nvPr>
        </p:nvSpPr>
        <p:spPr>
          <a:xfrm>
            <a:off x="1943200" y="2852936"/>
            <a:ext cx="7200800" cy="3528392"/>
          </a:xfrm>
        </p:spPr>
        <p:txBody>
          <a:bodyPr>
            <a:normAutofit lnSpcReduction="10000"/>
          </a:bodyPr>
          <a:lstStyle/>
          <a:p>
            <a:pPr algn="ctr">
              <a:buNone/>
            </a:pPr>
            <a:r>
              <a:rPr lang="ru-RU" sz="2400" b="1" dirty="0" smtClean="0">
                <a:solidFill>
                  <a:srgbClr val="E35C06"/>
                </a:solidFill>
                <a:latin typeface="+mj-lt"/>
                <a:ea typeface="+mj-ea"/>
                <a:cs typeface="+mj-cs"/>
              </a:rPr>
              <a:t>                         </a:t>
            </a:r>
            <a:r>
              <a:rPr lang="ru-RU" sz="2800" b="1" dirty="0" smtClean="0">
                <a:solidFill>
                  <a:srgbClr val="E35C06"/>
                </a:solidFill>
                <a:latin typeface="Times New Roman" pitchFamily="18" charset="0"/>
                <a:ea typeface="+mj-ea"/>
                <a:cs typeface="Times New Roman" pitchFamily="18" charset="0"/>
              </a:rPr>
              <a:t>Функции  дополнительного образования </a:t>
            </a:r>
          </a:p>
          <a:p>
            <a:pPr algn="ctr">
              <a:buNone/>
            </a:pPr>
            <a:r>
              <a:rPr lang="ru-RU" sz="2000" dirty="0" smtClean="0">
                <a:latin typeface="Times New Roman" pitchFamily="18" charset="0"/>
                <a:cs typeface="Times New Roman" pitchFamily="18" charset="0"/>
              </a:rPr>
              <a:t>  </a:t>
            </a:r>
            <a:r>
              <a:rPr lang="ru-RU" sz="2200" dirty="0" smtClean="0">
                <a:latin typeface="Times New Roman" pitchFamily="18" charset="0"/>
                <a:cs typeface="Times New Roman" pitchFamily="18" charset="0"/>
              </a:rPr>
              <a:t>Выявление и развитие творческого потенциала детей,   формирование их общей культуры  и удовлетворении </a:t>
            </a:r>
          </a:p>
          <a:p>
            <a:pPr algn="ctr">
              <a:buNone/>
            </a:pPr>
            <a:r>
              <a:rPr lang="ru-RU" sz="2200" dirty="0" smtClean="0">
                <a:latin typeface="Times New Roman" pitchFamily="18" charset="0"/>
                <a:cs typeface="Times New Roman" pitchFamily="18" charset="0"/>
              </a:rPr>
              <a:t>      потребности в художественно-эстетическом и </a:t>
            </a:r>
          </a:p>
          <a:p>
            <a:pPr algn="ctr">
              <a:buNone/>
            </a:pPr>
            <a:r>
              <a:rPr lang="ru-RU" sz="2200" dirty="0" smtClean="0">
                <a:latin typeface="Times New Roman" pitchFamily="18" charset="0"/>
                <a:cs typeface="Times New Roman" pitchFamily="18" charset="0"/>
              </a:rPr>
              <a:t>        интеллектуальном  развитии.</a:t>
            </a:r>
          </a:p>
          <a:p>
            <a:pPr>
              <a:buNone/>
            </a:pPr>
            <a:r>
              <a:rPr lang="ru-RU" sz="1800" dirty="0" smtClean="0">
                <a:latin typeface="Times New Roman" pitchFamily="18" charset="0"/>
                <a:cs typeface="Times New Roman" pitchFamily="18" charset="0"/>
              </a:rPr>
              <a:t> </a:t>
            </a:r>
          </a:p>
          <a:p>
            <a:pPr algn="r">
              <a:buNone/>
            </a:pPr>
            <a:r>
              <a:rPr lang="ru-RU" sz="1800" dirty="0" smtClean="0"/>
              <a:t>  </a:t>
            </a:r>
            <a:r>
              <a:rPr lang="ru-RU" sz="1800" dirty="0" smtClean="0">
                <a:latin typeface="Times New Roman" pitchFamily="18" charset="0"/>
                <a:cs typeface="Times New Roman" pitchFamily="18" charset="0"/>
              </a:rPr>
              <a:t>( Типовое положение об образовательном   учреждении дополнительного образования детей. </a:t>
            </a:r>
          </a:p>
          <a:p>
            <a:pPr algn="r">
              <a:buNone/>
            </a:pPr>
            <a:r>
              <a:rPr lang="ru-RU" sz="1800" dirty="0" smtClean="0">
                <a:latin typeface="Times New Roman" pitchFamily="18" charset="0"/>
                <a:cs typeface="Times New Roman" pitchFamily="18" charset="0"/>
              </a:rPr>
              <a:t>Приказ </a:t>
            </a:r>
            <a:r>
              <a:rPr lang="ru-RU" sz="1800" dirty="0" err="1" smtClean="0">
                <a:latin typeface="Times New Roman" pitchFamily="18" charset="0"/>
                <a:cs typeface="Times New Roman" pitchFamily="18" charset="0"/>
              </a:rPr>
              <a:t>Минобрнауки</a:t>
            </a:r>
            <a:r>
              <a:rPr lang="ru-RU" sz="1800" dirty="0" smtClean="0">
                <a:latin typeface="Times New Roman" pitchFamily="18" charset="0"/>
                <a:cs typeface="Times New Roman" pitchFamily="18" charset="0"/>
              </a:rPr>
              <a:t> России от 26 июня 2012 г. № 504)</a:t>
            </a:r>
          </a:p>
        </p:txBody>
      </p:sp>
      <p:sp>
        <p:nvSpPr>
          <p:cNvPr id="7" name="Espace réservé du contenu 2"/>
          <p:cNvSpPr txBox="1">
            <a:spLocks/>
          </p:cNvSpPr>
          <p:nvPr/>
        </p:nvSpPr>
        <p:spPr>
          <a:xfrm>
            <a:off x="1979712" y="836712"/>
            <a:ext cx="7704856" cy="1944216"/>
          </a:xfrm>
          <a:prstGeom prst="rect">
            <a:avLst/>
          </a:prstGeom>
        </p:spPr>
        <p:txBody>
          <a:bodyPr vert="horz">
            <a:normAutofit fontScale="25000" lnSpcReduction="20000"/>
          </a:bodyPr>
          <a:lstStyle/>
          <a:p>
            <a:pPr marL="274320" lvl="0" indent="-274320" algn="ctr" fontAlgn="auto">
              <a:spcBef>
                <a:spcPts val="600"/>
              </a:spcBef>
              <a:spcAft>
                <a:spcPts val="0"/>
              </a:spcAft>
              <a:buClr>
                <a:schemeClr val="accent1"/>
              </a:buClr>
              <a:buSzPct val="70000"/>
            </a:pPr>
            <a:r>
              <a:rPr kumimoji="0" lang="ru-RU" sz="3100" b="1" i="0" u="none" strike="noStrike" kern="1200" cap="none" spc="0" normalizeH="0" baseline="0" noProof="0" dirty="0" smtClean="0">
                <a:ln>
                  <a:noFill/>
                </a:ln>
                <a:solidFill>
                  <a:srgbClr val="E35C06"/>
                </a:solidFill>
                <a:effectLst/>
                <a:uLnTx/>
                <a:uFillTx/>
                <a:latin typeface="Times New Roman" pitchFamily="18" charset="0"/>
                <a:ea typeface="+mj-ea"/>
                <a:cs typeface="Times New Roman" pitchFamily="18" charset="0"/>
              </a:rPr>
              <a:t>          </a:t>
            </a:r>
            <a:r>
              <a:rPr lang="ru-RU" sz="11200" b="1" dirty="0" smtClean="0">
                <a:solidFill>
                  <a:srgbClr val="E35C06"/>
                </a:solidFill>
                <a:latin typeface="Times New Roman" pitchFamily="18" charset="0"/>
                <a:cs typeface="Times New Roman" pitchFamily="18" charset="0"/>
              </a:rPr>
              <a:t>Принцип  государственной  политики</a:t>
            </a:r>
          </a:p>
          <a:p>
            <a:pPr marL="274320" lvl="0" indent="-274320" algn="ctr" fontAlgn="auto">
              <a:spcBef>
                <a:spcPts val="600"/>
              </a:spcBef>
              <a:spcAft>
                <a:spcPts val="0"/>
              </a:spcAft>
              <a:buClr>
                <a:schemeClr val="accent1"/>
              </a:buClr>
              <a:buSzPct val="70000"/>
            </a:pPr>
            <a:r>
              <a:rPr lang="ru-RU" sz="8000" dirty="0" smtClean="0">
                <a:latin typeface="Times New Roman" pitchFamily="18" charset="0"/>
                <a:cs typeface="Times New Roman" pitchFamily="18" charset="0"/>
              </a:rPr>
              <a:t>  Приоритет </a:t>
            </a:r>
            <a:r>
              <a:rPr lang="ru-RU" sz="8000" dirty="0">
                <a:latin typeface="Times New Roman" pitchFamily="18" charset="0"/>
                <a:cs typeface="Times New Roman" pitchFamily="18" charset="0"/>
              </a:rPr>
              <a:t>свободного развития личности, создание </a:t>
            </a:r>
            <a:endParaRPr lang="ru-RU" sz="8000" dirty="0" smtClean="0">
              <a:latin typeface="Times New Roman" pitchFamily="18" charset="0"/>
              <a:cs typeface="Times New Roman" pitchFamily="18" charset="0"/>
            </a:endParaRPr>
          </a:p>
          <a:p>
            <a:pPr marL="274320" lvl="0" indent="-274320" algn="ctr" fontAlgn="auto">
              <a:spcBef>
                <a:spcPts val="600"/>
              </a:spcBef>
              <a:spcAft>
                <a:spcPts val="0"/>
              </a:spcAft>
              <a:buClr>
                <a:schemeClr val="accent1"/>
              </a:buClr>
              <a:buSzPct val="70000"/>
            </a:pPr>
            <a:r>
              <a:rPr lang="ru-RU" sz="8000" dirty="0">
                <a:latin typeface="Times New Roman" pitchFamily="18" charset="0"/>
                <a:cs typeface="Times New Roman" pitchFamily="18" charset="0"/>
              </a:rPr>
              <a:t> </a:t>
            </a:r>
            <a:r>
              <a:rPr lang="ru-RU" sz="8000" dirty="0" smtClean="0">
                <a:latin typeface="Times New Roman" pitchFamily="18" charset="0"/>
                <a:cs typeface="Times New Roman" pitchFamily="18" charset="0"/>
              </a:rPr>
              <a:t>условий   </a:t>
            </a:r>
            <a:r>
              <a:rPr lang="ru-RU" sz="8000" dirty="0">
                <a:latin typeface="Times New Roman" pitchFamily="18" charset="0"/>
                <a:cs typeface="Times New Roman" pitchFamily="18" charset="0"/>
              </a:rPr>
              <a:t>для ее самоопределения и </a:t>
            </a:r>
            <a:r>
              <a:rPr lang="ru-RU" sz="8000" dirty="0" smtClean="0">
                <a:latin typeface="Times New Roman" pitchFamily="18" charset="0"/>
                <a:cs typeface="Times New Roman" pitchFamily="18" charset="0"/>
              </a:rPr>
              <a:t>самореализации. </a:t>
            </a:r>
          </a:p>
          <a:p>
            <a:pPr algn="ctr"/>
            <a:r>
              <a:rPr lang="ru-RU" sz="8000" dirty="0" smtClean="0">
                <a:latin typeface="Times New Roman" pitchFamily="18" charset="0"/>
                <a:cs typeface="Times New Roman" pitchFamily="18" charset="0"/>
              </a:rPr>
              <a:t/>
            </a:r>
            <a:br>
              <a:rPr lang="ru-RU" sz="8000" dirty="0" smtClean="0">
                <a:latin typeface="Times New Roman" pitchFamily="18" charset="0"/>
                <a:cs typeface="Times New Roman" pitchFamily="18" charset="0"/>
              </a:rPr>
            </a:br>
            <a:r>
              <a:rPr lang="ru-RU" sz="8000" dirty="0" smtClean="0">
                <a:latin typeface="Times New Roman" pitchFamily="18" charset="0"/>
                <a:cs typeface="Times New Roman" pitchFamily="18" charset="0"/>
              </a:rPr>
              <a:t>     (Закон Российской Федерации «Об образовании в РФ»  </a:t>
            </a:r>
          </a:p>
          <a:p>
            <a:pPr algn="ctr"/>
            <a:r>
              <a:rPr lang="ru-RU" sz="8000" dirty="0" smtClean="0">
                <a:latin typeface="Times New Roman" pitchFamily="18" charset="0"/>
                <a:cs typeface="Times New Roman" pitchFamily="18" charset="0"/>
                <a:hlinkClick r:id="rId3"/>
              </a:rPr>
              <a:t> </a:t>
            </a:r>
            <a:r>
              <a:rPr lang="ru-RU" sz="8000" dirty="0" smtClean="0">
                <a:latin typeface="Times New Roman" pitchFamily="18" charset="0"/>
                <a:cs typeface="Times New Roman" pitchFamily="18" charset="0"/>
                <a:hlinkClick r:id="rId3"/>
              </a:rPr>
              <a:t>от </a:t>
            </a:r>
            <a:r>
              <a:rPr lang="ru-RU" sz="8000" dirty="0" smtClean="0">
                <a:latin typeface="Times New Roman" pitchFamily="18" charset="0"/>
                <a:cs typeface="Times New Roman" pitchFamily="18" charset="0"/>
                <a:hlinkClick r:id="rId3"/>
              </a:rPr>
              <a:t>29.12.2012 N 273-ФЗ (ред. от 21.07.2014) "</a:t>
            </a:r>
            <a:r>
              <a:rPr lang="ru-RU" sz="8000" dirty="0" smtClean="0">
                <a:latin typeface="Times New Roman" pitchFamily="18" charset="0"/>
                <a:cs typeface="Times New Roman" pitchFamily="18" charset="0"/>
              </a:rPr>
              <a:t>                    </a:t>
            </a:r>
            <a:r>
              <a:rPr lang="ru-RU" sz="8000" b="1" dirty="0" smtClean="0">
                <a:latin typeface="Times New Roman" pitchFamily="18" charset="0"/>
                <a:cs typeface="Times New Roman" pitchFamily="18" charset="0"/>
                <a:hlinkClick r:id="rId3"/>
              </a:rPr>
              <a:t>                 </a:t>
            </a:r>
          </a:p>
          <a:p>
            <a:pPr algn="ctr"/>
            <a:r>
              <a:rPr lang="ru-RU" sz="8000" b="1" dirty="0" smtClean="0">
                <a:latin typeface="Times New Roman" pitchFamily="18" charset="0"/>
                <a:cs typeface="Times New Roman" pitchFamily="18" charset="0"/>
                <a:hlinkClick r:id="rId3"/>
              </a:rPr>
              <a:t>           </a:t>
            </a:r>
            <a:endParaRPr lang="ru-RU" sz="8000" b="1" dirty="0" smtClean="0">
              <a:latin typeface="Times New Roman" pitchFamily="18" charset="0"/>
              <a:cs typeface="Times New Roman" pitchFamily="18" charset="0"/>
            </a:endParaRPr>
          </a:p>
          <a:p>
            <a:pPr marL="274320" lvl="0" indent="-274320" fontAlgn="auto">
              <a:spcBef>
                <a:spcPts val="600"/>
              </a:spcBef>
              <a:spcAft>
                <a:spcPts val="0"/>
              </a:spcAft>
              <a:buClr>
                <a:schemeClr val="accent1"/>
              </a:buClr>
              <a:buSzPct val="70000"/>
            </a:pPr>
            <a:endParaRPr kumimoji="0" lang="fr-CA" sz="3600" i="0" u="none" strike="noStrike" kern="1200" cap="none" spc="0" normalizeH="0" baseline="0" noProof="0" dirty="0" smtClean="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1907704" y="1196752"/>
            <a:ext cx="7632848" cy="5328592"/>
          </a:xfrm>
        </p:spPr>
        <p:txBody>
          <a:bodyPr>
            <a:normAutofit fontScale="90000"/>
          </a:bodyPr>
          <a:lstStyle/>
          <a:p>
            <a:pPr algn="l"/>
            <a:r>
              <a:rPr lang="ru-RU" sz="3100" b="1" dirty="0" smtClean="0">
                <a:solidFill>
                  <a:srgbClr val="E35C06"/>
                </a:solidFill>
                <a:latin typeface="Times New Roman" pitchFamily="18" charset="0"/>
                <a:cs typeface="Times New Roman" pitchFamily="18" charset="0"/>
              </a:rPr>
              <a:t>                В  дошкольном  возрасте  </a:t>
            </a:r>
            <a:r>
              <a:rPr lang="ru-RU" sz="2400" b="1" dirty="0" smtClean="0">
                <a:solidFill>
                  <a:srgbClr val="E35C06"/>
                </a:solidFill>
              </a:rPr>
              <a:t/>
            </a:r>
            <a:br>
              <a:rPr lang="ru-RU" sz="2400" b="1" dirty="0" smtClean="0">
                <a:solidFill>
                  <a:srgbClr val="E35C06"/>
                </a:solidFill>
              </a:rPr>
            </a:br>
            <a:r>
              <a:rPr lang="ru-RU" sz="2400" b="1" dirty="0" smtClean="0">
                <a:solidFill>
                  <a:srgbClr val="E35C06"/>
                </a:solidFill>
              </a:rPr>
              <a:t/>
            </a:r>
            <a:br>
              <a:rPr lang="ru-RU" sz="2400" b="1" dirty="0" smtClean="0">
                <a:solidFill>
                  <a:srgbClr val="E35C06"/>
                </a:solidFill>
              </a:rPr>
            </a:br>
            <a:r>
              <a:rPr lang="ru-RU" sz="2000" b="1" dirty="0" smtClean="0">
                <a:solidFill>
                  <a:srgbClr val="E35C06"/>
                </a:solidFill>
                <a:latin typeface="Times New Roman" pitchFamily="18" charset="0"/>
                <a:cs typeface="Times New Roman" pitchFamily="18" charset="0"/>
              </a:rPr>
              <a:t>       </a:t>
            </a:r>
            <a:r>
              <a:rPr lang="ru-RU" sz="2400" b="1" dirty="0" smtClean="0">
                <a:solidFill>
                  <a:schemeClr val="tx1">
                    <a:lumMod val="95000"/>
                    <a:lumOff val="5000"/>
                  </a:schemeClr>
                </a:solidFill>
                <a:latin typeface="Times New Roman" pitchFamily="18" charset="0"/>
                <a:ea typeface="+mn-ea"/>
                <a:cs typeface="Times New Roman" pitchFamily="18" charset="0"/>
              </a:rPr>
              <a:t>Формируются </a:t>
            </a:r>
            <a:br>
              <a:rPr lang="ru-RU" sz="2400" b="1" dirty="0" smtClean="0">
                <a:solidFill>
                  <a:schemeClr val="tx1">
                    <a:lumMod val="95000"/>
                    <a:lumOff val="5000"/>
                  </a:schemeClr>
                </a:solidFill>
                <a:latin typeface="Times New Roman" pitchFamily="18" charset="0"/>
                <a:ea typeface="+mn-ea"/>
                <a:cs typeface="Times New Roman" pitchFamily="18" charset="0"/>
              </a:rPr>
            </a:br>
            <a:r>
              <a:rPr lang="ru-RU" sz="2400" b="1" dirty="0" smtClean="0">
                <a:solidFill>
                  <a:schemeClr val="tx1">
                    <a:lumMod val="95000"/>
                    <a:lumOff val="5000"/>
                  </a:schemeClr>
                </a:solidFill>
                <a:latin typeface="Times New Roman" pitchFamily="18" charset="0"/>
                <a:ea typeface="+mn-ea"/>
                <a:cs typeface="Times New Roman" pitchFamily="18" charset="0"/>
              </a:rPr>
              <a:t>      </a:t>
            </a:r>
            <a:r>
              <a:rPr lang="ru-RU" sz="2400" dirty="0" smtClean="0">
                <a:solidFill>
                  <a:schemeClr val="tx1">
                    <a:lumMod val="95000"/>
                    <a:lumOff val="5000"/>
                  </a:schemeClr>
                </a:solidFill>
                <a:latin typeface="Times New Roman" pitchFamily="18" charset="0"/>
                <a:cs typeface="Times New Roman" pitchFamily="18" charset="0"/>
              </a:rPr>
              <a:t>интересы,  мотивации , потребность в систематической </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      двигательной активности, и </a:t>
            </a:r>
            <a:r>
              <a:rPr lang="ru-RU" sz="2400" dirty="0" smtClean="0">
                <a:solidFill>
                  <a:schemeClr val="tx1">
                    <a:lumMod val="95000"/>
                    <a:lumOff val="5000"/>
                  </a:schemeClr>
                </a:solidFill>
                <a:latin typeface="Times New Roman" pitchFamily="18" charset="0"/>
                <a:ea typeface="+mn-ea"/>
                <a:cs typeface="Times New Roman" pitchFamily="18" charset="0"/>
              </a:rPr>
              <a:t>личность </a:t>
            </a:r>
            <a:r>
              <a:rPr lang="ru-RU" sz="2400" b="1" dirty="0" smtClean="0">
                <a:solidFill>
                  <a:schemeClr val="tx1">
                    <a:lumMod val="95000"/>
                    <a:lumOff val="5000"/>
                  </a:schemeClr>
                </a:solidFill>
                <a:latin typeface="Times New Roman" pitchFamily="18" charset="0"/>
                <a:ea typeface="+mn-ea"/>
                <a:cs typeface="Times New Roman" pitchFamily="18" charset="0"/>
              </a:rPr>
              <a:t> </a:t>
            </a:r>
            <a:r>
              <a:rPr lang="ru-RU" sz="2400" dirty="0" smtClean="0">
                <a:solidFill>
                  <a:schemeClr val="tx1">
                    <a:lumMod val="95000"/>
                    <a:lumOff val="5000"/>
                  </a:schemeClr>
                </a:solidFill>
                <a:latin typeface="Times New Roman" pitchFamily="18" charset="0"/>
                <a:cs typeface="Times New Roman" pitchFamily="18" charset="0"/>
              </a:rPr>
              <a:t>ребенка.</a:t>
            </a:r>
            <a:br>
              <a:rPr lang="ru-RU" sz="2400" dirty="0" smtClean="0">
                <a:solidFill>
                  <a:schemeClr val="tx1">
                    <a:lumMod val="95000"/>
                    <a:lumOff val="5000"/>
                  </a:schemeClr>
                </a:solidFill>
                <a:latin typeface="Times New Roman" pitchFamily="18" charset="0"/>
                <a:cs typeface="Times New Roman" pitchFamily="18" charset="0"/>
              </a:rPr>
            </a:br>
            <a:r>
              <a:rPr lang="ru-RU" sz="2400" b="1" dirty="0" smtClean="0">
                <a:solidFill>
                  <a:schemeClr val="tx1">
                    <a:lumMod val="95000"/>
                    <a:lumOff val="5000"/>
                  </a:schemeClr>
                </a:solidFill>
                <a:latin typeface="Times New Roman" pitchFamily="18" charset="0"/>
                <a:ea typeface="+mn-ea"/>
                <a:cs typeface="Times New Roman" pitchFamily="18" charset="0"/>
              </a:rPr>
              <a:t/>
            </a:r>
            <a:br>
              <a:rPr lang="ru-RU" sz="2400" b="1" dirty="0" smtClean="0">
                <a:solidFill>
                  <a:schemeClr val="tx1">
                    <a:lumMod val="95000"/>
                    <a:lumOff val="5000"/>
                  </a:schemeClr>
                </a:solidFill>
                <a:latin typeface="Times New Roman" pitchFamily="18" charset="0"/>
                <a:ea typeface="+mn-ea"/>
                <a:cs typeface="Times New Roman" pitchFamily="18" charset="0"/>
              </a:rPr>
            </a:br>
            <a:r>
              <a:rPr lang="ru-RU" sz="2400" b="1" dirty="0" smtClean="0">
                <a:solidFill>
                  <a:schemeClr val="tx1">
                    <a:lumMod val="95000"/>
                    <a:lumOff val="5000"/>
                  </a:schemeClr>
                </a:solidFill>
                <a:latin typeface="Times New Roman" pitchFamily="18" charset="0"/>
                <a:ea typeface="+mn-ea"/>
                <a:cs typeface="Times New Roman" pitchFamily="18" charset="0"/>
              </a:rPr>
              <a:t>       Закладываются </a:t>
            </a:r>
            <a:br>
              <a:rPr lang="ru-RU" sz="2400" b="1" dirty="0" smtClean="0">
                <a:solidFill>
                  <a:schemeClr val="tx1">
                    <a:lumMod val="95000"/>
                    <a:lumOff val="5000"/>
                  </a:schemeClr>
                </a:solidFill>
                <a:latin typeface="Times New Roman" pitchFamily="18" charset="0"/>
                <a:ea typeface="+mn-ea"/>
                <a:cs typeface="Times New Roman" pitchFamily="18" charset="0"/>
              </a:rPr>
            </a:br>
            <a:r>
              <a:rPr lang="ru-RU" sz="2400" b="1" dirty="0" smtClean="0">
                <a:solidFill>
                  <a:schemeClr val="tx1">
                    <a:lumMod val="95000"/>
                    <a:lumOff val="5000"/>
                  </a:schemeClr>
                </a:solidFill>
                <a:latin typeface="Times New Roman" pitchFamily="18" charset="0"/>
                <a:ea typeface="+mn-ea"/>
                <a:cs typeface="Times New Roman" pitchFamily="18" charset="0"/>
              </a:rPr>
              <a:t>      </a:t>
            </a:r>
            <a:r>
              <a:rPr lang="ru-RU" sz="2400" dirty="0" smtClean="0">
                <a:solidFill>
                  <a:schemeClr val="tx1">
                    <a:lumMod val="95000"/>
                    <a:lumOff val="5000"/>
                  </a:schemeClr>
                </a:solidFill>
                <a:latin typeface="Times New Roman" pitchFamily="18" charset="0"/>
                <a:ea typeface="+mn-ea"/>
                <a:cs typeface="Times New Roman" pitchFamily="18" charset="0"/>
              </a:rPr>
              <a:t>основы здоровья, гармоничного,</a:t>
            </a:r>
            <a:r>
              <a:rPr lang="ru-RU" sz="2400" dirty="0" smtClean="0">
                <a:solidFill>
                  <a:schemeClr val="tx1">
                    <a:lumMod val="95000"/>
                    <a:lumOff val="5000"/>
                  </a:schemeClr>
                </a:solidFill>
                <a:latin typeface="Times New Roman" pitchFamily="18" charset="0"/>
                <a:cs typeface="Times New Roman" pitchFamily="18" charset="0"/>
              </a:rPr>
              <a:t> умственного,  нравственного, физического и эстетического</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       развития ребёнка, формируется его личность.</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     </a:t>
            </a:r>
            <a:br>
              <a:rPr lang="ru-RU" sz="2400" dirty="0" smtClean="0">
                <a:solidFill>
                  <a:schemeClr val="tx1">
                    <a:lumMod val="95000"/>
                    <a:lumOff val="5000"/>
                  </a:schemeClr>
                </a:solidFill>
                <a:latin typeface="Times New Roman" pitchFamily="18" charset="0"/>
                <a:cs typeface="Times New Roman" pitchFamily="18" charset="0"/>
              </a:rPr>
            </a:br>
            <a:r>
              <a:rPr lang="ru-RU" sz="2400" dirty="0" smtClean="0">
                <a:solidFill>
                  <a:schemeClr val="tx1">
                    <a:lumMod val="95000"/>
                    <a:lumOff val="5000"/>
                  </a:schemeClr>
                </a:solidFill>
                <a:latin typeface="Times New Roman" pitchFamily="18" charset="0"/>
                <a:cs typeface="Times New Roman" pitchFamily="18" charset="0"/>
              </a:rPr>
              <a:t>        </a:t>
            </a:r>
            <a:r>
              <a:rPr lang="ru-RU" sz="2400" b="1" dirty="0" smtClean="0">
                <a:solidFill>
                  <a:schemeClr val="tx1">
                    <a:lumMod val="95000"/>
                    <a:lumOff val="5000"/>
                  </a:schemeClr>
                </a:solidFill>
                <a:latin typeface="Times New Roman" pitchFamily="18" charset="0"/>
                <a:ea typeface="+mn-ea"/>
                <a:cs typeface="Times New Roman" pitchFamily="18" charset="0"/>
              </a:rPr>
              <a:t>Развиваются</a:t>
            </a:r>
            <a:br>
              <a:rPr lang="ru-RU" sz="2400" b="1" dirty="0" smtClean="0">
                <a:solidFill>
                  <a:schemeClr val="tx1">
                    <a:lumMod val="95000"/>
                    <a:lumOff val="5000"/>
                  </a:schemeClr>
                </a:solidFill>
                <a:latin typeface="Times New Roman" pitchFamily="18" charset="0"/>
                <a:ea typeface="+mn-ea"/>
                <a:cs typeface="Times New Roman" pitchFamily="18" charset="0"/>
              </a:rPr>
            </a:br>
            <a:r>
              <a:rPr lang="ru-RU" sz="2400" dirty="0" smtClean="0">
                <a:solidFill>
                  <a:schemeClr val="tx1">
                    <a:lumMod val="95000"/>
                    <a:lumOff val="5000"/>
                  </a:schemeClr>
                </a:solidFill>
                <a:latin typeface="Times New Roman" pitchFamily="18" charset="0"/>
                <a:ea typeface="+mn-ea"/>
                <a:cs typeface="Times New Roman" pitchFamily="18" charset="0"/>
              </a:rPr>
              <a:t>способности</a:t>
            </a:r>
            <a:r>
              <a:rPr lang="ru-RU" sz="2400" b="1" dirty="0" smtClean="0">
                <a:solidFill>
                  <a:schemeClr val="tx1">
                    <a:lumMod val="95000"/>
                    <a:lumOff val="5000"/>
                  </a:schemeClr>
                </a:solidFill>
                <a:latin typeface="Times New Roman" pitchFamily="18" charset="0"/>
                <a:ea typeface="+mn-ea"/>
                <a:cs typeface="Times New Roman" pitchFamily="18" charset="0"/>
              </a:rPr>
              <a:t> </a:t>
            </a:r>
            <a:r>
              <a:rPr lang="ru-RU" sz="2400" dirty="0" smtClean="0">
                <a:solidFill>
                  <a:schemeClr val="tx1">
                    <a:lumMod val="95000"/>
                    <a:lumOff val="5000"/>
                  </a:schemeClr>
                </a:solidFill>
                <a:latin typeface="Times New Roman" pitchFamily="18" charset="0"/>
                <a:cs typeface="Times New Roman" pitchFamily="18" charset="0"/>
              </a:rPr>
              <a:t>художественного видения мира, приобщение к миру искусства, развитие  художественно- творческих  </a:t>
            </a:r>
            <a:r>
              <a:rPr lang="ru-RU" sz="2400" dirty="0" err="1" smtClean="0">
                <a:solidFill>
                  <a:schemeClr val="tx1">
                    <a:lumMod val="95000"/>
                    <a:lumOff val="5000"/>
                  </a:schemeClr>
                </a:solidFill>
                <a:latin typeface="Times New Roman" pitchFamily="18" charset="0"/>
                <a:cs typeface="Times New Roman" pitchFamily="18" charset="0"/>
              </a:rPr>
              <a:t>способностией</a:t>
            </a:r>
            <a:r>
              <a:rPr lang="ru-RU" sz="2400" dirty="0" smtClean="0">
                <a:solidFill>
                  <a:schemeClr val="tx1">
                    <a:lumMod val="95000"/>
                    <a:lumOff val="5000"/>
                  </a:schemeClr>
                </a:solidFill>
                <a:latin typeface="Times New Roman" pitchFamily="18" charset="0"/>
                <a:cs typeface="Times New Roman" pitchFamily="18" charset="0"/>
              </a:rPr>
              <a:t>.</a:t>
            </a:r>
            <a:r>
              <a:rPr lang="ru-RU" sz="2000" b="1" dirty="0" smtClean="0">
                <a:solidFill>
                  <a:schemeClr val="tx1">
                    <a:lumMod val="95000"/>
                    <a:lumOff val="5000"/>
                  </a:schemeClr>
                </a:solidFill>
                <a:latin typeface="Times New Roman" pitchFamily="18" charset="0"/>
                <a:ea typeface="+mn-ea"/>
                <a:cs typeface="Times New Roman" pitchFamily="18" charset="0"/>
              </a:rPr>
              <a:t/>
            </a:r>
            <a:br>
              <a:rPr lang="ru-RU" sz="2000" b="1" dirty="0" smtClean="0">
                <a:solidFill>
                  <a:schemeClr val="tx1">
                    <a:lumMod val="95000"/>
                    <a:lumOff val="5000"/>
                  </a:schemeClr>
                </a:solidFill>
                <a:latin typeface="Times New Roman" pitchFamily="18" charset="0"/>
                <a:ea typeface="+mn-ea"/>
                <a:cs typeface="Times New Roman" pitchFamily="18" charset="0"/>
              </a:rPr>
            </a:br>
            <a:r>
              <a:rPr lang="ru-RU" sz="2000" b="1" dirty="0" smtClean="0">
                <a:solidFill>
                  <a:schemeClr val="tx1">
                    <a:lumMod val="95000"/>
                    <a:lumOff val="5000"/>
                  </a:schemeClr>
                </a:solidFill>
                <a:latin typeface="Times New Roman" pitchFamily="18" charset="0"/>
                <a:ea typeface="+mn-ea"/>
                <a:cs typeface="Times New Roman" pitchFamily="18" charset="0"/>
              </a:rPr>
              <a:t> </a:t>
            </a:r>
            <a:r>
              <a:rPr lang="ru-RU" sz="1800" dirty="0" smtClean="0">
                <a:solidFill>
                  <a:schemeClr val="tx1">
                    <a:lumMod val="95000"/>
                    <a:lumOff val="5000"/>
                  </a:schemeClr>
                </a:solidFill>
              </a:rPr>
              <a:t/>
            </a:r>
            <a:br>
              <a:rPr lang="ru-RU" sz="1800" dirty="0" smtClean="0">
                <a:solidFill>
                  <a:schemeClr val="tx1">
                    <a:lumMod val="95000"/>
                    <a:lumOff val="5000"/>
                  </a:schemeClr>
                </a:solidFill>
              </a:rPr>
            </a:br>
            <a:r>
              <a:rPr lang="ru-RU" sz="1800" dirty="0" smtClean="0">
                <a:solidFill>
                  <a:schemeClr val="tx1">
                    <a:lumMod val="95000"/>
                    <a:lumOff val="5000"/>
                  </a:schemeClr>
                </a:solidFill>
              </a:rPr>
              <a:t/>
            </a:r>
            <a:br>
              <a:rPr lang="ru-RU" sz="1800" dirty="0" smtClean="0">
                <a:solidFill>
                  <a:schemeClr val="tx1">
                    <a:lumMod val="95000"/>
                    <a:lumOff val="5000"/>
                  </a:schemeClr>
                </a:solidFill>
              </a:rPr>
            </a:br>
            <a:r>
              <a:rPr lang="ru-RU" sz="1800" b="1" dirty="0" smtClean="0">
                <a:solidFill>
                  <a:schemeClr val="tx1">
                    <a:lumMod val="95000"/>
                    <a:lumOff val="5000"/>
                  </a:schemeClr>
                </a:solidFill>
                <a:latin typeface="+mn-lt"/>
                <a:ea typeface="+mn-ea"/>
                <a:cs typeface="+mn-cs"/>
              </a:rPr>
              <a:t/>
            </a:r>
            <a:br>
              <a:rPr lang="ru-RU" sz="1800" b="1" dirty="0" smtClean="0">
                <a:solidFill>
                  <a:schemeClr val="tx1">
                    <a:lumMod val="95000"/>
                    <a:lumOff val="5000"/>
                  </a:schemeClr>
                </a:solidFill>
                <a:latin typeface="+mn-lt"/>
                <a:ea typeface="+mn-ea"/>
                <a:cs typeface="+mn-cs"/>
              </a:rPr>
            </a:br>
            <a:r>
              <a:rPr lang="ru-RU" sz="1800" dirty="0" smtClean="0">
                <a:latin typeface="+mn-lt"/>
                <a:ea typeface="+mn-ea"/>
                <a:cs typeface="+mn-cs"/>
              </a:rPr>
              <a:t/>
            </a:r>
            <a:br>
              <a:rPr lang="ru-RU" sz="1800" dirty="0" smtClean="0">
                <a:latin typeface="+mn-lt"/>
                <a:ea typeface="+mn-ea"/>
                <a:cs typeface="+mn-cs"/>
              </a:rPr>
            </a:br>
            <a:endParaRPr lang="fr-CA" sz="1800" dirty="0" smtClean="0">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051720" y="2636912"/>
            <a:ext cx="6480720" cy="648072"/>
          </a:xfrm>
        </p:spPr>
        <p:txBody>
          <a:bodyPr>
            <a:noAutofit/>
          </a:bodyPr>
          <a:lstStyle/>
          <a:p>
            <a:pPr algn="l">
              <a:buFont typeface="Wingdings" pitchFamily="2" charset="2"/>
              <a:buChar char="ü"/>
            </a:pPr>
            <a:r>
              <a:rPr lang="ru-RU" sz="2200" dirty="0" smtClean="0">
                <a:solidFill>
                  <a:schemeClr val="tx1"/>
                </a:solidFill>
                <a:latin typeface="Times New Roman" pitchFamily="18" charset="0"/>
                <a:cs typeface="Times New Roman" pitchFamily="18" charset="0"/>
              </a:rPr>
              <a:t>   В эстетическом воспитании детей особое место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принадлежит хореографическому творчеству.</a:t>
            </a:r>
            <a:endParaRPr lang="fr-CA" sz="2200" dirty="0" smtClean="0">
              <a:solidFill>
                <a:schemeClr val="tx1"/>
              </a:solidFill>
              <a:latin typeface="Times New Roman" pitchFamily="18" charset="0"/>
              <a:cs typeface="Times New Roman" pitchFamily="18" charset="0"/>
            </a:endParaRPr>
          </a:p>
        </p:txBody>
      </p:sp>
      <p:sp>
        <p:nvSpPr>
          <p:cNvPr id="3" name="Titre 1"/>
          <p:cNvSpPr txBox="1">
            <a:spLocks/>
          </p:cNvSpPr>
          <p:nvPr/>
        </p:nvSpPr>
        <p:spPr bwMode="auto">
          <a:xfrm>
            <a:off x="2195736" y="3573016"/>
            <a:ext cx="6948264" cy="1872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buFont typeface="Wingdings" pitchFamily="2" charset="2"/>
              <a:buChar char="ü"/>
            </a:pPr>
            <a:r>
              <a:rPr lang="ru-RU" sz="2200" dirty="0" smtClean="0">
                <a:latin typeface="Times New Roman" pitchFamily="18" charset="0"/>
                <a:ea typeface="+mj-ea"/>
                <a:cs typeface="Times New Roman" pitchFamily="18" charset="0"/>
              </a:rPr>
              <a:t> </a:t>
            </a: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endParaRPr lang="ru-RU" sz="2200" dirty="0" smtClean="0">
              <a:latin typeface="Times New Roman" pitchFamily="18" charset="0"/>
              <a:ea typeface="+mj-ea"/>
              <a:cs typeface="Times New Roman" pitchFamily="18" charset="0"/>
            </a:endParaRPr>
          </a:p>
          <a:p>
            <a:pPr lvl="0">
              <a:buFont typeface="Wingdings" pitchFamily="2" charset="2"/>
              <a:buChar char="ü"/>
            </a:pPr>
            <a:r>
              <a:rPr lang="ru-RU" sz="2200" dirty="0" smtClean="0">
                <a:latin typeface="Times New Roman" pitchFamily="18" charset="0"/>
                <a:ea typeface="+mj-ea"/>
                <a:cs typeface="Times New Roman" pitchFamily="18" charset="0"/>
              </a:rPr>
              <a:t>  Хореография</a:t>
            </a:r>
            <a:r>
              <a:rPr lang="ru-RU" sz="2200" dirty="0">
                <a:latin typeface="Times New Roman" pitchFamily="18" charset="0"/>
                <a:ea typeface="+mj-ea"/>
                <a:cs typeface="Times New Roman" pitchFamily="18" charset="0"/>
              </a:rPr>
              <a:t>, являясь универсальным средством </a:t>
            </a:r>
            <a:r>
              <a:rPr lang="ru-RU" sz="2200" dirty="0" smtClean="0">
                <a:latin typeface="Times New Roman" pitchFamily="18" charset="0"/>
                <a:ea typeface="+mj-ea"/>
                <a:cs typeface="Times New Roman" pitchFamily="18" charset="0"/>
              </a:rPr>
              <a:t> художественно-эстетического </a:t>
            </a:r>
            <a:r>
              <a:rPr lang="ru-RU" sz="2200" dirty="0">
                <a:latin typeface="Times New Roman" pitchFamily="18" charset="0"/>
                <a:ea typeface="+mj-ea"/>
                <a:cs typeface="Times New Roman" pitchFamily="18" charset="0"/>
              </a:rPr>
              <a:t>развития личности, в последнее время играет одну из ведущих ролей в системе дополнительного </a:t>
            </a:r>
            <a:r>
              <a:rPr lang="ru-RU" sz="2200" dirty="0" smtClean="0">
                <a:latin typeface="Times New Roman" pitchFamily="18" charset="0"/>
                <a:ea typeface="+mj-ea"/>
                <a:cs typeface="Times New Roman" pitchFamily="18" charset="0"/>
              </a:rPr>
              <a:t>образования. </a:t>
            </a:r>
            <a:endParaRPr kumimoji="0" lang="fr-CA"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5" name="Titre 1"/>
          <p:cNvSpPr txBox="1">
            <a:spLocks/>
          </p:cNvSpPr>
          <p:nvPr/>
        </p:nvSpPr>
        <p:spPr bwMode="auto">
          <a:xfrm>
            <a:off x="2015208" y="908720"/>
            <a:ext cx="7128792" cy="16561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a:endParaRPr lang="ru-RU" sz="2200" b="1" dirty="0" smtClean="0">
              <a:latin typeface="Times New Roman" pitchFamily="18" charset="0"/>
              <a:cs typeface="Times New Roman" pitchFamily="18" charset="0"/>
            </a:endParaRPr>
          </a:p>
          <a:p>
            <a:pPr algn="ctr"/>
            <a:r>
              <a:rPr lang="ru-RU" sz="2200" b="1" dirty="0" smtClean="0">
                <a:latin typeface="Times New Roman" pitchFamily="18" charset="0"/>
                <a:cs typeface="Times New Roman" pitchFamily="18" charset="0"/>
              </a:rPr>
              <a:t>Эстетическое воспитание </a:t>
            </a:r>
          </a:p>
          <a:p>
            <a:pPr algn="ctr"/>
            <a:endParaRPr lang="ru-RU" sz="2200" b="1" dirty="0" smtClean="0">
              <a:latin typeface="Times New Roman" pitchFamily="18" charset="0"/>
              <a:cs typeface="Times New Roman" pitchFamily="18" charset="0"/>
            </a:endParaRPr>
          </a:p>
          <a:p>
            <a:pPr>
              <a:buFont typeface="Wingdings" pitchFamily="2" charset="2"/>
              <a:buChar char="ü"/>
            </a:pPr>
            <a:r>
              <a:rPr lang="ru-RU" sz="2200" dirty="0" smtClean="0">
                <a:latin typeface="Times New Roman" pitchFamily="18" charset="0"/>
                <a:ea typeface="+mj-ea"/>
                <a:cs typeface="Times New Roman" pitchFamily="18" charset="0"/>
              </a:rPr>
              <a:t>Эстетическое </a:t>
            </a:r>
            <a:r>
              <a:rPr lang="ru-RU" sz="2200" dirty="0">
                <a:latin typeface="Times New Roman" pitchFamily="18" charset="0"/>
                <a:ea typeface="+mj-ea"/>
                <a:cs typeface="Times New Roman" pitchFamily="18" charset="0"/>
              </a:rPr>
              <a:t>воспитание личности происходит с первых шагов маленького человека, с первых его слов, поступков.  Именно окружающая среда, откладывает в душе ребенка отпечаток на всю жизнь. </a:t>
            </a:r>
            <a:endParaRPr lang="ru-RU" sz="2200" dirty="0" smtClean="0">
              <a:latin typeface="Times New Roman" pitchFamily="18" charset="0"/>
              <a:ea typeface="+mj-ea"/>
              <a:cs typeface="Times New Roman" pitchFamily="18" charset="0"/>
            </a:endParaRPr>
          </a:p>
          <a:p>
            <a:pPr>
              <a:buFont typeface="Wingdings" pitchFamily="2" charset="2"/>
              <a:buChar char="ü"/>
            </a:pPr>
            <a:endParaRPr lang="ru-RU" sz="2200" dirty="0" smtClean="0">
              <a:latin typeface="Times New Roman" pitchFamily="18" charset="0"/>
              <a:ea typeface="+mj-ea"/>
              <a:cs typeface="Times New Roman" pitchFamily="18" charset="0"/>
            </a:endParaRPr>
          </a:p>
          <a:p>
            <a:pPr>
              <a:buFont typeface="Wingdings" pitchFamily="2" charset="2"/>
              <a:buChar char="ü"/>
            </a:pPr>
            <a:endParaRPr lang="fr-CA" sz="2200" dirty="0">
              <a:latin typeface="Times New Roman" pitchFamily="18" charset="0"/>
              <a:ea typeface="+mj-ea"/>
              <a:cs typeface="Times New Roman" pitchFamily="18" charset="0"/>
            </a:endParaRPr>
          </a:p>
        </p:txBody>
      </p:sp>
      <p:pic>
        <p:nvPicPr>
          <p:cNvPr id="7" name="Рисунок 6" descr="5b74f6357afbb73d25d6a45339d09f54.jpg"/>
          <p:cNvPicPr>
            <a:picLocks noChangeAspect="1"/>
          </p:cNvPicPr>
          <p:nvPr/>
        </p:nvPicPr>
        <p:blipFill>
          <a:blip r:embed="rId3" cstate="print"/>
          <a:stretch>
            <a:fillRect/>
          </a:stretch>
        </p:blipFill>
        <p:spPr>
          <a:xfrm>
            <a:off x="3491880" y="3356992"/>
            <a:ext cx="2703039" cy="18448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normAutofit fontScale="90000"/>
          </a:bodyPr>
          <a:lstStyle/>
          <a:p>
            <a:r>
              <a:rPr lang="ru-RU" dirty="0" smtClean="0">
                <a:solidFill>
                  <a:srgbClr val="E35C06"/>
                </a:solidFill>
              </a:rPr>
              <a:t/>
            </a:r>
            <a:br>
              <a:rPr lang="ru-RU" dirty="0" smtClean="0">
                <a:solidFill>
                  <a:srgbClr val="E35C06"/>
                </a:solidFill>
              </a:rPr>
            </a:br>
            <a:endParaRPr lang="fr-CA" dirty="0" smtClean="0">
              <a:solidFill>
                <a:srgbClr val="E35C06"/>
              </a:solidFill>
            </a:endParaRPr>
          </a:p>
        </p:txBody>
      </p:sp>
      <p:sp>
        <p:nvSpPr>
          <p:cNvPr id="5123" name="Espace réservé du contenu 2"/>
          <p:cNvSpPr>
            <a:spLocks noGrp="1"/>
          </p:cNvSpPr>
          <p:nvPr>
            <p:ph idx="1"/>
          </p:nvPr>
        </p:nvSpPr>
        <p:spPr>
          <a:xfrm>
            <a:off x="395536" y="1484784"/>
            <a:ext cx="8064896" cy="2448272"/>
          </a:xfrm>
        </p:spPr>
        <p:txBody>
          <a:bodyPr>
            <a:normAutofit/>
          </a:bodyPr>
          <a:lstStyle/>
          <a:p>
            <a:pPr>
              <a:buNone/>
            </a:pPr>
            <a:r>
              <a:rPr lang="ru-RU" dirty="0" smtClean="0">
                <a:latin typeface="Arial" charset="0"/>
              </a:rPr>
              <a:t>   </a:t>
            </a:r>
            <a:endParaRPr lang="fr-CA" sz="2200" dirty="0" smtClean="0">
              <a:solidFill>
                <a:srgbClr val="E35C06"/>
              </a:solidFill>
              <a:latin typeface="Times New Roman" pitchFamily="18" charset="0"/>
              <a:cs typeface="Times New Roman" pitchFamily="18" charset="0"/>
            </a:endParaRPr>
          </a:p>
        </p:txBody>
      </p:sp>
      <p:pic>
        <p:nvPicPr>
          <p:cNvPr id="4" name="Picture 4" descr="0_285e1_7e2a520b_XL"/>
          <p:cNvPicPr>
            <a:picLocks noChangeAspect="1" noChangeArrowheads="1"/>
          </p:cNvPicPr>
          <p:nvPr/>
        </p:nvPicPr>
        <p:blipFill>
          <a:blip r:embed="rId3" cstate="print"/>
          <a:srcRect/>
          <a:stretch>
            <a:fillRect/>
          </a:stretch>
        </p:blipFill>
        <p:spPr>
          <a:xfrm>
            <a:off x="2987824" y="3933056"/>
            <a:ext cx="4608512"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itre 1"/>
          <p:cNvSpPr txBox="1">
            <a:spLocks/>
          </p:cNvSpPr>
          <p:nvPr/>
        </p:nvSpPr>
        <p:spPr>
          <a:xfrm>
            <a:off x="467544" y="476672"/>
            <a:ext cx="7776864" cy="1944216"/>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2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Еще в Древней Греции полагали, что для </a:t>
            </a:r>
            <a:br>
              <a:rPr kumimoji="0" lang="ru-RU" sz="22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br>
            <a:r>
              <a:rPr kumimoji="0" lang="ru-RU" sz="2200" b="0" i="0" u="none" strike="noStrike" kern="1200" cap="none" spc="0" normalizeH="0" baseline="0" noProof="0" dirty="0" smtClean="0">
                <a:ln>
                  <a:noFill/>
                </a:ln>
                <a:solidFill>
                  <a:schemeClr val="tx1">
                    <a:lumMod val="95000"/>
                    <a:lumOff val="5000"/>
                  </a:schemeClr>
                </a:solidFill>
                <a:effectLst/>
                <a:uLnTx/>
                <a:uFillTx/>
                <a:latin typeface="Times New Roman" pitchFamily="18" charset="0"/>
                <a:ea typeface="+mj-ea"/>
                <a:cs typeface="Times New Roman" pitchFamily="18" charset="0"/>
              </a:rPr>
              <a:t>формирования творческой, гармонически развитой личности необходимо всестороннее образование, включающее, помимо обучения арифметике и астрономии, музыку и танцы. </a:t>
            </a:r>
            <a:r>
              <a:rPr kumimoji="0" lang="ru-RU" sz="1800" b="0" i="0" u="none" strike="noStrike" kern="1200" cap="none" spc="0" normalizeH="0" baseline="0" noProof="0" dirty="0" smtClean="0">
                <a:ln>
                  <a:noFill/>
                </a:ln>
                <a:solidFill>
                  <a:schemeClr val="tx2"/>
                </a:solidFill>
                <a:effectLst/>
                <a:uLnTx/>
                <a:uFillTx/>
                <a:latin typeface="+mn-lt"/>
                <a:ea typeface="+mn-ea"/>
                <a:cs typeface="+mn-cs"/>
              </a:rPr>
              <a:t/>
            </a:r>
            <a:br>
              <a:rPr kumimoji="0" lang="ru-RU" sz="1800" b="0" i="0" u="none" strike="noStrike" kern="1200" cap="none" spc="0" normalizeH="0" baseline="0" noProof="0" dirty="0" smtClean="0">
                <a:ln>
                  <a:noFill/>
                </a:ln>
                <a:solidFill>
                  <a:schemeClr val="tx2"/>
                </a:solidFill>
                <a:effectLst/>
                <a:uLnTx/>
                <a:uFillTx/>
                <a:latin typeface="+mn-lt"/>
                <a:ea typeface="+mn-ea"/>
                <a:cs typeface="+mn-cs"/>
              </a:rPr>
            </a:br>
            <a:endParaRPr kumimoji="0" lang="fr-CA" sz="1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6" name="Titre 1"/>
          <p:cNvSpPr txBox="1">
            <a:spLocks/>
          </p:cNvSpPr>
          <p:nvPr/>
        </p:nvSpPr>
        <p:spPr>
          <a:xfrm>
            <a:off x="467544" y="2348880"/>
            <a:ext cx="8244408" cy="1584176"/>
          </a:xfrm>
          <a:prstGeom prst="rect">
            <a:avLst/>
          </a:prstGeom>
        </p:spPr>
        <p:txBody>
          <a:bodyPr vert="horz" anchor="b">
            <a:normAutofit/>
          </a:bodyPr>
          <a:lstStyle/>
          <a:p>
            <a:pPr lvl="0" algn="ctr" fontAlgn="auto">
              <a:spcAft>
                <a:spcPts val="0"/>
              </a:spcAft>
            </a:pPr>
            <a:r>
              <a:rPr lang="ru-RU" sz="2200" dirty="0">
                <a:latin typeface="Times New Roman" pitchFamily="18" charset="0"/>
                <a:cs typeface="Times New Roman" pitchFamily="18" charset="0"/>
              </a:rPr>
              <a:t>По мнению Платона «...трудно представить себе лучший метод воспитания, чем тот, что открыт и проверен опытом веков; он может быть выражен в двух положениях: гимнастика для тела и музыка для души...» </a:t>
            </a:r>
            <a:endParaRPr kumimoji="0" lang="fr-CA" sz="1800" i="0" u="none" strike="noStrike" kern="1200" cap="small"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55576" y="1628800"/>
            <a:ext cx="7992888" cy="1152128"/>
          </a:xfrm>
        </p:spPr>
        <p:txBody>
          <a:bodyPr>
            <a:noAutofit/>
          </a:bodyPr>
          <a:lstStyle/>
          <a:p>
            <a:r>
              <a:rPr lang="ru-RU" sz="2200" dirty="0" smtClean="0">
                <a:solidFill>
                  <a:schemeClr val="tx1"/>
                </a:solidFill>
              </a:rPr>
              <a:t>                     Танец — это движение, которое развивает физическую</a:t>
            </a:r>
            <a:br>
              <a:rPr lang="ru-RU" sz="2200" dirty="0" smtClean="0">
                <a:solidFill>
                  <a:schemeClr val="tx1"/>
                </a:solidFill>
              </a:rPr>
            </a:br>
            <a:r>
              <a:rPr lang="ru-RU" sz="2200" dirty="0" smtClean="0">
                <a:solidFill>
                  <a:schemeClr val="tx1"/>
                </a:solidFill>
              </a:rPr>
              <a:t>                   силу, выносливость, ловкость, формирует фигуру.</a:t>
            </a:r>
            <a:br>
              <a:rPr lang="ru-RU" sz="2200" dirty="0" smtClean="0">
                <a:solidFill>
                  <a:schemeClr val="tx1"/>
                </a:solidFill>
              </a:rPr>
            </a:br>
            <a:r>
              <a:rPr lang="ru-RU" sz="2200" dirty="0" smtClean="0">
                <a:solidFill>
                  <a:schemeClr val="tx1"/>
                </a:solidFill>
              </a:rPr>
              <a:t>.</a:t>
            </a:r>
            <a:endParaRPr lang="ru-RU" sz="2200" dirty="0">
              <a:solidFill>
                <a:schemeClr val="tx1"/>
              </a:solidFill>
            </a:endParaRPr>
          </a:p>
        </p:txBody>
      </p:sp>
      <p:sp>
        <p:nvSpPr>
          <p:cNvPr id="3" name="Заголовок 6"/>
          <p:cNvSpPr txBox="1">
            <a:spLocks/>
          </p:cNvSpPr>
          <p:nvPr/>
        </p:nvSpPr>
        <p:spPr>
          <a:xfrm>
            <a:off x="755576" y="764704"/>
            <a:ext cx="7992888" cy="68813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none" spc="0" normalizeH="0" baseline="0" noProof="0" dirty="0" smtClean="0">
                <a:ln>
                  <a:noFill/>
                </a:ln>
                <a:solidFill>
                  <a:schemeClr val="tx1"/>
                </a:solidFill>
                <a:effectLst/>
                <a:uLnTx/>
                <a:uFillTx/>
                <a:latin typeface="+mj-lt"/>
                <a:ea typeface="+mj-ea"/>
                <a:cs typeface="+mj-cs"/>
              </a:rPr>
              <a:t>Что такое танец?</a:t>
            </a:r>
            <a:endParaRPr kumimoji="0" lang="ru-RU"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Рисунок 7" descr="0c7eb6ba5d35.jpg"/>
          <p:cNvPicPr>
            <a:picLocks noChangeAspect="1"/>
          </p:cNvPicPr>
          <p:nvPr/>
        </p:nvPicPr>
        <p:blipFill>
          <a:blip r:embed="rId3" cstate="print"/>
          <a:stretch>
            <a:fillRect/>
          </a:stretch>
        </p:blipFill>
        <p:spPr>
          <a:xfrm>
            <a:off x="0" y="4941168"/>
            <a:ext cx="1916832" cy="1916832"/>
          </a:xfrm>
          <a:prstGeom prst="rect">
            <a:avLst/>
          </a:prstGeom>
        </p:spPr>
      </p:pic>
      <p:pic>
        <p:nvPicPr>
          <p:cNvPr id="9" name="Рисунок 8" descr="1236176891_66227732.bstiec6g.jpg"/>
          <p:cNvPicPr>
            <a:picLocks noChangeAspect="1"/>
          </p:cNvPicPr>
          <p:nvPr/>
        </p:nvPicPr>
        <p:blipFill>
          <a:blip r:embed="rId4" cstate="print"/>
          <a:stretch>
            <a:fillRect/>
          </a:stretch>
        </p:blipFill>
        <p:spPr>
          <a:xfrm>
            <a:off x="4572000" y="4149080"/>
            <a:ext cx="3593976" cy="2327099"/>
          </a:xfrm>
          <a:prstGeom prst="rect">
            <a:avLst/>
          </a:prstGeom>
        </p:spPr>
      </p:pic>
      <p:pic>
        <p:nvPicPr>
          <p:cNvPr id="11" name="Рисунок 10" descr="divers-111569752863-img.jpg"/>
          <p:cNvPicPr>
            <a:picLocks noChangeAspect="1"/>
          </p:cNvPicPr>
          <p:nvPr/>
        </p:nvPicPr>
        <p:blipFill>
          <a:blip r:embed="rId5" cstate="print"/>
          <a:stretch>
            <a:fillRect/>
          </a:stretch>
        </p:blipFill>
        <p:spPr>
          <a:xfrm>
            <a:off x="1979712" y="2924944"/>
            <a:ext cx="2426593" cy="2098790"/>
          </a:xfrm>
          <a:prstGeom prst="rect">
            <a:avLst/>
          </a:prstGeom>
        </p:spPr>
      </p:pic>
      <p:pic>
        <p:nvPicPr>
          <p:cNvPr id="12" name="Рисунок 11" descr="picture-43.png"/>
          <p:cNvPicPr>
            <a:picLocks noChangeAspect="1"/>
          </p:cNvPicPr>
          <p:nvPr/>
        </p:nvPicPr>
        <p:blipFill>
          <a:blip r:embed="rId6" cstate="print"/>
          <a:stretch>
            <a:fillRect/>
          </a:stretch>
        </p:blipFill>
        <p:spPr>
          <a:xfrm>
            <a:off x="6444208" y="2564904"/>
            <a:ext cx="2376264" cy="146769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itre 1"/>
          <p:cNvSpPr>
            <a:spLocks noGrp="1"/>
          </p:cNvSpPr>
          <p:nvPr>
            <p:ph type="title"/>
          </p:nvPr>
        </p:nvSpPr>
        <p:spPr>
          <a:xfrm>
            <a:off x="2123728" y="1340768"/>
            <a:ext cx="7920880" cy="4392488"/>
          </a:xfrm>
        </p:spPr>
        <p:txBody>
          <a:bodyPr>
            <a:noAutofit/>
          </a:bodyPr>
          <a:lstStyle/>
          <a:p>
            <a:pPr algn="l"/>
            <a:r>
              <a:rPr lang="ru-RU" sz="1800" dirty="0" smtClean="0">
                <a:latin typeface="+mn-lt"/>
                <a:ea typeface="+mn-ea"/>
                <a:cs typeface="+mn-cs"/>
              </a:rPr>
              <a:t/>
            </a:r>
            <a:br>
              <a:rPr lang="ru-RU" sz="1800" dirty="0" smtClean="0">
                <a:latin typeface="+mn-lt"/>
                <a:ea typeface="+mn-ea"/>
                <a:cs typeface="+mn-cs"/>
              </a:rPr>
            </a:br>
            <a:endParaRPr lang="fr-CA" sz="1800" dirty="0" smtClean="0">
              <a:latin typeface="+mn-lt"/>
              <a:ea typeface="+mn-ea"/>
              <a:cs typeface="+mn-cs"/>
            </a:endParaRPr>
          </a:p>
        </p:txBody>
      </p:sp>
      <p:sp>
        <p:nvSpPr>
          <p:cNvPr id="3" name="Titre 1"/>
          <p:cNvSpPr txBox="1">
            <a:spLocks/>
          </p:cNvSpPr>
          <p:nvPr/>
        </p:nvSpPr>
        <p:spPr bwMode="auto">
          <a:xfrm>
            <a:off x="2267744" y="908720"/>
            <a:ext cx="6480720" cy="511256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ru-RU" sz="3200" dirty="0" smtClean="0">
                <a:solidFill>
                  <a:srgbClr val="002060"/>
                </a:solidFill>
                <a:latin typeface="Times New Roman" pitchFamily="18" charset="0"/>
                <a:ea typeface="+mj-ea"/>
                <a:cs typeface="Times New Roman" pitchFamily="18" charset="0"/>
              </a:rPr>
              <a:t>Что дает танец ребенку?</a:t>
            </a:r>
          </a:p>
          <a:p>
            <a:pPr lvl="0"/>
            <a:endParaRPr lang="ru-RU" sz="2400" dirty="0" smtClean="0">
              <a:latin typeface="+mj-lt"/>
              <a:ea typeface="+mj-ea"/>
              <a:cs typeface="+mj-cs"/>
            </a:endParaRPr>
          </a:p>
          <a:p>
            <a:pPr>
              <a:buFont typeface="Wingdings" pitchFamily="2" charset="2"/>
              <a:buChar char="ü"/>
            </a:pPr>
            <a:r>
              <a:rPr lang="ru-RU" sz="2400" dirty="0" smtClean="0">
                <a:latin typeface="Times New Roman"/>
                <a:ea typeface="Times New Roman"/>
              </a:rPr>
              <a:t>  </a:t>
            </a:r>
            <a:r>
              <a:rPr lang="ru-RU" sz="2200" dirty="0" smtClean="0">
                <a:latin typeface="Times New Roman"/>
                <a:ea typeface="Times New Roman"/>
              </a:rPr>
              <a:t>Танец помогает формировать начальные математические и логические представления ребёнка;</a:t>
            </a:r>
          </a:p>
          <a:p>
            <a:pPr>
              <a:buFont typeface="Wingdings" pitchFamily="2" charset="2"/>
              <a:buChar char="ü"/>
            </a:pPr>
            <a:r>
              <a:rPr lang="ru-RU" sz="2200" dirty="0" smtClean="0">
                <a:latin typeface="Times New Roman"/>
                <a:ea typeface="Times New Roman"/>
              </a:rPr>
              <a:t> тренирует навыки ориентирования в пространстве</a:t>
            </a:r>
          </a:p>
          <a:p>
            <a:pPr>
              <a:buFont typeface="Wingdings" pitchFamily="2" charset="2"/>
              <a:buChar char="ü"/>
            </a:pPr>
            <a:r>
              <a:rPr lang="ru-RU" sz="2200" dirty="0" smtClean="0">
                <a:latin typeface="Times New Roman"/>
                <a:ea typeface="Times New Roman"/>
              </a:rPr>
              <a:t>  развивает речь</a:t>
            </a:r>
          </a:p>
          <a:p>
            <a:pPr>
              <a:buFont typeface="Wingdings" pitchFamily="2" charset="2"/>
              <a:buChar char="ü"/>
            </a:pPr>
            <a:r>
              <a:rPr lang="ru-RU" sz="2200" dirty="0" smtClean="0">
                <a:latin typeface="Times New Roman"/>
                <a:ea typeface="Times New Roman"/>
              </a:rPr>
              <a:t> при творческой деятельности активизируется восприятие</a:t>
            </a:r>
          </a:p>
          <a:p>
            <a:pPr>
              <a:buFont typeface="Wingdings" pitchFamily="2" charset="2"/>
              <a:buChar char="ü"/>
            </a:pPr>
            <a:r>
              <a:rPr lang="ru-RU" sz="2200" dirty="0" smtClean="0">
                <a:latin typeface="Times New Roman"/>
                <a:ea typeface="Times New Roman"/>
              </a:rPr>
              <a:t> выразительность исполнения</a:t>
            </a:r>
          </a:p>
          <a:p>
            <a:r>
              <a:rPr lang="ru-RU" sz="2200" dirty="0" smtClean="0">
                <a:latin typeface="Times New Roman"/>
                <a:ea typeface="Times New Roman"/>
              </a:rPr>
              <a:t>оценочное отношение к своей продукции</a:t>
            </a:r>
            <a:r>
              <a:rPr kumimoji="0" lang="ru-RU" sz="1800" b="0" i="0" u="none" strike="noStrike" kern="1200" cap="none" spc="0" normalizeH="0" baseline="0" noProof="0" dirty="0" smtClean="0">
                <a:ln>
                  <a:noFill/>
                </a:ln>
                <a:solidFill>
                  <a:schemeClr val="tx1"/>
                </a:solidFill>
                <a:effectLst/>
                <a:uLnTx/>
                <a:uFillTx/>
                <a:latin typeface="+mn-lt"/>
                <a:ea typeface="+mn-ea"/>
                <a:cs typeface="+mn-cs"/>
              </a:rPr>
              <a:t/>
            </a:r>
            <a:br>
              <a:rPr kumimoji="0" lang="ru-RU" sz="1800" b="0" i="0" u="none" strike="noStrike" kern="1200" cap="none" spc="0" normalizeH="0" baseline="0" noProof="0" dirty="0" smtClean="0">
                <a:ln>
                  <a:noFill/>
                </a:ln>
                <a:solidFill>
                  <a:schemeClr val="tx1"/>
                </a:solidFill>
                <a:effectLst/>
                <a:uLnTx/>
                <a:uFillTx/>
                <a:latin typeface="+mn-lt"/>
                <a:ea typeface="+mn-ea"/>
                <a:cs typeface="+mn-cs"/>
              </a:rPr>
            </a:br>
            <a:endParaRPr kumimoji="0" lang="fr-CA"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979712" y="2420888"/>
            <a:ext cx="7164288" cy="1656184"/>
          </a:xfrm>
        </p:spPr>
        <p:txBody>
          <a:bodyPr>
            <a:noAutofit/>
          </a:bodyPr>
          <a:lstStyle/>
          <a:p>
            <a:r>
              <a:rPr lang="ru-RU" sz="2200" dirty="0" smtClean="0">
                <a:solidFill>
                  <a:schemeClr val="tx1"/>
                </a:solidFill>
              </a:rPr>
              <a:t>Многие исследования психологов доказали, что дети, занимающиеся танцами, добиваются больших успехов в учёбе, чем их сверстники, а так же опережают их в общем развитии. Даже самые замкнутые дети становятся раскрепощёнными, открытыми, и общительными.</a:t>
            </a:r>
            <a:endParaRPr lang="ru-RU" sz="2200" dirty="0">
              <a:solidFill>
                <a:schemeClr val="tx1"/>
              </a:solidFill>
              <a:latin typeface="Times New Roman" pitchFamily="18" charset="0"/>
              <a:cs typeface="Times New Roman" pitchFamily="18" charset="0"/>
            </a:endParaRPr>
          </a:p>
        </p:txBody>
      </p:sp>
      <p:sp>
        <p:nvSpPr>
          <p:cNvPr id="3" name="Заголовок 6"/>
          <p:cNvSpPr txBox="1">
            <a:spLocks/>
          </p:cNvSpPr>
          <p:nvPr/>
        </p:nvSpPr>
        <p:spPr>
          <a:xfrm>
            <a:off x="1979712" y="908720"/>
            <a:ext cx="7164288" cy="864096"/>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500" b="0" i="0" u="none" strike="noStrike" kern="1200" cap="none" spc="0" normalizeH="0" baseline="0" noProof="0" dirty="0" smtClean="0">
                <a:ln>
                  <a:noFill/>
                </a:ln>
                <a:effectLst/>
                <a:uLnTx/>
                <a:uFillTx/>
                <a:latin typeface="+mj-lt"/>
                <a:ea typeface="+mj-ea"/>
                <a:cs typeface="+mj-cs"/>
              </a:rPr>
              <a:t>Психологические</a:t>
            </a:r>
            <a:r>
              <a:rPr kumimoji="0" lang="ru-RU" sz="3500" b="0" i="0" u="none" strike="noStrike" kern="1200" cap="none" spc="0" normalizeH="0" noProof="0" dirty="0" smtClean="0">
                <a:ln>
                  <a:noFill/>
                </a:ln>
                <a:effectLst/>
                <a:uLnTx/>
                <a:uFillTx/>
                <a:latin typeface="+mj-lt"/>
                <a:ea typeface="+mj-ea"/>
                <a:cs typeface="+mj-cs"/>
              </a:rPr>
              <a:t> исследования</a:t>
            </a:r>
            <a:endParaRPr kumimoji="0" lang="ru-RU" sz="3500" b="0"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Рисунок 6" descr="0006-008-Mezhdunarodnyj-den-detskoj-knigi-otmechaetsja-2-aprelja-v-den-rozhdenija.jpg"/>
          <p:cNvPicPr>
            <a:picLocks noChangeAspect="1"/>
          </p:cNvPicPr>
          <p:nvPr/>
        </p:nvPicPr>
        <p:blipFill>
          <a:blip r:embed="rId3" cstate="print"/>
          <a:stretch>
            <a:fillRect/>
          </a:stretch>
        </p:blipFill>
        <p:spPr>
          <a:xfrm>
            <a:off x="0" y="4769768"/>
            <a:ext cx="2784309" cy="2088232"/>
          </a:xfrm>
          <a:prstGeom prst="rect">
            <a:avLst/>
          </a:prstGeom>
        </p:spPr>
      </p:pic>
      <p:pic>
        <p:nvPicPr>
          <p:cNvPr id="8" name="Рисунок 7" descr="25099151.jpg"/>
          <p:cNvPicPr>
            <a:picLocks noChangeAspect="1"/>
          </p:cNvPicPr>
          <p:nvPr/>
        </p:nvPicPr>
        <p:blipFill>
          <a:blip r:embed="rId4" cstate="print"/>
          <a:stretch>
            <a:fillRect/>
          </a:stretch>
        </p:blipFill>
        <p:spPr>
          <a:xfrm>
            <a:off x="0" y="188640"/>
            <a:ext cx="2376264" cy="2135244"/>
          </a:xfrm>
          <a:prstGeom prst="ellipse">
            <a:avLst/>
          </a:prstGeom>
          <a:ln>
            <a:noFill/>
          </a:ln>
          <a:effectLst>
            <a:softEdge rad="112500"/>
          </a:effectLst>
        </p:spPr>
      </p:pic>
      <p:sp>
        <p:nvSpPr>
          <p:cNvPr id="3074" name="Titre 1"/>
          <p:cNvSpPr>
            <a:spLocks noGrp="1"/>
          </p:cNvSpPr>
          <p:nvPr>
            <p:ph type="title"/>
          </p:nvPr>
        </p:nvSpPr>
        <p:spPr>
          <a:xfrm>
            <a:off x="2123728" y="1340768"/>
            <a:ext cx="7920880" cy="1008112"/>
          </a:xfrm>
        </p:spPr>
        <p:txBody>
          <a:bodyPr>
            <a:noAutofit/>
          </a:bodyPr>
          <a:lstStyle/>
          <a:p>
            <a:pPr algn="l"/>
            <a:r>
              <a:rPr lang="ru-RU" sz="1800" dirty="0" smtClean="0">
                <a:latin typeface="+mn-lt"/>
                <a:ea typeface="+mn-ea"/>
                <a:cs typeface="+mn-cs"/>
              </a:rPr>
              <a:t/>
            </a:r>
            <a:br>
              <a:rPr lang="ru-RU" sz="1800" dirty="0" smtClean="0">
                <a:latin typeface="+mn-lt"/>
                <a:ea typeface="+mn-ea"/>
                <a:cs typeface="+mn-cs"/>
              </a:rPr>
            </a:br>
            <a:endParaRPr lang="fr-CA" sz="1800" dirty="0" smtClean="0">
              <a:latin typeface="+mn-lt"/>
              <a:ea typeface="+mn-ea"/>
              <a:cs typeface="+mn-cs"/>
            </a:endParaRPr>
          </a:p>
        </p:txBody>
      </p:sp>
      <p:sp>
        <p:nvSpPr>
          <p:cNvPr id="3" name="Titre 1"/>
          <p:cNvSpPr txBox="1">
            <a:spLocks/>
          </p:cNvSpPr>
          <p:nvPr/>
        </p:nvSpPr>
        <p:spPr bwMode="auto">
          <a:xfrm>
            <a:off x="2267744" y="836712"/>
            <a:ext cx="6876256" cy="2952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ru-RU" sz="2400" b="1" dirty="0" smtClean="0">
                <a:latin typeface="Times New Roman" pitchFamily="18" charset="0"/>
                <a:cs typeface="Times New Roman" pitchFamily="18" charset="0"/>
              </a:rPr>
              <a:t>              Актуальность </a:t>
            </a:r>
            <a:r>
              <a:rPr lang="ru-RU" sz="2400" b="1" dirty="0">
                <a:latin typeface="Times New Roman" pitchFamily="18" charset="0"/>
                <a:cs typeface="Times New Roman" pitchFamily="18" charset="0"/>
              </a:rPr>
              <a:t>хореографического </a:t>
            </a:r>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                           образования</a:t>
            </a:r>
            <a:r>
              <a:rPr lang="ru-RU" sz="2400" b="1"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a:p>
            <a:r>
              <a:rPr lang="ru-RU" sz="2200" dirty="0"/>
              <a:t> </a:t>
            </a:r>
          </a:p>
          <a:p>
            <a:pPr algn="just"/>
            <a:r>
              <a:rPr lang="ru-RU" sz="2200" dirty="0">
                <a:latin typeface="Times New Roman" pitchFamily="18" charset="0"/>
                <a:cs typeface="Times New Roman" pitchFamily="18" charset="0"/>
              </a:rPr>
              <a:t> </a:t>
            </a:r>
            <a:r>
              <a:rPr lang="ru-RU" sz="2200" dirty="0" smtClean="0">
                <a:latin typeface="Times New Roman" pitchFamily="18" charset="0"/>
                <a:cs typeface="Times New Roman" pitchFamily="18" charset="0"/>
              </a:rPr>
              <a:t>	 В наше не простое и жестокое время очень важно воспитать маленького человека, способного сопереживать и сочувствовать другим, прививать ему чувство такта, воспитать культурного, полноценного члена общества.</a:t>
            </a:r>
            <a:endParaRPr lang="ru-RU" sz="2200" dirty="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	</a:t>
            </a:r>
            <a:r>
              <a:rPr kumimoji="0" lang="ru-RU" sz="2200" b="0" i="0" u="none" strike="noStrike" kern="1200" cap="none" spc="0" normalizeH="0" baseline="0" noProof="0" dirty="0" smtClean="0">
                <a:ln>
                  <a:noFill/>
                </a:ln>
                <a:solidFill>
                  <a:schemeClr val="tx1"/>
                </a:solidFill>
                <a:effectLst/>
                <a:uLnTx/>
                <a:uFillTx/>
                <a:latin typeface="+mn-lt"/>
                <a:ea typeface="+mn-ea"/>
                <a:cs typeface="+mn-cs"/>
              </a:rPr>
              <a:t/>
            </a:r>
            <a:br>
              <a:rPr kumimoji="0" lang="ru-RU" sz="2200" b="0" i="0" u="none" strike="noStrike" kern="1200" cap="none" spc="0" normalizeH="0" baseline="0" noProof="0" dirty="0" smtClean="0">
                <a:ln>
                  <a:noFill/>
                </a:ln>
                <a:solidFill>
                  <a:schemeClr val="tx1"/>
                </a:solidFill>
                <a:effectLst/>
                <a:uLnTx/>
                <a:uFillTx/>
                <a:latin typeface="+mn-lt"/>
                <a:ea typeface="+mn-ea"/>
                <a:cs typeface="+mn-cs"/>
              </a:rPr>
            </a:br>
            <a:endParaRPr kumimoji="0" lang="fr-CA"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re 1"/>
          <p:cNvSpPr txBox="1">
            <a:spLocks/>
          </p:cNvSpPr>
          <p:nvPr/>
        </p:nvSpPr>
        <p:spPr bwMode="auto">
          <a:xfrm>
            <a:off x="2267744" y="3356992"/>
            <a:ext cx="6876256" cy="29523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r>
              <a:rPr lang="ru-RU" sz="2200" dirty="0" smtClean="0">
                <a:latin typeface="Times New Roman" pitchFamily="18" charset="0"/>
                <a:cs typeface="Times New Roman" pitchFamily="18" charset="0"/>
              </a:rPr>
              <a:t>Сегодня “развивающемуся обществу нужны современно образованные, нравственные, предприимчивые люди, которые могут самостоятельно принимать ответственные решения,  прогнозируя их возможные последствия,  люди отличающиеся мобильностью, динамизмом, конструктивностью, обладающие развитым чувством ответственности за судьбу страны” 	</a:t>
            </a:r>
            <a:r>
              <a:rPr kumimoji="0" lang="ru-RU"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r>
            <a:br>
              <a:rPr kumimoji="0" lang="ru-RU"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br>
            <a:endParaRPr kumimoji="0" lang="fr-CA" sz="2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569</TotalTime>
  <Words>489</Words>
  <Application>Microsoft Office PowerPoint</Application>
  <PresentationFormat>Экран (4:3)</PresentationFormat>
  <Paragraphs>92</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Поток</vt:lpstr>
      <vt:lpstr>«Развитие ребёнка в дошкольном и дополнительном образовании»</vt:lpstr>
      <vt:lpstr>Слайд 2</vt:lpstr>
      <vt:lpstr>                В  дошкольном  возрасте           Формируются        интересы,  мотивации , потребность в систематической        двигательной активности, и личность  ребенка.         Закладываются        основы здоровья, гармоничного, умственного,  нравственного, физического и эстетического        развития ребёнка, формируется его личность.               Развиваются способности художественного видения мира, приобщение к миру искусства, развитие  художественно- творческих  способностией.      </vt:lpstr>
      <vt:lpstr>   В эстетическом воспитании детей особое место  принадлежит хореографическому творчеству.</vt:lpstr>
      <vt:lpstr> </vt:lpstr>
      <vt:lpstr>                     Танец — это движение, которое развивает физическую                    силу, выносливость, ловкость, формирует фигуру. .</vt:lpstr>
      <vt:lpstr> </vt:lpstr>
      <vt:lpstr>Многие исследования психологов доказали, что дети, занимающиеся танцами, добиваются больших успехов в учёбе, чем их сверстники, а так же опережают их в общем развитии. Даже самые замкнутые дети становятся раскрепощёнными, открытыми, и общительными.</vt:lpstr>
      <vt:lpstr> </vt:lpstr>
      <vt:lpstr> </vt:lpstr>
      <vt:lpstr>       Хореография в детском саду  В «век гиподинамии», когда дети проводят большое количество времени сидя за партой, за компьютером или просто у телеэкрана, занятия хореографией становятся особенно актуальными. </vt:lpstr>
      <vt:lpstr>                            Поэтому можно сказать, что хореография является                       дополнительным резервом двигательной активности                    детей, источником их здоровья, радости, повышения                   работоспособности, разрядки умственного и психического                  напряжения, а следовательно, одним из условий их                   успешной подготовки к учебной и трудовой деятельности.                    Ребёнок через танец начинает смотреть на мир другими                    глазами.</vt:lpstr>
      <vt:lpstr>Принципы образовательной программы</vt:lpstr>
      <vt:lpstr> </vt:lpstr>
      <vt:lpstr> </vt:lpstr>
      <vt:lpstr> </vt:lpstr>
    </vt:vector>
  </TitlesOfParts>
  <Company>Twoja nazwa firmy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ppsworld.ru</dc:creator>
  <cp:lastModifiedBy>и</cp:lastModifiedBy>
  <cp:revision>71</cp:revision>
  <dcterms:created xsi:type="dcterms:W3CDTF">2013-05-07T09:53:16Z</dcterms:created>
  <dcterms:modified xsi:type="dcterms:W3CDTF">2014-08-25T15:17:49Z</dcterms:modified>
</cp:coreProperties>
</file>