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58" r:id="rId6"/>
    <p:sldId id="261" r:id="rId7"/>
    <p:sldId id="264" r:id="rId8"/>
    <p:sldId id="268" r:id="rId9"/>
    <p:sldId id="263" r:id="rId10"/>
    <p:sldId id="265" r:id="rId11"/>
    <p:sldId id="262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B4CB6-012E-4236-95C0-35BE2B809EAF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0E54-14DA-4C25-9C96-FE8C3D950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643074"/>
          </a:xfrm>
        </p:spPr>
        <p:txBody>
          <a:bodyPr>
            <a:prstTxWarp prst="textArchUp">
              <a:avLst/>
            </a:prstTxWarp>
          </a:bodyPr>
          <a:lstStyle/>
          <a:p>
            <a:pPr algn="ctr"/>
            <a:r>
              <a:rPr lang="ru-RU" dirty="0" smtClean="0"/>
              <a:t>Заседание клуба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385765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«Растим будущего школьника»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316" name="Picture 4" descr="Родительское собрание &quot; БПФ ГОУ &quot;ПГУ им. Т.Г. Шевченко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4B4295"/>
              </a:clrFrom>
              <a:clrTo>
                <a:srgbClr val="4B4295">
                  <a:alpha val="0"/>
                </a:srgbClr>
              </a:clrTo>
            </a:clrChange>
          </a:blip>
          <a:srcRect t="21154" b="21153"/>
          <a:stretch>
            <a:fillRect/>
          </a:stretch>
        </p:blipFill>
        <p:spPr bwMode="auto">
          <a:xfrm>
            <a:off x="2285984" y="4357694"/>
            <a:ext cx="4524375" cy="2143140"/>
          </a:xfrm>
          <a:prstGeom prst="flowChartTerminator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Что же такое рационально организованный режим дня?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Во–первых, это учеба в школе.  </a:t>
            </a:r>
          </a:p>
          <a:p>
            <a:pPr marL="0" indent="0">
              <a:buNone/>
            </a:pPr>
            <a:r>
              <a:rPr lang="ru-RU" sz="2400" dirty="0" smtClean="0"/>
              <a:t>Во–вторых, это обязательный отдых на свежем воздухе. В–третьих, это достаточный по продолжительности сон В–четвертых, это регулярное и полноценное питание.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12" descr="http://im0-tub-ru.yandex.net/i?id=2b89d7e481e6d237cc1a1839be2465bb-13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143380"/>
            <a:ext cx="3033715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Общешкольное родительское собрание - 4 Октября 2011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0984" y="1357298"/>
            <a:ext cx="2363016" cy="2076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Примерная схема режима дня для младших школьников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Режимные моменты                               время:</a:t>
            </a:r>
          </a:p>
          <a:p>
            <a:pPr marL="3948113" indent="-3948113">
              <a:buNone/>
            </a:pPr>
            <a:r>
              <a:rPr lang="ru-RU" sz="2800" dirty="0" smtClean="0"/>
              <a:t>Пробуждение, зарядка                         7.00 </a:t>
            </a:r>
          </a:p>
          <a:p>
            <a:pPr>
              <a:buNone/>
            </a:pPr>
            <a:r>
              <a:rPr lang="ru-RU" sz="2800" dirty="0" smtClean="0"/>
              <a:t>Завтрак                                                    7.10 </a:t>
            </a:r>
          </a:p>
          <a:p>
            <a:pPr>
              <a:buNone/>
            </a:pPr>
            <a:r>
              <a:rPr lang="ru-RU" sz="2800" dirty="0" smtClean="0"/>
              <a:t>Учебные занятия в школе               8.00- 12.00 </a:t>
            </a:r>
          </a:p>
          <a:p>
            <a:pPr>
              <a:buNone/>
            </a:pPr>
            <a:r>
              <a:rPr lang="ru-RU" sz="2800" dirty="0" smtClean="0"/>
              <a:t>Обед                                                        13.00 </a:t>
            </a:r>
          </a:p>
          <a:p>
            <a:pPr>
              <a:buNone/>
            </a:pPr>
            <a:r>
              <a:rPr lang="ru-RU" sz="2800" dirty="0" err="1" smtClean="0"/>
              <a:t>Прогулка,игры</a:t>
            </a:r>
            <a:r>
              <a:rPr lang="ru-RU" sz="2800" dirty="0" smtClean="0"/>
              <a:t> на свежем воздухе                       14.00 – 15.00 </a:t>
            </a:r>
          </a:p>
          <a:p>
            <a:pPr marL="0" indent="0">
              <a:buNone/>
            </a:pPr>
            <a:r>
              <a:rPr lang="ru-RU" sz="2800" dirty="0" smtClean="0"/>
              <a:t>Время для самостоятельных учебных занятий 15.00 – 16.30 Работа </a:t>
            </a:r>
            <a:r>
              <a:rPr lang="ru-RU" sz="2800" dirty="0" err="1" smtClean="0"/>
              <a:t>кружков,свободное</a:t>
            </a:r>
            <a:r>
              <a:rPr lang="ru-RU" sz="2800" dirty="0" smtClean="0"/>
              <a:t> время.                       16.30 -17.30 </a:t>
            </a:r>
          </a:p>
          <a:p>
            <a:pPr>
              <a:buNone/>
            </a:pPr>
            <a:r>
              <a:rPr lang="ru-RU" sz="2800" dirty="0" smtClean="0"/>
              <a:t>Пребывание на воздухе                                          17.30 – 18.30 </a:t>
            </a:r>
          </a:p>
          <a:p>
            <a:pPr>
              <a:buNone/>
            </a:pPr>
            <a:r>
              <a:rPr lang="ru-RU" sz="2800" dirty="0" smtClean="0"/>
              <a:t>Ужин и свободные занятия                                    19.30 </a:t>
            </a:r>
          </a:p>
          <a:p>
            <a:pPr>
              <a:buNone/>
            </a:pPr>
            <a:r>
              <a:rPr lang="ru-RU" sz="2800" dirty="0" smtClean="0"/>
              <a:t>Сон                                                                              21.00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0" y="0"/>
            <a:ext cx="4500562" cy="300037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Советы родителям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857620" y="0"/>
            <a:ext cx="3571900" cy="22717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первый: самое главное, что вы можете подарить своему ребенку - это ваше внимание.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5572100" y="3143248"/>
            <a:ext cx="3571900" cy="22717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пятый : помогите ребенку привыкнуть к новому школьному режиму.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2928926" y="4357694"/>
            <a:ext cx="4071966" cy="25003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шестой: мудрое отношение родителей к школьным результатам исключит треть возможных неприятностей ребенка.</a:t>
            </a:r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0" y="3000372"/>
            <a:ext cx="3786182" cy="27717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четвертый : помогите ребенку установить отношения со сверстниками и чувствовать себя уверенно. 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>
            <a:off x="2143108" y="1643050"/>
            <a:ext cx="3643338" cy="24860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третий: ваше спокойное отношение к школьным заботам и школьной жизни очень поможет ребенку. </a:t>
            </a:r>
            <a:endParaRPr lang="ru-RU" dirty="0"/>
          </a:p>
        </p:txBody>
      </p:sp>
      <p:sp>
        <p:nvSpPr>
          <p:cNvPr id="14" name="Облако 13"/>
          <p:cNvSpPr/>
          <p:nvPr/>
        </p:nvSpPr>
        <p:spPr>
          <a:xfrm>
            <a:off x="5572100" y="1142984"/>
            <a:ext cx="3571900" cy="22717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второй: ваше положительное отношение к школе и учителям упростит ребенку период адаптации.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468313" y="2349500"/>
            <a:ext cx="8424862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Благодарим   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 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внимание!</a:t>
            </a:r>
          </a:p>
        </p:txBody>
      </p:sp>
      <p:pic>
        <p:nvPicPr>
          <p:cNvPr id="37894" name="Picture 6" descr="5d93dbe570f5bd9f56551feca21e0c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508500"/>
            <a:ext cx="1800225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собрания: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ГОСУДАРСТВЕННОЕ БЮДЖЕТНОЕ ОБРАЗОВАТЕЛЬНОЕ УЧРЕЖДЕНИЕ СРЕДНЯЯ ОБЩЕОБРАЗОВАТЕЛЬНАЯ ШКОЛА 264 г. САНКТ-ПЕТЕРБУРГА - 2010- 2011 уч.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14752"/>
            <a:ext cx="2701895" cy="27146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Сообщение: О первых днях ребенка в школе. Этапы школьной адаптации.</a:t>
            </a:r>
          </a:p>
          <a:p>
            <a:r>
              <a:rPr lang="ru-RU" dirty="0" smtClean="0"/>
              <a:t>2. Тестирование «Правильно ли Вы воспитываете своего ребенка». </a:t>
            </a:r>
          </a:p>
          <a:p>
            <a:r>
              <a:rPr lang="ru-RU" dirty="0" smtClean="0"/>
              <a:t>3. Безопасность вашего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Родителям будущих первоклассников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1"/>
            <a:ext cx="1674099" cy="2143115"/>
          </a:xfrm>
          <a:prstGeom prst="foldedCorner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10796"/>
          </a:xfrm>
        </p:spPr>
        <p:txBody>
          <a:bodyPr>
            <a:normAutofit/>
          </a:bodyPr>
          <a:lstStyle/>
          <a:p>
            <a:pPr algn="ctr"/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8579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u="sng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Адаптация </a:t>
            </a:r>
            <a:r>
              <a:rPr lang="ru-RU" sz="2400" dirty="0" smtClean="0">
                <a:solidFill>
                  <a:srgbClr val="002060"/>
                </a:solidFill>
              </a:rPr>
              <a:t>– имеет латинское происхождение и обозначает приспособление строения и функций организма, его органов и клеток к условиям среды.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Физиологическую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i="1" dirty="0" smtClean="0">
                <a:solidFill>
                  <a:srgbClr val="002060"/>
                </a:solidFill>
              </a:rPr>
              <a:t>Психологическую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i="1" dirty="0" smtClean="0">
                <a:solidFill>
                  <a:srgbClr val="002060"/>
                </a:solidFill>
              </a:rPr>
              <a:t>Социальную (личностную)</a:t>
            </a:r>
          </a:p>
          <a:p>
            <a:pPr>
              <a:buNone/>
            </a:pPr>
            <a:r>
              <a:rPr lang="ru-RU" sz="2400" b="1" i="1" dirty="0" smtClean="0"/>
              <a:t>Этапы:</a:t>
            </a:r>
          </a:p>
          <a:p>
            <a:pPr>
              <a:buNone/>
            </a:pPr>
            <a:r>
              <a:rPr lang="ru-RU" sz="2400" dirty="0" smtClean="0"/>
              <a:t>Первый этап – ориентировочный. </a:t>
            </a:r>
          </a:p>
          <a:p>
            <a:pPr>
              <a:buNone/>
            </a:pPr>
            <a:r>
              <a:rPr lang="ru-RU" sz="2400" dirty="0" smtClean="0"/>
              <a:t>Второй этап - неустойчивое приспособление. </a:t>
            </a:r>
          </a:p>
          <a:p>
            <a:pPr>
              <a:buNone/>
            </a:pPr>
            <a:r>
              <a:rPr lang="ru-RU" sz="2400" dirty="0" smtClean="0"/>
              <a:t>Третий этап – относительно устойчивое приспособление</a:t>
            </a:r>
          </a:p>
          <a:p>
            <a:pPr algn="ctr"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Первая группа детей адаптируется в течение первых двух месяцев обучения. Эти дети относительно быстро вливаются в коллектив, осваиваются в школе, приобретают друзей. У них почти всегда хорошее настроение, они спокойны, доброжелательны, добросовестны и без видимого напряжения выполняют все требования учителя. Иногда у них все же отмечаются сложности либо в контактах с детьми, либо в отношениях с учителем, так как им еще трудно выполнять все требования правил поведения. Но к концу октября трудности этих детей,</a:t>
            </a:r>
          </a:p>
          <a:p>
            <a:pPr lvl="0">
              <a:buNone/>
            </a:pPr>
            <a:r>
              <a:rPr lang="ru-RU" sz="2400" dirty="0" smtClean="0"/>
              <a:t>    как правило, преодолеваются, ребенок полностью осваивается с новым статусом ученика, и с новыми требованиями, и с новым режимом.</a:t>
            </a:r>
          </a:p>
          <a:p>
            <a:endParaRPr lang="ru-RU" dirty="0"/>
          </a:p>
        </p:txBody>
      </p:sp>
      <p:pic>
        <p:nvPicPr>
          <p:cNvPr id="4" name="Picture 10" descr="http://im2-tub-ru.yandex.net/i?id=3e165218fbb2402499a577bd2a52e764-27-144&amp;n=21"/>
          <p:cNvPicPr>
            <a:picLocks noChangeAspect="1" noChangeArrowheads="1"/>
          </p:cNvPicPr>
          <p:nvPr/>
        </p:nvPicPr>
        <p:blipFill>
          <a:blip r:embed="rId2" cstate="print"/>
          <a:srcRect l="2500" t="6452" b="9676"/>
          <a:stretch>
            <a:fillRect/>
          </a:stretch>
        </p:blipFill>
        <p:spPr bwMode="auto">
          <a:xfrm>
            <a:off x="6143636" y="4786322"/>
            <a:ext cx="278608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pPr lvl="0"/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Вторая группа детей имеет более длительный период адаптации, период несоответствия их поведения требованиям школы затягивается. Дети не могут принять новую ситуацию обучения, общения с учителем, детьми. Такие школьники могут играть на уроках, выяснять отношения с товарищем, они не реагируют на замечания учителя или реагируют слезами, обидами. Как правило у них выявляются трудности в усвоении учебной программы, лишь к концу первого полугодия реакции этих детей становятся адекватными требованиям школы, учителя.</a:t>
            </a:r>
          </a:p>
          <a:p>
            <a:endParaRPr lang="ru-RU" dirty="0"/>
          </a:p>
        </p:txBody>
      </p:sp>
      <p:pic>
        <p:nvPicPr>
          <p:cNvPr id="5" name="Picture 8" descr="http://fs.nashaucheba.ru/tw_files2/urls_3/1360/d-1359849/7z-docs/7_html_92d972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722424"/>
            <a:ext cx="3143272" cy="213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Третья группа - дети, у которых социально-психологическая адаптация связана со значительными трудностями. У них отмечаются негативные формы поведения, резкое проявление отрицательных эмоций, они с большим трудом усваивают учебные программы.  Именно на таких учеников чаще всего жалуются учителя:  они мешают работать в группе.</a:t>
            </a:r>
          </a:p>
          <a:p>
            <a:endParaRPr lang="ru-RU" dirty="0"/>
          </a:p>
        </p:txBody>
      </p:sp>
      <p:pic>
        <p:nvPicPr>
          <p:cNvPr id="4" name="Picture 2" descr="Главная. Радушский детский сад - средняя школа"/>
          <p:cNvPicPr>
            <a:picLocks noChangeAspect="1" noChangeArrowheads="1"/>
          </p:cNvPicPr>
          <p:nvPr/>
        </p:nvPicPr>
        <p:blipFill>
          <a:blip r:embed="rId2" cstate="print"/>
          <a:srcRect l="4411" t="2525" r="2960" b="4041"/>
          <a:stretch>
            <a:fillRect/>
          </a:stretch>
        </p:blipFill>
        <p:spPr bwMode="auto">
          <a:xfrm>
            <a:off x="5786446" y="3857628"/>
            <a:ext cx="300039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Дезадаптация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sz="2800" dirty="0" smtClean="0"/>
              <a:t>Причины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857224" y="2500306"/>
            <a:ext cx="7572428" cy="14287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None/>
            </a:pPr>
            <a:r>
              <a:rPr lang="ru-RU" dirty="0" smtClean="0"/>
              <a:t>Индивидуальные характеристики ребенка: его способности, особенности эмоциональной сферы, состояние здоровья, особенности семейной среды.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85786" y="4357694"/>
            <a:ext cx="7572428" cy="14287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dirty="0" smtClean="0"/>
              <a:t>Влияние социально-экономических и социально-культурных условий: семейное окружение, материальное состояние семьи, ее культурный уровень, ценности.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Родительское собрание на тему: &quot;Адаптация пятиклассников в средней школе&quot;. - Родительские собр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Как же происходит адаптация к школе?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Значительная часть детей ( 50 – 60 % ) адаптируется в течении 2 – 3 месяцев обучения.</a:t>
            </a:r>
          </a:p>
          <a:p>
            <a:r>
              <a:rPr lang="ru-RU" dirty="0" smtClean="0"/>
              <a:t> Второй группе детей ( около 30 % ) требуется больше времени для привыкания к новой школьной жизни.</a:t>
            </a:r>
          </a:p>
          <a:p>
            <a:r>
              <a:rPr lang="ru-RU" dirty="0" smtClean="0"/>
              <a:t>Третья группа детей встречается в каждом классе </a:t>
            </a:r>
          </a:p>
          <a:p>
            <a:pPr>
              <a:buNone/>
            </a:pPr>
            <a:r>
              <a:rPr lang="ru-RU" dirty="0" smtClean="0"/>
              <a:t>( примерно 14 % ). Это такие дети, у которых к значительным трудностям учебной работы прибавляются трудности болезненной и длительной адаптации, примерно до 1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587</Words>
  <Application>Microsoft Office PowerPoint</Application>
  <PresentationFormat>Экран (4:3)</PresentationFormat>
  <Paragraphs>54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Заседание клуба</vt:lpstr>
      <vt:lpstr>План собрания:</vt:lpstr>
      <vt:lpstr>Слайд 3</vt:lpstr>
      <vt:lpstr>Слайд 4</vt:lpstr>
      <vt:lpstr>Слайд 5</vt:lpstr>
      <vt:lpstr>Слайд 6</vt:lpstr>
      <vt:lpstr>Дезадаптация</vt:lpstr>
      <vt:lpstr>Слайд 8</vt:lpstr>
      <vt:lpstr>Как же происходит адаптация к школе? </vt:lpstr>
      <vt:lpstr>Что же такое рационально организованный режим дня?</vt:lpstr>
      <vt:lpstr>Примерная схема режима дня для младших школьников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клуба</dc:title>
  <cp:lastModifiedBy>админ</cp:lastModifiedBy>
  <cp:revision>28</cp:revision>
  <dcterms:modified xsi:type="dcterms:W3CDTF">2014-12-09T17:27:49Z</dcterms:modified>
</cp:coreProperties>
</file>