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90" r:id="rId5"/>
    <p:sldId id="291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92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93" r:id="rId29"/>
    <p:sldId id="294" r:id="rId30"/>
    <p:sldId id="295" r:id="rId31"/>
    <p:sldId id="296" r:id="rId32"/>
    <p:sldId id="297" r:id="rId33"/>
    <p:sldId id="298" r:id="rId34"/>
    <p:sldId id="288" r:id="rId35"/>
    <p:sldId id="287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66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D6FD-4F72-4573-B4CA-06EA11F23F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2FEFE-3086-4DE7-B5C5-744EEBD33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&#1052;&#1091;&#1079;&#1099;&#1082;&#1072;%20&#1050;&#1042;&#1053;%20&#1085;&#1072;&#1095;&#1072;&#1083;&#108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7_Narodnye_-_Chastushk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7_Narodnye_-_Chastushk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7_Narodnye_-_Chastushk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7_Narodnye_-_Chastushk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7_Narodnye_-_Chastushk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7_Narodnye_-_Chastushk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0;&#1042;&#1053;\7_Narodnye_-_Chastushki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0day.kiev.ua/uploads3/1387139868_52ae131ce7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4285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КВН ПО ИНФОРМАТИКЕ</a:t>
            </a:r>
            <a:b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6-7 Классы</a:t>
            </a:r>
            <a:r>
              <a:rPr kumimoji="0" lang="ru-RU" sz="48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Музыка КВН начал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4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Жаргонное название корневого каталога диска. — Основная, значимая часть слова.</a:t>
            </a:r>
          </a:p>
        </p:txBody>
      </p:sp>
      <p:pic>
        <p:nvPicPr>
          <p:cNvPr id="10" name="Рисунок 9" descr="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000372"/>
            <a:ext cx="735806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5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5720" y="2357430"/>
            <a:ext cx="8215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Calibri" pitchFamily="34" charset="0"/>
              </a:rPr>
              <a:t>Фрагмент оперативной памяти размером в 16 байтов. — §.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6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Программа, созданная для работы под управлением операционной системы </a:t>
            </a:r>
            <a:r>
              <a:rPr lang="en-US" altLang="ru-RU" sz="3200">
                <a:latin typeface="Calibri" pitchFamily="34" charset="0"/>
              </a:rPr>
              <a:t>Windows</a:t>
            </a:r>
            <a:r>
              <a:rPr lang="ru-RU" altLang="ru-RU" sz="3200">
                <a:latin typeface="Calibri" pitchFamily="34" charset="0"/>
              </a:rPr>
              <a:t>. — В грамматике — определение, выраженное существительным.</a:t>
            </a:r>
          </a:p>
        </p:txBody>
      </p:sp>
      <p:pic>
        <p:nvPicPr>
          <p:cNvPr id="10" name="Рисунок 9" descr="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643314"/>
            <a:ext cx="37449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7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Разновидность   носителя   информации.   —   Спортивный   снаряд для метания.</a:t>
            </a:r>
          </a:p>
        </p:txBody>
      </p:sp>
      <p:pic>
        <p:nvPicPr>
          <p:cNvPr id="11" name="Рисунок 10" descr="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2857500"/>
            <a:ext cx="67564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714752"/>
            <a:ext cx="69421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8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Участок магнитного диска в виде двух концентрических окружностей, образуемый при разметке диска. — Специально устроенная дистанция для бега, плавания и т. 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714620"/>
            <a:ext cx="5089525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9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Синоним понятия "оператор в программе". — Спортивный коллектив.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10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Программа для обслуживания периферийного устройства. — Шофер на английском языке.</a:t>
            </a:r>
          </a:p>
        </p:txBody>
      </p:sp>
      <p:pic>
        <p:nvPicPr>
          <p:cNvPr id="11" name="Рисунок 10" descr="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143248"/>
            <a:ext cx="5973762" cy="295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11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Точка подключения внешних устройств к шине компьютера. — Место для стоянки и разгрузки судов.</a:t>
            </a:r>
          </a:p>
        </p:txBody>
      </p:sp>
      <p:pic>
        <p:nvPicPr>
          <p:cNvPr id="11" name="Рисунок 10" descr="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357562"/>
            <a:ext cx="664368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12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Перечисление всех папок (каталогов), в которые вложен файл. — Направление, маршрут движения.</a:t>
            </a:r>
          </a:p>
        </p:txBody>
      </p:sp>
      <p:pic>
        <p:nvPicPr>
          <p:cNvPr id="11" name="Рисунок 10" descr="6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357562"/>
            <a:ext cx="767629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all" spc="0" normalizeH="0" baseline="0" noProof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лингвист</a:t>
            </a:r>
            <a:endParaRPr kumimoji="0" lang="ru-RU" sz="8800" b="1" i="0" u="none" strike="noStrike" kern="1200" cap="all" spc="0" normalizeH="0" baseline="0" noProof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3" cstate="print"/>
          <a:srcRect r="500" b="27569"/>
          <a:stretch>
            <a:fillRect/>
          </a:stretch>
        </p:blipFill>
        <p:spPr bwMode="auto">
          <a:xfrm>
            <a:off x="0" y="5357827"/>
            <a:ext cx="3210015" cy="1500173"/>
          </a:xfrm>
          <a:prstGeom prst="rect">
            <a:avLst/>
          </a:prstGeom>
          <a:noFill/>
        </p:spPr>
      </p:pic>
      <p:pic>
        <p:nvPicPr>
          <p:cNvPr id="19457" name="Рисунок 4" descr="0cb2c092863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928934"/>
            <a:ext cx="4500594" cy="309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Приветствие</a:t>
            </a:r>
            <a:endParaRPr lang="ru-RU" sz="8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3" cstate="print"/>
          <a:srcRect r="500" b="27569"/>
          <a:stretch>
            <a:fillRect/>
          </a:stretch>
        </p:blipFill>
        <p:spPr bwMode="auto">
          <a:xfrm>
            <a:off x="5933985" y="5357827"/>
            <a:ext cx="3210015" cy="150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pic>
        <p:nvPicPr>
          <p:cNvPr id="6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3" cstate="print"/>
          <a:srcRect r="500" b="27569"/>
          <a:stretch>
            <a:fillRect/>
          </a:stretch>
        </p:blipFill>
        <p:spPr bwMode="auto">
          <a:xfrm>
            <a:off x="0" y="5357827"/>
            <a:ext cx="3210015" cy="15001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357166"/>
            <a:ext cx="585609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Веришь – </a:t>
            </a:r>
            <a:endParaRPr lang="ru-RU" altLang="ru-RU" sz="88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ru-RU" altLang="ru-RU" sz="8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не </a:t>
            </a:r>
            <a:r>
              <a:rPr lang="ru-RU" alt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веришь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>
                <a:solidFill>
                  <a:srgbClr val="FF0066"/>
                </a:solidFill>
                <a:latin typeface="Calibri" pitchFamily="34" charset="0"/>
              </a:rPr>
              <a:t>Веришь – не веришь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14313" y="1744663"/>
            <a:ext cx="86550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	Верите ли вы, что на логарифмической линейке (на которой наверняка умели считать ваши родители, бабушки и дедушки) точность вычислений составляла 3 знака после запятой?</a:t>
            </a:r>
          </a:p>
        </p:txBody>
      </p:sp>
      <p:pic>
        <p:nvPicPr>
          <p:cNvPr id="21510" name="Рисунок 7" descr="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857628"/>
            <a:ext cx="6929486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FF0066"/>
                </a:solidFill>
                <a:latin typeface="Calibri" pitchFamily="34" charset="0"/>
              </a:rPr>
              <a:t>Веришь – не веришь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2844" y="1714488"/>
            <a:ext cx="8512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Calibri" pitchFamily="34" charset="0"/>
              </a:rPr>
              <a:t>	Верите ли вы, что были первые модели персональных компьютеров, у которых отсутствовал жесткий диск?</a:t>
            </a:r>
          </a:p>
        </p:txBody>
      </p:sp>
      <p:pic>
        <p:nvPicPr>
          <p:cNvPr id="22534" name="Рисунок 7" descr="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214686"/>
            <a:ext cx="3571899" cy="28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FF0066"/>
                </a:solidFill>
                <a:latin typeface="Calibri" pitchFamily="34" charset="0"/>
              </a:rPr>
              <a:t>Веришь – не веришь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2844" y="1785926"/>
            <a:ext cx="87360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Calibri" pitchFamily="34" charset="0"/>
              </a:rPr>
              <a:t>	Верите ли вы, что операционная система </a:t>
            </a:r>
            <a:r>
              <a:rPr lang="en-US" altLang="ru-RU" sz="3200" dirty="0">
                <a:latin typeface="Calibri" pitchFamily="34" charset="0"/>
              </a:rPr>
              <a:t>Windows</a:t>
            </a:r>
            <a:r>
              <a:rPr lang="ru-RU" altLang="ru-RU" sz="3200" dirty="0">
                <a:latin typeface="Calibri" pitchFamily="34" charset="0"/>
              </a:rPr>
              <a:t> допускает, чтобы в одной папке находились файлы с именами список.</a:t>
            </a:r>
            <a:r>
              <a:rPr lang="en-US" altLang="ru-RU" sz="3200" dirty="0">
                <a:latin typeface="Calibri" pitchFamily="34" charset="0"/>
              </a:rPr>
              <a:t>doc </a:t>
            </a:r>
            <a:r>
              <a:rPr lang="ru-RU" altLang="ru-RU" sz="3200" dirty="0">
                <a:latin typeface="Calibri" pitchFamily="34" charset="0"/>
              </a:rPr>
              <a:t>и Список.</a:t>
            </a:r>
            <a:r>
              <a:rPr lang="en-US" altLang="ru-RU" sz="3200" dirty="0">
                <a:latin typeface="Calibri" pitchFamily="34" charset="0"/>
              </a:rPr>
              <a:t>doc</a:t>
            </a:r>
            <a:r>
              <a:rPr lang="ru-RU" altLang="ru-RU" sz="3200" dirty="0">
                <a:latin typeface="Calibri" pitchFamily="34" charset="0"/>
              </a:rPr>
              <a:t>?</a:t>
            </a:r>
          </a:p>
        </p:txBody>
      </p:sp>
      <p:pic>
        <p:nvPicPr>
          <p:cNvPr id="30726" name="Рисунок 7" descr="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429000"/>
            <a:ext cx="2649537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FF0066"/>
                </a:solidFill>
                <a:latin typeface="Calibri" pitchFamily="34" charset="0"/>
              </a:rPr>
              <a:t>Веришь – не веришь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4282" y="1714488"/>
            <a:ext cx="8763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Calibri" pitchFamily="34" charset="0"/>
              </a:rPr>
              <a:t>	Верите ли вы, что создателем языка программирования Паскаль является Блез Паскаль?</a:t>
            </a:r>
          </a:p>
        </p:txBody>
      </p:sp>
      <p:pic>
        <p:nvPicPr>
          <p:cNvPr id="31750" name="Рисунок 7" descr="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7" y="2857496"/>
            <a:ext cx="5000660" cy="315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FF0066"/>
                </a:solidFill>
                <a:latin typeface="Calibri" pitchFamily="34" charset="0"/>
              </a:rPr>
              <a:t>Веришь – не веришь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	Верите ли вы, что компьютерные вирусы появились в 50</a:t>
            </a:r>
            <a:r>
              <a:rPr lang="ru-RU" altLang="ru-RU" sz="3200" baseline="30000">
                <a:latin typeface="Calibri" pitchFamily="34" charset="0"/>
              </a:rPr>
              <a:t>х</a:t>
            </a:r>
            <a:r>
              <a:rPr lang="ru-RU" altLang="ru-RU" sz="3200">
                <a:latin typeface="Calibri" pitchFamily="34" charset="0"/>
              </a:rPr>
              <a:t> годах ХХ века?</a:t>
            </a:r>
          </a:p>
        </p:txBody>
      </p:sp>
      <p:pic>
        <p:nvPicPr>
          <p:cNvPr id="32774" name="Рисунок 6" descr="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000372"/>
            <a:ext cx="2881312" cy="292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FF0066"/>
                </a:solidFill>
                <a:latin typeface="Calibri" pitchFamily="34" charset="0"/>
              </a:rPr>
              <a:t>Веришь – не веришь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2844" y="1714488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Calibri" pitchFamily="34" charset="0"/>
              </a:rPr>
              <a:t>	Верите ли вы, что после операции, </a:t>
            </a:r>
            <a:r>
              <a:rPr lang="ru-RU" altLang="ru-RU" sz="3200" dirty="0" smtClean="0">
                <a:latin typeface="Calibri" pitchFamily="34" charset="0"/>
              </a:rPr>
              <a:t>называемой </a:t>
            </a:r>
            <a:r>
              <a:rPr lang="ru-RU" altLang="ru-RU" sz="3200" dirty="0">
                <a:latin typeface="Calibri" pitchFamily="34" charset="0"/>
              </a:rPr>
              <a:t>дефрагментацией, объем свободного места на диске станет больше?</a:t>
            </a:r>
          </a:p>
        </p:txBody>
      </p:sp>
      <p:pic>
        <p:nvPicPr>
          <p:cNvPr id="26633" name="Рисунок 8" descr="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214687"/>
            <a:ext cx="4357688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Музыкальный конкурс</a:t>
            </a:r>
          </a:p>
        </p:txBody>
      </p:sp>
      <p:pic>
        <p:nvPicPr>
          <p:cNvPr id="12293" name="Picture 25" descr="8003056bb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7343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334d7f77d6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_Narodnye_-_Chast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643174" y="5357826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Музыкальный конкурс</a:t>
            </a:r>
          </a:p>
        </p:txBody>
      </p:sp>
      <p:pic>
        <p:nvPicPr>
          <p:cNvPr id="12293" name="Picture 25" descr="8003056bb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7343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334d7f77d6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_Narodnye_-_Chast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28992" y="5357826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Музыкальный конкурс</a:t>
            </a:r>
          </a:p>
        </p:txBody>
      </p:sp>
      <p:pic>
        <p:nvPicPr>
          <p:cNvPr id="12293" name="Picture 25" descr="8003056bb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7343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334d7f77d6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_Narodnye_-_Chast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14810" y="5429264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all" spc="0" normalizeH="0" baseline="0" noProof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Разминка</a:t>
            </a:r>
            <a:endParaRPr kumimoji="0" lang="ru-RU" sz="8800" b="1" i="0" u="none" strike="noStrike" kern="1200" cap="all" spc="0" normalizeH="0" baseline="0" noProof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3" cstate="print"/>
          <a:srcRect r="500" b="27569"/>
          <a:stretch>
            <a:fillRect/>
          </a:stretch>
        </p:blipFill>
        <p:spPr bwMode="auto">
          <a:xfrm>
            <a:off x="0" y="5357827"/>
            <a:ext cx="3210015" cy="1500173"/>
          </a:xfrm>
          <a:prstGeom prst="rect">
            <a:avLst/>
          </a:prstGeom>
          <a:noFill/>
        </p:spPr>
      </p:pic>
      <p:pic>
        <p:nvPicPr>
          <p:cNvPr id="7169" name="Picture 13" descr="f398b29526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928802"/>
            <a:ext cx="4243391" cy="32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Музыкальный конкурс</a:t>
            </a:r>
          </a:p>
        </p:txBody>
      </p:sp>
      <p:pic>
        <p:nvPicPr>
          <p:cNvPr id="12293" name="Picture 25" descr="8003056bb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7343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334d7f77d6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_Narodnye_-_Chast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786314" y="5286388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Музыкальный конкурс</a:t>
            </a:r>
          </a:p>
        </p:txBody>
      </p:sp>
      <p:pic>
        <p:nvPicPr>
          <p:cNvPr id="12293" name="Picture 25" descr="8003056bb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7343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334d7f77d6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_Narodnye_-_Chast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786314" y="5286388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Музыкальный конкурс</a:t>
            </a:r>
          </a:p>
        </p:txBody>
      </p:sp>
      <p:pic>
        <p:nvPicPr>
          <p:cNvPr id="12293" name="Picture 25" descr="8003056bb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7343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334d7f77d6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_Narodnye_-_Chast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429256" y="5143512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Музыкальный конкурс</a:t>
            </a:r>
          </a:p>
        </p:txBody>
      </p:sp>
      <p:pic>
        <p:nvPicPr>
          <p:cNvPr id="12293" name="Picture 25" descr="8003056bb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73437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3" descr="334d7f77d6c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1223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_Narodnye_-_Chastushk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143636" y="4929198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«</a:t>
            </a:r>
            <a:r>
              <a:rPr lang="en-US" sz="8800" b="1" dirty="0" err="1" smtClean="0">
                <a:solidFill>
                  <a:srgbClr val="FFFF00"/>
                </a:solidFill>
              </a:rPr>
              <a:t>Странный</a:t>
            </a:r>
            <a:r>
              <a:rPr lang="ru-RU" sz="8800" b="1" dirty="0" smtClean="0">
                <a:solidFill>
                  <a:srgbClr val="FFFF00"/>
                </a:solidFill>
              </a:rPr>
              <a:t>»</a:t>
            </a:r>
            <a:r>
              <a:rPr lang="en-US" sz="8800" b="1" dirty="0" smtClean="0">
                <a:solidFill>
                  <a:srgbClr val="FFFF00"/>
                </a:solidFill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</a:rPr>
              <a:t>язык</a:t>
            </a:r>
            <a:endParaRPr lang="ru-RU" sz="8800" dirty="0">
              <a:solidFill>
                <a:srgbClr val="FFFF00"/>
              </a:solidFill>
            </a:endParaRPr>
          </a:p>
        </p:txBody>
      </p:sp>
      <p:pic>
        <p:nvPicPr>
          <p:cNvPr id="6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3" cstate="print"/>
          <a:srcRect r="500" b="27569"/>
          <a:stretch>
            <a:fillRect/>
          </a:stretch>
        </p:blipFill>
        <p:spPr bwMode="auto">
          <a:xfrm>
            <a:off x="0" y="5357827"/>
            <a:ext cx="3210015" cy="150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54292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6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Фраза </a:t>
            </a:r>
            <a:r>
              <a:rPr lang="ru-RU" sz="6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компьютерном языке </a:t>
            </a:r>
            <a:r>
              <a:rPr lang="ru-RU" sz="6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«каля </a:t>
            </a:r>
            <a:r>
              <a:rPr lang="ru-RU" sz="6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маля</a:t>
            </a:r>
            <a:r>
              <a:rPr lang="ru-RU" sz="6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переводе на русский означает </a:t>
            </a:r>
            <a:r>
              <a:rPr lang="ru-RU" sz="6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 солнышко</a:t>
            </a:r>
            <a:r>
              <a:rPr lang="ru-RU" sz="6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6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3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фаля</a:t>
            </a:r>
            <a:r>
              <a:rPr lang="ru-RU" sz="6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маля</a:t>
            </a:r>
            <a:r>
              <a:rPr lang="ru-RU" sz="6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баля</a:t>
            </a:r>
            <a:r>
              <a:rPr lang="ru-RU" sz="6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3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большая красная груша</a:t>
            </a:r>
            <a:r>
              <a:rPr lang="ru-RU" sz="6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6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3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3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цаля</a:t>
            </a:r>
            <a:r>
              <a:rPr lang="ru-RU" sz="63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b="1" dirty="0" err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баля</a:t>
            </a:r>
            <a:r>
              <a:rPr lang="ru-RU" sz="63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3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300" b="1" i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большое яблоко</a:t>
            </a:r>
            <a:r>
              <a:rPr lang="ru-RU" sz="63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6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на этом языке записать слова: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85789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</a:rPr>
              <a:t>ГРУША, ЯБЛОКО, </a:t>
            </a:r>
            <a:r>
              <a:rPr lang="ru-RU" sz="4800" b="1" dirty="0" smtClean="0">
                <a:solidFill>
                  <a:srgbClr val="00B0F0"/>
                </a:solidFill>
              </a:rPr>
              <a:t>СОЛНЫШКО ?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новых встреч!</a:t>
            </a:r>
            <a:endParaRPr lang="ru-RU" sz="8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50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3" cstate="print"/>
          <a:srcRect r="500" b="27569"/>
          <a:stretch>
            <a:fillRect/>
          </a:stretch>
        </p:blipFill>
        <p:spPr bwMode="auto">
          <a:xfrm>
            <a:off x="5933985" y="5357827"/>
            <a:ext cx="3210015" cy="150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pic>
        <p:nvPicPr>
          <p:cNvPr id="6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3" cstate="print"/>
          <a:srcRect r="500" b="27569"/>
          <a:stretch>
            <a:fillRect/>
          </a:stretch>
        </p:blipFill>
        <p:spPr bwMode="auto">
          <a:xfrm>
            <a:off x="0" y="5357827"/>
            <a:ext cx="3210015" cy="15001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79912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8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головоломка</a:t>
            </a:r>
            <a:endParaRPr lang="ru-RU" altLang="ru-RU" sz="8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250" y="1052513"/>
            <a:ext cx="7129463" cy="5616575"/>
            <a:chOff x="4680" y="8014"/>
            <a:chExt cx="5732" cy="5775"/>
          </a:xfrm>
        </p:grpSpPr>
        <p:cxnSp>
          <p:nvCxnSpPr>
            <p:cNvPr id="24588" name="AutoShape 3"/>
            <p:cNvCxnSpPr>
              <a:cxnSpLocks noChangeShapeType="1"/>
            </p:cNvCxnSpPr>
            <p:nvPr/>
          </p:nvCxnSpPr>
          <p:spPr bwMode="auto">
            <a:xfrm>
              <a:off x="8270" y="12049"/>
              <a:ext cx="0" cy="8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5146" y="8491"/>
              <a:ext cx="1555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6706" y="8491"/>
              <a:ext cx="1556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5146" y="10020"/>
              <a:ext cx="1555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6706" y="10035"/>
              <a:ext cx="1556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3" name="Oval 8"/>
            <p:cNvSpPr>
              <a:spLocks noChangeArrowheads="1"/>
            </p:cNvSpPr>
            <p:nvPr/>
          </p:nvSpPr>
          <p:spPr bwMode="auto">
            <a:xfrm>
              <a:off x="4680" y="8085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Oval 9"/>
            <p:cNvSpPr>
              <a:spLocks noChangeArrowheads="1"/>
            </p:cNvSpPr>
            <p:nvPr/>
          </p:nvSpPr>
          <p:spPr bwMode="auto">
            <a:xfrm>
              <a:off x="6268" y="8029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Oval 10"/>
            <p:cNvSpPr>
              <a:spLocks noChangeArrowheads="1"/>
            </p:cNvSpPr>
            <p:nvPr/>
          </p:nvSpPr>
          <p:spPr bwMode="auto">
            <a:xfrm>
              <a:off x="7806" y="801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6" name="Oval 11"/>
            <p:cNvSpPr>
              <a:spLocks noChangeArrowheads="1"/>
            </p:cNvSpPr>
            <p:nvPr/>
          </p:nvSpPr>
          <p:spPr bwMode="auto">
            <a:xfrm>
              <a:off x="6283" y="957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4597" name="Oval 12"/>
            <p:cNvSpPr>
              <a:spLocks noChangeArrowheads="1"/>
            </p:cNvSpPr>
            <p:nvPr/>
          </p:nvSpPr>
          <p:spPr bwMode="auto">
            <a:xfrm>
              <a:off x="7806" y="9615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4598" name="Oval 13"/>
            <p:cNvSpPr>
              <a:spLocks noChangeArrowheads="1"/>
            </p:cNvSpPr>
            <p:nvPr/>
          </p:nvSpPr>
          <p:spPr bwMode="auto">
            <a:xfrm>
              <a:off x="6298" y="11119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Oval 14"/>
            <p:cNvSpPr>
              <a:spLocks noChangeArrowheads="1"/>
            </p:cNvSpPr>
            <p:nvPr/>
          </p:nvSpPr>
          <p:spPr bwMode="auto">
            <a:xfrm>
              <a:off x="7806" y="1113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Oval 15"/>
            <p:cNvSpPr>
              <a:spLocks noChangeArrowheads="1"/>
            </p:cNvSpPr>
            <p:nvPr/>
          </p:nvSpPr>
          <p:spPr bwMode="auto">
            <a:xfrm>
              <a:off x="4691" y="957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Oval 16"/>
            <p:cNvSpPr>
              <a:spLocks noChangeArrowheads="1"/>
            </p:cNvSpPr>
            <p:nvPr/>
          </p:nvSpPr>
          <p:spPr bwMode="auto">
            <a:xfrm>
              <a:off x="4699" y="11119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Rectangle 17"/>
            <p:cNvSpPr>
              <a:spLocks noChangeArrowheads="1"/>
            </p:cNvSpPr>
            <p:nvPr/>
          </p:nvSpPr>
          <p:spPr bwMode="auto">
            <a:xfrm>
              <a:off x="9497" y="8014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4603" name="Rectangle 18"/>
            <p:cNvSpPr>
              <a:spLocks noChangeArrowheads="1"/>
            </p:cNvSpPr>
            <p:nvPr/>
          </p:nvSpPr>
          <p:spPr bwMode="auto">
            <a:xfrm>
              <a:off x="9486" y="9569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24604" name="Rectangle 19"/>
            <p:cNvSpPr>
              <a:spLocks noChangeArrowheads="1"/>
            </p:cNvSpPr>
            <p:nvPr/>
          </p:nvSpPr>
          <p:spPr bwMode="auto">
            <a:xfrm>
              <a:off x="9486" y="11134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24605" name="Rectangle 20"/>
            <p:cNvSpPr>
              <a:spLocks noChangeArrowheads="1"/>
            </p:cNvSpPr>
            <p:nvPr/>
          </p:nvSpPr>
          <p:spPr bwMode="auto">
            <a:xfrm>
              <a:off x="7806" y="12874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24606" name="Rectangle 21"/>
            <p:cNvSpPr>
              <a:spLocks noChangeArrowheads="1"/>
            </p:cNvSpPr>
            <p:nvPr/>
          </p:nvSpPr>
          <p:spPr bwMode="auto">
            <a:xfrm>
              <a:off x="4684" y="12855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24607" name="Rectangle 22"/>
            <p:cNvSpPr>
              <a:spLocks noChangeArrowheads="1"/>
            </p:cNvSpPr>
            <p:nvPr/>
          </p:nvSpPr>
          <p:spPr bwMode="auto">
            <a:xfrm>
              <a:off x="6298" y="12855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cxnSp>
          <p:nvCxnSpPr>
            <p:cNvPr id="24608" name="AutoShape 23"/>
            <p:cNvCxnSpPr>
              <a:cxnSpLocks noChangeShapeType="1"/>
            </p:cNvCxnSpPr>
            <p:nvPr/>
          </p:nvCxnSpPr>
          <p:spPr bwMode="auto">
            <a:xfrm>
              <a:off x="6750" y="12030"/>
              <a:ext cx="0" cy="8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609" name="AutoShape 24"/>
            <p:cNvCxnSpPr>
              <a:cxnSpLocks noChangeShapeType="1"/>
            </p:cNvCxnSpPr>
            <p:nvPr/>
          </p:nvCxnSpPr>
          <p:spPr bwMode="auto">
            <a:xfrm>
              <a:off x="5145" y="12030"/>
              <a:ext cx="0" cy="8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4579" name="Oval 9"/>
          <p:cNvSpPr>
            <a:spLocks noChangeArrowheads="1"/>
          </p:cNvSpPr>
          <p:nvPr/>
        </p:nvSpPr>
        <p:spPr bwMode="auto">
          <a:xfrm>
            <a:off x="34925" y="4445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580" name="Oval 9"/>
          <p:cNvSpPr>
            <a:spLocks noChangeArrowheads="1"/>
          </p:cNvSpPr>
          <p:nvPr/>
        </p:nvSpPr>
        <p:spPr bwMode="auto">
          <a:xfrm>
            <a:off x="34925" y="111760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581" name="Oval 9"/>
          <p:cNvSpPr>
            <a:spLocks noChangeArrowheads="1"/>
          </p:cNvSpPr>
          <p:nvPr/>
        </p:nvSpPr>
        <p:spPr bwMode="auto">
          <a:xfrm>
            <a:off x="1258888" y="4445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2484438" y="4445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34925" y="2125663"/>
            <a:ext cx="1114425" cy="8715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34925" y="3141663"/>
            <a:ext cx="1114425" cy="8699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659563" y="4508500"/>
            <a:ext cx="936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59563" y="3068638"/>
            <a:ext cx="936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59563" y="1484313"/>
            <a:ext cx="936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6" descr="http://www.enia.ee/wp-content/uploads/2011/08/d0bbd0bed0b3d0bed182d0b8d0bf-d0bad0b2d0bd-d18dd181d182d0bed0bdd0b8d0b8-d0b8d181d182d0bed187d0bdd0b8d0ba-kvnee.png"/>
          <p:cNvPicPr>
            <a:picLocks noChangeAspect="1" noChangeArrowheads="1"/>
          </p:cNvPicPr>
          <p:nvPr/>
        </p:nvPicPr>
        <p:blipFill>
          <a:blip r:embed="rId2" cstate="print"/>
          <a:srcRect r="500" b="27569"/>
          <a:stretch>
            <a:fillRect/>
          </a:stretch>
        </p:blipFill>
        <p:spPr bwMode="auto">
          <a:xfrm>
            <a:off x="6715140" y="5500702"/>
            <a:ext cx="229285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2757E-6 L 0.17534 -0.14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716E-6 L 0.38802 -0.304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3821E-6 L 0.04149 0.366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3821E-6 L -0.09254 0.586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3821E-6 L 0.39583 0.586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3654E-7 L 0.60069 0.430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2" grpId="0" animBg="1"/>
      <p:bldP spid="24583" grpId="0" animBg="1"/>
      <p:bldP spid="245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ackground.uz/_ph/3/830335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928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all" spc="0" normalizeH="0" baseline="0" noProof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Блиц - </a:t>
            </a:r>
            <a:r>
              <a:rPr kumimoji="0" lang="ru-RU" sz="8800" b="1" i="0" u="none" strike="noStrike" kern="1200" cap="all" spc="0" normalizeH="0" baseline="0" noProof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турнир</a:t>
            </a:r>
            <a:endParaRPr kumimoji="0" lang="ru-RU" sz="8800" b="1" i="0" u="none" strike="noStrike" kern="1200" cap="all" spc="0" normalizeH="0" baseline="0" noProof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xn----7sbbaaek5d2a5a.xn--p1ai/wp-content/uploads/2013/05/4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929198"/>
            <a:ext cx="5753100" cy="141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4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000372"/>
            <a:ext cx="53879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1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Разновидность бумаги для печати на принтере. – Орган воздушного питания и газообмена растений.</a:t>
            </a:r>
          </a:p>
        </p:txBody>
      </p:sp>
      <p:pic>
        <p:nvPicPr>
          <p:cNvPr id="24578" name="Picture 2" descr="http://cdn.gollos.com/7690/Prod/1049273/leaf_prod_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496"/>
            <a:ext cx="307183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143249"/>
            <a:ext cx="5572164" cy="292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2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latin typeface="Calibri" pitchFamily="34" charset="0"/>
              </a:rPr>
              <a:t>Естественная или искусственная знаковая система для общения и передачи информации. – Часть полости рта.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800" dirty="0" smtClean="0">
                <a:solidFill>
                  <a:srgbClr val="FF0066"/>
                </a:solidFill>
                <a:latin typeface="Calibri" pitchFamily="34" charset="0"/>
              </a:rPr>
              <a:t>Вопрос 3</a:t>
            </a:r>
            <a:endParaRPr lang="ru-RU" altLang="ru-RU" sz="4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>
                <a:latin typeface="Calibri" pitchFamily="34" charset="0"/>
              </a:rPr>
              <a:t>Разговорное обозначение символа, используемого в адресе электронной почты. – Домашнее животное.</a:t>
            </a:r>
          </a:p>
        </p:txBody>
      </p:sp>
      <p:pic>
        <p:nvPicPr>
          <p:cNvPr id="11" name="Рисунок 10" descr="5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286125"/>
            <a:ext cx="33734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5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33734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286</Words>
  <Application>Microsoft Office PowerPoint</Application>
  <PresentationFormat>Экран (4:3)</PresentationFormat>
  <Paragraphs>79</Paragraphs>
  <Slides>36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Приветствие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</dc:creator>
  <cp:lastModifiedBy>ex</cp:lastModifiedBy>
  <cp:revision>30</cp:revision>
  <dcterms:created xsi:type="dcterms:W3CDTF">2015-11-16T17:47:01Z</dcterms:created>
  <dcterms:modified xsi:type="dcterms:W3CDTF">2015-11-17T18:27:18Z</dcterms:modified>
</cp:coreProperties>
</file>