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319" r:id="rId3"/>
    <p:sldId id="395" r:id="rId4"/>
    <p:sldId id="397" r:id="rId5"/>
    <p:sldId id="398" r:id="rId6"/>
    <p:sldId id="417" r:id="rId7"/>
    <p:sldId id="418" r:id="rId8"/>
    <p:sldId id="419" r:id="rId9"/>
    <p:sldId id="420" r:id="rId10"/>
    <p:sldId id="422" r:id="rId11"/>
    <p:sldId id="423" r:id="rId12"/>
    <p:sldId id="424" r:id="rId13"/>
    <p:sldId id="425" r:id="rId14"/>
    <p:sldId id="42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7000BC"/>
    <a:srgbClr val="7030A0"/>
    <a:srgbClr val="52008A"/>
    <a:srgbClr val="5D2884"/>
    <a:srgbClr val="6600FF"/>
    <a:srgbClr val="FFFFCC"/>
    <a:srgbClr val="FDEADB"/>
    <a:srgbClr val="F2E5FF"/>
    <a:srgbClr val="E8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6" autoAdjust="0"/>
  </p:normalViewPr>
  <p:slideViewPr>
    <p:cSldViewPr>
      <p:cViewPr>
        <p:scale>
          <a:sx n="84" d="100"/>
          <a:sy n="84" d="100"/>
        </p:scale>
        <p:origin x="-117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6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2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2.xm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slide" Target="slide2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6881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ДИДАКТИЧЕСКАЯ ИГРА </a:t>
            </a:r>
          </a:p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«ЧЕТВЕРТЫЙ ЛИШНИЙ»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4928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Муниципальное автономное дошкольное образовательное учреждение № 169 «Детский сад комбинированного вида</a:t>
            </a:r>
            <a:r>
              <a:rPr lang="ru-RU" dirty="0" smtClean="0"/>
              <a:t>»</a:t>
            </a:r>
          </a:p>
          <a:p>
            <a:pPr algn="ctr"/>
            <a:endParaRPr lang="ru-RU" dirty="0" smtClean="0"/>
          </a:p>
          <a:p>
            <a:pPr algn="r"/>
            <a:r>
              <a:rPr lang="ru-RU" b="1" dirty="0" smtClean="0"/>
              <a:t>Воспитатель: </a:t>
            </a:r>
            <a:r>
              <a:rPr lang="ru-RU" b="1" dirty="0" err="1" smtClean="0"/>
              <a:t>Низинкина</a:t>
            </a:r>
            <a:r>
              <a:rPr lang="ru-RU" b="1" dirty="0" smtClean="0"/>
              <a:t> </a:t>
            </a:r>
            <a:r>
              <a:rPr lang="ru-RU" b="1" dirty="0"/>
              <a:t>А</a:t>
            </a:r>
            <a:r>
              <a:rPr lang="ru-RU" b="1" dirty="0" smtClean="0"/>
              <a:t>.В.</a:t>
            </a:r>
            <a:endParaRPr lang="ru-RU" b="1" dirty="0"/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26089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FF"/>
                </a:solidFill>
                <a:latin typeface="Arial" charset="0"/>
              </a:rPr>
              <a:t>Одежда</a:t>
            </a:r>
            <a:endParaRPr lang="ru-RU" b="1" dirty="0"/>
          </a:p>
        </p:txBody>
      </p:sp>
      <p:pic>
        <p:nvPicPr>
          <p:cNvPr id="7170" name="Picture 2" descr="Платье `Лола`, Веселый малыш LBX.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84783"/>
            <a:ext cx="2448272" cy="335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2642196" cy="245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Летние джинсовые капри для мальчика Disky (голубые), 328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750" y="3393989"/>
            <a:ext cx="2773300" cy="27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Подлинная Miffy зимы младенца хлопка мягкой обуви хлопок обувь детская обувь обувь малыша мягким дном поставок хлопка теплые сап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520780"/>
            <a:ext cx="3168352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5953" y="350134"/>
            <a:ext cx="2135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FF"/>
                </a:solidFill>
                <a:latin typeface="Arial" charset="0"/>
              </a:rPr>
              <a:t>Обувь</a:t>
            </a:r>
            <a:endParaRPr lang="ru-RU" sz="4800" b="1" dirty="0"/>
          </a:p>
        </p:txBody>
      </p:sp>
      <p:pic>
        <p:nvPicPr>
          <p:cNvPr id="8196" name="Picture 4" descr="Детский Обувь :: lowcostgoo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988" y="3501008"/>
            <a:ext cx="24158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россовки adidas купить 561242 вмоскве артикул ИНТЕРНЕТ МАГАЗИН ОБУВ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915479"/>
            <a:ext cx="2304256" cy="281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женские туфли на сплошной подошве CS127320277 из Китая за 525 руб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448780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Куртка Рейма Для Девочки :: primemal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99" y="404664"/>
            <a:ext cx="2760241" cy="27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31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28196" y="404664"/>
            <a:ext cx="2524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FF"/>
                </a:solidFill>
                <a:latin typeface="Arial" charset="0"/>
              </a:rPr>
              <a:t>Мебель</a:t>
            </a:r>
            <a:endParaRPr lang="ru-RU" sz="4800" b="1" dirty="0"/>
          </a:p>
        </p:txBody>
      </p:sp>
      <p:pic>
        <p:nvPicPr>
          <p:cNvPr id="10242" name="Picture 2" descr="Миссия &quot;Фотошоп&quot; Клипарты и скрап наборы: Клипарт PNG - Диван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832" y="4499941"/>
            <a:ext cx="364103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Редактируемые Векторные Винтажные Деревянные Стол На Желтом Фоне клипарты - ClipartLogo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638" y="1235661"/>
            <a:ext cx="3019566" cy="23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Миссия &quot;Фотошоп&quot; Клипарты и скрап наборы: Клипарт - Мебель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944216" cy="233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Тарелки на белом фоне (фотография) - PressFo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250" y="1892849"/>
            <a:ext cx="3176262" cy="211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0.liveinternet.ru/images/attach/c/4/82/417/82417638_kar_8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162211" cy="2223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3266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514" y="404664"/>
            <a:ext cx="24005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FF"/>
                </a:solidFill>
                <a:latin typeface="Arial" charset="0"/>
              </a:rPr>
              <a:t>Посуда</a:t>
            </a:r>
            <a:endParaRPr lang="ru-RU" sz="4800" b="1" dirty="0"/>
          </a:p>
        </p:txBody>
      </p:sp>
      <p:pic>
        <p:nvPicPr>
          <p:cNvPr id="11266" name="Picture 2" descr="Шкафы : Шкаф 4-х дверный Dogtas MISS MS-1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5" y="2780928"/>
            <a:ext cx="2857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стрюля эмалированная. Кастрюли, сотейники: , MAESTRO - артикул: 2301626. Купить с доставкой по Киеву и Украине - Clas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955" y="500060"/>
            <a:ext cx="3041157" cy="228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Посуда для приготовления пищи купить оптом и в розницу в интернет магазине в Санкт-Петербурге, продажа с доставкой РФ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612" y="378904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Кружка Butterfly Черный рисунок на белом фоне 290 мл в Екатеринбурге - купить Кружка Butterfly Черный рисунок на белом фоне 2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418804"/>
            <a:ext cx="2160240" cy="20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-fotki.yandex.ru/get/4414/119528728.cb4/0_a0e69_a464749a_X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5684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70347">
            <a:off x="2575527" y="2045698"/>
            <a:ext cx="54881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66FF"/>
                </a:solidFill>
                <a:latin typeface="Arial" charset="0"/>
              </a:rPr>
              <a:t>Молодцы!!!</a:t>
            </a:r>
            <a:endParaRPr lang="ru-RU" sz="7200" b="1" i="1" dirty="0"/>
          </a:p>
        </p:txBody>
      </p:sp>
      <p:pic>
        <p:nvPicPr>
          <p:cNvPr id="4" name="Picture 2" descr="http://img-fotki.yandex.ru/get/4709/119528728.cb5/0_a0eb5_1cab041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756" y="4293096"/>
            <a:ext cx="2175483" cy="2348880"/>
          </a:xfrm>
          <a:prstGeom prst="rect">
            <a:avLst/>
          </a:prstGeom>
          <a:noFill/>
        </p:spPr>
      </p:pic>
      <p:pic>
        <p:nvPicPr>
          <p:cNvPr id="5" name="Picture 4" descr="http://img-fotki.yandex.ru/get/4414/119528728.cb4/0_a0e69_a464749a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1796"/>
            <a:ext cx="1917181" cy="4104456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c/4/82/417/82417638_kar_8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428" y="3993480"/>
            <a:ext cx="2162211" cy="2223069"/>
          </a:xfrm>
          <a:prstGeom prst="rect">
            <a:avLst/>
          </a:prstGeom>
          <a:noFill/>
        </p:spPr>
      </p:pic>
      <p:pic>
        <p:nvPicPr>
          <p:cNvPr id="7" name="Picture 5" descr="http://stat16.privet.ru/lr/0d26274af501f4e51923a6ed5e65910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126666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859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5787" y="47667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FF"/>
                </a:solidFill>
                <a:latin typeface="Arial" charset="0"/>
              </a:rPr>
              <a:t>Цель:</a:t>
            </a:r>
            <a:r>
              <a:rPr lang="ru-RU" sz="3200" dirty="0" smtClean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ru-RU" sz="2400" dirty="0" smtClean="0">
                <a:solidFill>
                  <a:srgbClr val="0066FF"/>
                </a:solidFill>
                <a:latin typeface="Arial" charset="0"/>
              </a:rPr>
              <a:t>закрепить </a:t>
            </a:r>
            <a:r>
              <a:rPr lang="ru-RU" sz="2400" dirty="0">
                <a:solidFill>
                  <a:srgbClr val="0066FF"/>
                </a:solidFill>
                <a:latin typeface="Arial" charset="0"/>
              </a:rPr>
              <a:t>умение находить лишний предмет и объяснить, почему он лишний.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361947"/>
            <a:ext cx="874924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ru-RU" sz="2800" dirty="0">
                <a:solidFill>
                  <a:srgbClr val="0066FF"/>
                </a:solidFill>
                <a:latin typeface="Arial" charset="0"/>
              </a:rPr>
              <a:t>Развивать зрительное восприятие.</a:t>
            </a:r>
          </a:p>
          <a:p>
            <a:pPr marL="609600" indent="-609600">
              <a:buFontTx/>
              <a:buAutoNum type="arabicPeriod"/>
            </a:pPr>
            <a:r>
              <a:rPr lang="ru-RU" sz="2800" dirty="0">
                <a:solidFill>
                  <a:srgbClr val="0066FF"/>
                </a:solidFill>
                <a:latin typeface="Arial" charset="0"/>
              </a:rPr>
              <a:t>Развивать словесно-логическое мышление.</a:t>
            </a:r>
          </a:p>
          <a:p>
            <a:pPr marL="609600" indent="-609600">
              <a:buFontTx/>
              <a:buAutoNum type="arabicPeriod"/>
            </a:pPr>
            <a:r>
              <a:rPr lang="ru-RU" sz="2800" dirty="0">
                <a:solidFill>
                  <a:srgbClr val="0066FF"/>
                </a:solidFill>
                <a:latin typeface="Arial" charset="0"/>
              </a:rPr>
              <a:t>Уточнять и активизировать словарь по лексическим темам.</a:t>
            </a:r>
          </a:p>
          <a:p>
            <a:pPr marL="609600" indent="-609600">
              <a:buFontTx/>
              <a:buAutoNum type="arabicPeriod"/>
            </a:pPr>
            <a:r>
              <a:rPr lang="ru-RU" sz="2800" dirty="0">
                <a:solidFill>
                  <a:srgbClr val="0066FF"/>
                </a:solidFill>
                <a:latin typeface="Arial" charset="0"/>
              </a:rPr>
              <a:t>Развивать связную речь.</a:t>
            </a:r>
          </a:p>
          <a:p>
            <a:pPr marL="609600" indent="-609600">
              <a:buFontTx/>
              <a:buAutoNum type="arabicPeriod"/>
            </a:pPr>
            <a:r>
              <a:rPr lang="ru-RU" sz="2800" dirty="0">
                <a:solidFill>
                  <a:srgbClr val="0066FF"/>
                </a:solidFill>
                <a:latin typeface="Arial" charset="0"/>
              </a:rPr>
              <a:t>Воспитывать внимательность</a:t>
            </a:r>
            <a:r>
              <a:rPr lang="ru-RU" sz="2800" dirty="0" smtClean="0">
                <a:solidFill>
                  <a:srgbClr val="0066FF"/>
                </a:solidFill>
                <a:latin typeface="Arial" charset="0"/>
              </a:rPr>
              <a:t>.</a:t>
            </a:r>
          </a:p>
          <a:p>
            <a:pPr marL="609600" indent="-609600">
              <a:buFontTx/>
              <a:buAutoNum type="arabicPeriod"/>
            </a:pPr>
            <a:endParaRPr lang="ru-RU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787" y="1556792"/>
            <a:ext cx="2376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FF"/>
                </a:solidFill>
                <a:latin typeface="Arial" charset="0"/>
              </a:rPr>
              <a:t>Задачи:</a:t>
            </a:r>
            <a:r>
              <a:rPr lang="ru-RU" sz="3200" dirty="0" smtClean="0">
                <a:solidFill>
                  <a:srgbClr val="FF00FF"/>
                </a:solidFill>
                <a:latin typeface="Arial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4414/119528728.cb4/0_a0e69_a464749a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628800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6000" b="1" i="1" dirty="0">
                <a:solidFill>
                  <a:srgbClr val="FF00FF"/>
                </a:solidFill>
                <a:latin typeface="Arial" charset="0"/>
              </a:rPr>
              <a:t>Что </a:t>
            </a:r>
            <a:r>
              <a:rPr lang="ru-RU" sz="6000" b="1" i="1" dirty="0" smtClean="0">
                <a:solidFill>
                  <a:srgbClr val="FF00FF"/>
                </a:solidFill>
                <a:latin typeface="Arial" charset="0"/>
              </a:rPr>
              <a:t>лишнее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6000" b="1" i="1" dirty="0" smtClean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ru-RU" sz="6000" b="1" i="1" dirty="0">
                <a:solidFill>
                  <a:srgbClr val="FF00FF"/>
                </a:solidFill>
                <a:latin typeface="Arial" charset="0"/>
              </a:rPr>
              <a:t>и </a:t>
            </a:r>
            <a:endParaRPr lang="ru-RU" sz="6000" b="1" i="1" dirty="0" smtClean="0">
              <a:solidFill>
                <a:srgbClr val="FF00FF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6000" b="1" i="1" dirty="0" smtClean="0">
                <a:solidFill>
                  <a:srgbClr val="FF00FF"/>
                </a:solidFill>
                <a:latin typeface="Arial" charset="0"/>
              </a:rPr>
              <a:t>почему</a:t>
            </a:r>
            <a:r>
              <a:rPr lang="ru-RU" sz="6000" b="1" i="1" dirty="0">
                <a:solidFill>
                  <a:srgbClr val="FF00FF"/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4709/119528728.cb5/0_a0eb5_1cab041d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50759" y="354300"/>
            <a:ext cx="3642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FF"/>
                </a:solidFill>
                <a:latin typeface="Arial" charset="0"/>
              </a:rPr>
              <a:t>Овощи</a:t>
            </a:r>
            <a:endParaRPr lang="ru-RU" sz="4800" b="1" dirty="0"/>
          </a:p>
        </p:txBody>
      </p:sp>
      <p:pic>
        <p:nvPicPr>
          <p:cNvPr id="2050" name="Picture 2" descr="I LOVE FRUIT ВКонтакт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216024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taLife Engine Версия для печати Нереальные фрукты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92080" y="478231"/>
            <a:ext cx="2884516" cy="216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ставки овощей из стран ЕС в Россию возобновятся - подписано соглашение - Аргументы.ру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2248854" cy="22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Интернет-магазин доставки Азык-тулек.РФ - купить продукты и доставка продуктов питани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41784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0.liveinternet.ru/images/attach/c/4/82/417/82417638_kar_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3403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FF"/>
                </a:solidFill>
                <a:latin typeface="Arial" charset="0"/>
              </a:rPr>
              <a:t>Фрукты</a:t>
            </a:r>
            <a:endParaRPr lang="ru-RU" sz="4800" b="1" dirty="0"/>
          </a:p>
        </p:txBody>
      </p:sp>
      <p:pic>
        <p:nvPicPr>
          <p:cNvPr id="1028" name="Picture 4" descr="Апельсины /56/ Zakaz Fruktov интернет магазин свежих фруктов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743" y="3391421"/>
            <a:ext cx="2546384" cy="19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PRIK.RU Картинки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641716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urtMIND: Sexiest Fruits (For Life &amp; Love)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35661"/>
            <a:ext cx="2898937" cy="19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0 блюд из капуст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287" y="322592"/>
            <a:ext cx="3199552" cy="234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75856" y="404664"/>
            <a:ext cx="22250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FF"/>
                </a:solidFill>
                <a:latin typeface="Arial" charset="0"/>
              </a:rPr>
              <a:t>Ягоды</a:t>
            </a:r>
            <a:endParaRPr lang="ru-RU" b="1" dirty="0"/>
          </a:p>
        </p:txBody>
      </p:sp>
      <p:pic>
        <p:nvPicPr>
          <p:cNvPr id="3074" name="Picture 2" descr="Stock Photo - Fruits Фрукты, ягоды &quot; ALLDAY - народный сайт о дизайн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124744"/>
            <a:ext cx="28371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к сделать самой лосьон для кожи лица?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120" y="540321"/>
            <a:ext cx="288032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мородина as a gift (Санкт-Петербург). Wishers. DaruDar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3904940" y="3356991"/>
            <a:ext cx="2831493" cy="201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Съедобные грибы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6710" y="3789040"/>
            <a:ext cx="2047418" cy="23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53304" y="404664"/>
            <a:ext cx="2171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FF"/>
                </a:solidFill>
                <a:latin typeface="Arial" charset="0"/>
              </a:rPr>
              <a:t>Грибы</a:t>
            </a:r>
            <a:endParaRPr lang="ru-RU" sz="4800" b="1" dirty="0"/>
          </a:p>
        </p:txBody>
      </p:sp>
      <p:pic>
        <p:nvPicPr>
          <p:cNvPr id="4098" name="Picture 2" descr="не дорого Грибы - большая коллекция стоковых изображений &quot; ALLDAY - народный сайт о дизайне вкусно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620688"/>
            <a:ext cx="2592288" cy="22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ъедобные грибы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3" y="3142334"/>
            <a:ext cx="1656184" cy="239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улинар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592" y="3984049"/>
            <a:ext cx="3158924" cy="236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ikita, The Tablet Optimized Encyclopedi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579" y="844660"/>
            <a:ext cx="2054914" cy="30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4709/119528728.cb5/0_a0eb5_1cab041d_XL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158380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25506"/>
            <a:ext cx="68273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FF"/>
                </a:solidFill>
                <a:latin typeface="Arial" charset="0"/>
              </a:rPr>
              <a:t>Домашние животные</a:t>
            </a:r>
            <a:endParaRPr lang="ru-RU" sz="4800" b="1" dirty="0"/>
          </a:p>
        </p:txBody>
      </p:sp>
      <p:pic>
        <p:nvPicPr>
          <p:cNvPr id="5122" name="Picture 2" descr="картинки, животны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0228" y="3430056"/>
            <a:ext cx="2735301" cy="28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ольштейн корова, 5 лет, стоя перед белым фоном Фотография, …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291" y="1126740"/>
            <a:ext cx="3178512" cy="218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винья на белом фоне - Стоковое фото Eric Isselée #1086553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91162"/>
            <a:ext cx="3024336" cy="237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слон 3 - Марина Михайловна Якимов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0212" y="3430056"/>
            <a:ext cx="3110200" cy="23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0.liveinternet.ru/images/attach/c/4/82/417/82417638_kar_8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26" y="4437112"/>
            <a:ext cx="2162211" cy="2223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415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675" y="165340"/>
            <a:ext cx="54623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FF"/>
                </a:solidFill>
                <a:latin typeface="Arial" charset="0"/>
              </a:rPr>
              <a:t>Дикие животные</a:t>
            </a:r>
            <a:endParaRPr lang="ru-RU" sz="4800" b="1" dirty="0"/>
          </a:p>
        </p:txBody>
      </p:sp>
      <p:pic>
        <p:nvPicPr>
          <p:cNvPr id="6146" name="Picture 2" descr="Camerano изображений, стоковых фотографий и иллюстраций Bigs…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1" y="1268760"/>
            <a:ext cx="2520279" cy="245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Фото животных. Без фона (обтравленные). :: NoNaM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842810"/>
            <a:ext cx="3333185" cy="27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Рисованные лесные звери - клипарт на прозрачном фоне &quot; Выпускные фотокниги, детские портреты, свадебные фотоальбомы, фотопланше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700" y="3612384"/>
            <a:ext cx="2031411" cy="281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Животный мир, На белом фоне, 2680, , basik.ru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5509" y="3212975"/>
            <a:ext cx="2561573" cy="29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stat16.privet.ru/lr/0d26274af501f4e51923a6ed5e65910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126666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7707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90</Words>
  <Application>Microsoft Office PowerPoint</Application>
  <PresentationFormat>Экран (4:3)</PresentationFormat>
  <Paragraphs>33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Helen</cp:lastModifiedBy>
  <cp:revision>33</cp:revision>
  <dcterms:created xsi:type="dcterms:W3CDTF">2014-01-06T16:00:12Z</dcterms:created>
  <dcterms:modified xsi:type="dcterms:W3CDTF">2015-12-01T15:33:03Z</dcterms:modified>
</cp:coreProperties>
</file>