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4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8E755-C99F-426C-961C-0325773DAC71}" type="datetimeFigureOut">
              <a:rPr lang="ru-RU" smtClean="0"/>
              <a:pPr/>
              <a:t>27.04.2015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A0223-957E-40CC-B6D4-F7177C29AC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A0223-957E-40CC-B6D4-F7177C29AC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Конечный слайд,</a:t>
            </a:r>
            <a:r>
              <a:rPr lang="ru-RU" baseline="0" dirty="0" smtClean="0"/>
              <a:t> который создают обучающиеся в течение всего урока, работая </a:t>
            </a:r>
            <a:r>
              <a:rPr lang="ru-RU" baseline="0" smtClean="0"/>
              <a:t>в группах.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3A0223-957E-40CC-B6D4-F7177C29AC1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Всё, что существует, оно обозначает,</a:t>
            </a:r>
          </a:p>
          <a:p>
            <a:pPr>
              <a:buNone/>
            </a:pPr>
            <a:r>
              <a:rPr lang="ru-RU" sz="3200" dirty="0" smtClean="0"/>
              <a:t>На вопросы </a:t>
            </a:r>
            <a:r>
              <a:rPr lang="ru-RU" sz="3200" i="1" dirty="0" smtClean="0"/>
              <a:t>кто</a:t>
            </a:r>
            <a:r>
              <a:rPr lang="ru-RU" sz="3200" dirty="0" smtClean="0"/>
              <a:t> и </a:t>
            </a:r>
            <a:r>
              <a:rPr lang="ru-RU" sz="3200" i="1" dirty="0" smtClean="0"/>
              <a:t>что </a:t>
            </a:r>
            <a:r>
              <a:rPr lang="ru-RU" sz="3200" dirty="0" smtClean="0"/>
              <a:t>верно отвечает.</a:t>
            </a:r>
          </a:p>
          <a:p>
            <a:pPr>
              <a:buNone/>
            </a:pPr>
            <a:r>
              <a:rPr lang="ru-RU" sz="3200" dirty="0" smtClean="0"/>
              <a:t>А чтоб не обижался весь честной народ,</a:t>
            </a:r>
          </a:p>
          <a:p>
            <a:pPr>
              <a:buNone/>
            </a:pPr>
            <a:r>
              <a:rPr lang="ru-RU" sz="3200" dirty="0" smtClean="0"/>
              <a:t>Оно всегда имеет  и число и род.</a:t>
            </a:r>
          </a:p>
          <a:p>
            <a:pPr>
              <a:buNone/>
            </a:pPr>
            <a:r>
              <a:rPr lang="ru-RU" sz="3200" dirty="0" smtClean="0"/>
              <a:t>У него к тому же три склоненья есть,</a:t>
            </a:r>
          </a:p>
          <a:p>
            <a:pPr>
              <a:buNone/>
            </a:pPr>
            <a:r>
              <a:rPr lang="ru-RU" sz="3200" dirty="0" smtClean="0"/>
              <a:t>Падежей различных  сразу целых шесть.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400" dirty="0" smtClean="0"/>
              <a:t>Обобщение изученного </a:t>
            </a:r>
            <a:br>
              <a:rPr lang="ru-RU" sz="4400" dirty="0" smtClean="0"/>
            </a:br>
            <a:r>
              <a:rPr lang="ru-RU" sz="4400" dirty="0" smtClean="0"/>
              <a:t>по теме </a:t>
            </a:r>
            <a:br>
              <a:rPr lang="ru-RU" sz="4400" dirty="0" smtClean="0"/>
            </a:br>
            <a:r>
              <a:rPr lang="ru-RU" sz="4400" dirty="0" smtClean="0"/>
              <a:t>«Имя существительное».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60648"/>
            <a:ext cx="61722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5400" u="sng" dirty="0" smtClean="0"/>
              <a:t>Наши заповеди:</a:t>
            </a:r>
            <a:endParaRPr lang="ru-RU" sz="540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1988840"/>
            <a:ext cx="6172200" cy="439291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4000" dirty="0" smtClean="0"/>
              <a:t>Уважай своего товарища!</a:t>
            </a:r>
          </a:p>
          <a:p>
            <a:pPr algn="just">
              <a:buFont typeface="Wingdings" pitchFamily="2" charset="2"/>
              <a:buChar char="v"/>
            </a:pPr>
            <a:r>
              <a:rPr lang="ru-RU" sz="4000" dirty="0" smtClean="0"/>
              <a:t>Умей каждого выслушать!</a:t>
            </a:r>
          </a:p>
          <a:p>
            <a:pPr algn="just">
              <a:buFont typeface="Wingdings" pitchFamily="2" charset="2"/>
              <a:buChar char="v"/>
            </a:pPr>
            <a:r>
              <a:rPr lang="ru-RU" sz="4000" dirty="0" smtClean="0"/>
              <a:t>Не согласен – предлагай!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err="1" smtClean="0">
                <a:solidFill>
                  <a:srgbClr val="0070C0"/>
                </a:solidFill>
              </a:rPr>
              <a:t>лексемус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Проверка домашнего задания:  обучающиеся групп должны были загадать слово, участникам остальных экипажей рассказывалось лексическое толкование слова, его морфологические признаки. Слово должно быть угадано.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Школа юного моряка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200" dirty="0" smtClean="0"/>
              <a:t>Род имён существительных. Привести примеры.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Число имён существительных. Привести примеры.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Склонение имён существительных. Привести примеры.</a:t>
            </a:r>
          </a:p>
          <a:p>
            <a:pPr>
              <a:buFont typeface="Wingdings" pitchFamily="2" charset="2"/>
              <a:buChar char="v"/>
            </a:pPr>
            <a:r>
              <a:rPr lang="ru-RU" sz="3200" dirty="0" smtClean="0"/>
              <a:t>Падежи имён существительных. Привести примеры.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Определите род имён существительных: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4400" dirty="0" smtClean="0"/>
              <a:t>невежа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сластёна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сирота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плакса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жадина</a:t>
            </a: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496944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Определите склонение имён существительных: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400" dirty="0" smtClean="0"/>
              <a:t>кенгуру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такси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метро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шоссе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кофе</a:t>
            </a:r>
            <a:endParaRPr lang="ru-RU" sz="44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4800" dirty="0" smtClean="0"/>
              <a:t>тире</a:t>
            </a:r>
          </a:p>
          <a:p>
            <a:pPr>
              <a:buFont typeface="Wingdings" pitchFamily="2" charset="2"/>
              <a:buChar char="v"/>
            </a:pPr>
            <a:r>
              <a:rPr lang="ru-RU" sz="4800" dirty="0" smtClean="0"/>
              <a:t>жюри</a:t>
            </a:r>
          </a:p>
          <a:p>
            <a:pPr>
              <a:buFont typeface="Wingdings" pitchFamily="2" charset="2"/>
              <a:buChar char="v"/>
            </a:pPr>
            <a:r>
              <a:rPr lang="ru-RU" sz="4800" dirty="0" smtClean="0"/>
              <a:t>какао</a:t>
            </a:r>
          </a:p>
          <a:p>
            <a:pPr>
              <a:buFont typeface="Wingdings" pitchFamily="2" charset="2"/>
              <a:buChar char="v"/>
            </a:pPr>
            <a:r>
              <a:rPr lang="ru-RU" sz="4800" dirty="0" smtClean="0"/>
              <a:t>эскимо</a:t>
            </a:r>
          </a:p>
          <a:p>
            <a:pPr>
              <a:buFont typeface="Wingdings" pitchFamily="2" charset="2"/>
              <a:buChar char="v"/>
            </a:pPr>
            <a:endParaRPr lang="ru-RU" sz="4800" dirty="0" smtClean="0"/>
          </a:p>
          <a:p>
            <a:endParaRPr lang="ru-RU" sz="4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Собственное  / нарицательное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имя существительное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север 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Москва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Орлово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родина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тропинка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брод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река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птица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село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имена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люди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родители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ru-RU" dirty="0" smtClean="0"/>
              <a:t>Собственные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Нарицательные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Имя существительное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romanUcPeriod"/>
            </a:pPr>
            <a:r>
              <a:rPr lang="ru-RU" sz="3200" dirty="0" smtClean="0"/>
              <a:t>Отвечает на вопросы </a:t>
            </a:r>
            <a:r>
              <a:rPr lang="ru-RU" sz="3200" i="1" dirty="0" smtClean="0"/>
              <a:t>кто?</a:t>
            </a:r>
            <a:r>
              <a:rPr lang="ru-RU" sz="3200" dirty="0" smtClean="0"/>
              <a:t> и </a:t>
            </a:r>
            <a:r>
              <a:rPr lang="ru-RU" sz="3200" i="1" dirty="0" smtClean="0"/>
              <a:t>что?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3200" dirty="0" smtClean="0"/>
              <a:t>Признаки: имеют три рода(м.р</a:t>
            </a:r>
            <a:r>
              <a:rPr lang="ru-RU" sz="3200" dirty="0" smtClean="0"/>
              <a:t>., ж.р., ср.р.),</a:t>
            </a:r>
            <a:r>
              <a:rPr lang="ru-RU" sz="3200" dirty="0" smtClean="0"/>
              <a:t>число(мн.ч, ед.ч), три склонения, шесть падежей, </a:t>
            </a:r>
            <a:r>
              <a:rPr lang="ru-RU" sz="3200" dirty="0" smtClean="0"/>
              <a:t>собственное/ </a:t>
            </a:r>
            <a:r>
              <a:rPr lang="ru-RU" sz="3200" dirty="0" smtClean="0"/>
              <a:t>нарицательные, </a:t>
            </a:r>
            <a:r>
              <a:rPr lang="ru-RU" sz="3200" dirty="0" smtClean="0"/>
              <a:t>одушевлённые/неодушевлённые</a:t>
            </a:r>
            <a:r>
              <a:rPr lang="ru-RU" sz="3200" dirty="0" smtClean="0"/>
              <a:t>.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3200" dirty="0" smtClean="0"/>
              <a:t>Имеют синтаксическую </a:t>
            </a:r>
            <a:r>
              <a:rPr lang="ru-RU" sz="3200" dirty="0" smtClean="0"/>
              <a:t>роль.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259</TotalTime>
  <Words>220</Words>
  <Application>Microsoft Office PowerPoint</Application>
  <PresentationFormat>Экран (4:3)</PresentationFormat>
  <Paragraphs>57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Слайд 1</vt:lpstr>
      <vt:lpstr>Обобщение изученного  по теме  «Имя существительное».</vt:lpstr>
      <vt:lpstr> Наши заповеди:</vt:lpstr>
      <vt:lpstr>лексемус</vt:lpstr>
      <vt:lpstr>Школа юного моряка</vt:lpstr>
      <vt:lpstr>Определите род имён существительных:</vt:lpstr>
      <vt:lpstr>Определите склонение имён существительных:</vt:lpstr>
      <vt:lpstr>Собственное  / нарицательное имя существительное</vt:lpstr>
      <vt:lpstr>Имя существительное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21</cp:revision>
  <dcterms:created xsi:type="dcterms:W3CDTF">2015-02-24T13:57:10Z</dcterms:created>
  <dcterms:modified xsi:type="dcterms:W3CDTF">2015-04-27T00:47:26Z</dcterms:modified>
</cp:coreProperties>
</file>