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5"/>
  </p:notesMasterIdLst>
  <p:sldIdLst>
    <p:sldId id="257" r:id="rId2"/>
    <p:sldId id="258" r:id="rId3"/>
    <p:sldId id="272" r:id="rId4"/>
    <p:sldId id="270" r:id="rId5"/>
    <p:sldId id="290" r:id="rId6"/>
    <p:sldId id="259" r:id="rId7"/>
    <p:sldId id="260" r:id="rId8"/>
    <p:sldId id="262" r:id="rId9"/>
    <p:sldId id="263" r:id="rId10"/>
    <p:sldId id="284" r:id="rId11"/>
    <p:sldId id="285" r:id="rId12"/>
    <p:sldId id="289" r:id="rId13"/>
    <p:sldId id="288" r:id="rId14"/>
    <p:sldId id="283" r:id="rId15"/>
    <p:sldId id="291" r:id="rId16"/>
    <p:sldId id="292" r:id="rId17"/>
    <p:sldId id="267" r:id="rId18"/>
    <p:sldId id="293" r:id="rId19"/>
    <p:sldId id="295" r:id="rId20"/>
    <p:sldId id="296" r:id="rId21"/>
    <p:sldId id="297" r:id="rId22"/>
    <p:sldId id="275" r:id="rId23"/>
    <p:sldId id="269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FF00"/>
    <a:srgbClr val="000099"/>
    <a:srgbClr val="993366"/>
    <a:srgbClr val="FF9900"/>
    <a:srgbClr val="990033"/>
    <a:srgbClr val="080808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26" d="100"/>
          <a:sy n="26" d="100"/>
        </p:scale>
        <p:origin x="-16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ru-RU"/>
          </a:p>
        </p:txBody>
      </p:sp>
      <p:sp>
        <p:nvSpPr>
          <p:cNvPr id="460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0F4517B-C007-4BC2-8F50-A7053F726C7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F59F16-3537-4B31-96D8-B4C9A1D08613}" type="slidenum">
              <a:rPr lang="ru-RU"/>
              <a:pPr/>
              <a:t>10</a:t>
            </a:fld>
            <a:endParaRPr lang="ru-RU"/>
          </a:p>
        </p:txBody>
      </p:sp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D534899-D298-475F-85E7-D235FAD68003}" type="slidenum">
              <a:rPr lang="ru-RU" sz="1200"/>
              <a:pPr algn="r" eaLnBrk="1" hangingPunct="1"/>
              <a:t>10</a:t>
            </a:fld>
            <a:endParaRPr lang="ru-RU" sz="1200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6015732A-0C54-44D1-8817-3708A2ED9AAC}" type="slidenum">
              <a:rPr lang="ru-RU" sz="1200"/>
              <a:pPr algn="r" eaLnBrk="1" hangingPunct="1"/>
              <a:t>10</a:t>
            </a:fld>
            <a:endParaRPr lang="ru-RU" sz="1200"/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D31B3-F7F1-4113-B215-C253751D28FA}" type="slidenum">
              <a:rPr lang="ru-RU"/>
              <a:pPr/>
              <a:t>12</a:t>
            </a:fld>
            <a:endParaRPr lang="ru-RU"/>
          </a:p>
        </p:txBody>
      </p:sp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54062951-CFB7-4379-A492-3311656FCD63}" type="slidenum">
              <a:rPr lang="ru-RU" sz="1200"/>
              <a:pPr algn="r" eaLnBrk="1" hangingPunct="1"/>
              <a:t>12</a:t>
            </a:fld>
            <a:endParaRPr lang="ru-RU" sz="120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53FD024E-8BDD-4F32-83A1-B755E8C06E48}" type="slidenum">
              <a:rPr lang="ru-RU" sz="1200"/>
              <a:pPr algn="r" eaLnBrk="1" hangingPunct="1"/>
              <a:t>12</a:t>
            </a:fld>
            <a:endParaRPr lang="ru-RU" sz="1200"/>
          </a:p>
        </p:txBody>
      </p:sp>
      <p:sp>
        <p:nvSpPr>
          <p:cNvPr id="6246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922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defRPr/>
            </a:pPr>
            <a:fld id="{8CCA8AED-9EED-429B-8832-44BE4EFCBAE5}" type="slidenum">
              <a:rPr lang="ru-RU" sz="1200">
                <a:latin typeface="+mn-lt"/>
              </a:rPr>
              <a:pPr algn="r" eaLnBrk="1" hangingPunct="1">
                <a:defRPr/>
              </a:pPr>
              <a:t>12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6868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50B76DF-3C28-4C16-8879-A9BD9BE1466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68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9208A5-E995-455A-8A7B-0680A6D530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4065D-4FBE-4434-980C-D2A85FA519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F4E789E-F61B-4662-85E6-546E6396BB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A2733D0-A69A-42F5-9792-B6BE1C5107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19CEB35-00F1-4E9C-B6DB-56A803E871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C24537-B303-462D-90C7-C728902683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46EA6E-9B8C-47B2-8D5C-51F7D02939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D09CCA-81CD-4483-A856-00102DA764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007AFC-E175-43F1-ADAF-20C14A44D0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744E5-B7AC-4D2F-A41C-B3EB4C4056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519A4-F94C-49D8-9303-C9D6B15784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777C58-B9F4-41A4-8724-16536EA764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B4DA9-2061-432B-912A-1AF5BAAB0B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9480A68-BC2D-4864-8580-67BDEDFE9B5E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58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festival.1september.ru/files/articles/50/5067/506785/2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ru.wikipedia.org/wiki/%D0%A4%D0%B0%D0%B9%D0%BB:WilliamRowanHamilton.jpe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hyperlink" Target="http://ru.wikipedia.org/wiki/%D0%A4%D0%B0%D0%B9%D0%BB:Hgrassmann.jpg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smiles.33b.ru/smile.101110.html" TargetMode="External"/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12" Type="http://schemas.openxmlformats.org/officeDocument/2006/relationships/image" Target="../media/image12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11" Type="http://schemas.openxmlformats.org/officeDocument/2006/relationships/image" Target="http://s10.rimg.info/ac8da8063802927789aaa783e1c89529.gif" TargetMode="External"/><Relationship Id="rId5" Type="http://schemas.openxmlformats.org/officeDocument/2006/relationships/image" Target="../media/image7.gif"/><Relationship Id="rId10" Type="http://schemas.openxmlformats.org/officeDocument/2006/relationships/image" Target="../media/image11.gif"/><Relationship Id="rId4" Type="http://schemas.openxmlformats.org/officeDocument/2006/relationships/image" Target="../media/image6.gif"/><Relationship Id="rId9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upload.wikimedia.org/wikipedia/commons/thumb/e/e4/EpicIndia.jpg/400px-EpicIndia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x_c20787d4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125538"/>
            <a:ext cx="7772400" cy="1943100"/>
          </a:xfrm>
        </p:spPr>
        <p:txBody>
          <a:bodyPr/>
          <a:lstStyle/>
          <a:p>
            <a:r>
              <a:rPr lang="ru-RU" sz="6000" b="1">
                <a:solidFill>
                  <a:srgbClr val="FF3300"/>
                </a:solidFill>
              </a:rPr>
              <a:t>         МОРСКОЕ</a:t>
            </a:r>
            <a:br>
              <a:rPr lang="ru-RU" sz="6000" b="1">
                <a:solidFill>
                  <a:srgbClr val="FF3300"/>
                </a:solidFill>
              </a:rPr>
            </a:br>
            <a:r>
              <a:rPr lang="ru-RU" sz="6000" b="1">
                <a:solidFill>
                  <a:srgbClr val="FF3300"/>
                </a:solidFill>
              </a:rPr>
              <a:t>     ПУТЕШЕСТВИЕ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182688" y="3808413"/>
            <a:ext cx="6778625" cy="1754187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sz="4400" b="1">
                <a:solidFill>
                  <a:srgbClr val="FF3300"/>
                </a:solidFill>
              </a:rPr>
              <a:t>по ленте времени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5299" name="Group 3"/>
            <p:cNvGrpSpPr>
              <a:grpSpLocks/>
            </p:cNvGrpSpPr>
            <p:nvPr/>
          </p:nvGrpSpPr>
          <p:grpSpPr bwMode="auto">
            <a:xfrm>
              <a:off x="2768" y="0"/>
              <a:ext cx="2992" cy="4320"/>
              <a:chOff x="-63" y="0"/>
              <a:chExt cx="2943" cy="4320"/>
            </a:xfrm>
          </p:grpSpPr>
          <p:pic>
            <p:nvPicPr>
              <p:cNvPr id="55300" name="Picture 4" descr="11"/>
              <p:cNvPicPr>
                <a:picLocks noChangeAspect="1" noChangeArrowheads="1" noCrop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0"/>
                <a:ext cx="2880" cy="21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01" name="Picture 5" descr="11"/>
              <p:cNvPicPr>
                <a:picLocks noChangeAspect="1" noChangeArrowheads="1" noCrop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63" y="2115"/>
                <a:ext cx="2943" cy="22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5302" name="Group 6"/>
            <p:cNvGrpSpPr>
              <a:grpSpLocks/>
            </p:cNvGrpSpPr>
            <p:nvPr/>
          </p:nvGrpSpPr>
          <p:grpSpPr bwMode="auto">
            <a:xfrm>
              <a:off x="0" y="0"/>
              <a:ext cx="2883" cy="4320"/>
              <a:chOff x="0" y="0"/>
              <a:chExt cx="2883" cy="4320"/>
            </a:xfrm>
          </p:grpSpPr>
          <p:pic>
            <p:nvPicPr>
              <p:cNvPr id="55303" name="Picture 7" descr="11"/>
              <p:cNvPicPr>
                <a:picLocks noChangeAspect="1" noChangeArrowheads="1" noCrop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0"/>
                <a:ext cx="2880" cy="21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04" name="Picture 8" descr="11"/>
              <p:cNvPicPr>
                <a:picLocks noChangeAspect="1" noChangeArrowheads="1" noCrop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2160"/>
                <a:ext cx="2883" cy="2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152400" y="304800"/>
            <a:ext cx="8991600" cy="5238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</a:p>
        </p:txBody>
      </p:sp>
      <p:pic>
        <p:nvPicPr>
          <p:cNvPr id="55306" name="Picture 16" descr="007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34313" y="2974975"/>
            <a:ext cx="9525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7" name="Picture 17" descr="009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911493">
            <a:off x="328613" y="1042988"/>
            <a:ext cx="3810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8" name="Picture 28" descr="л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67625" y="260350"/>
            <a:ext cx="11239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9" name="Picture 5" descr="D:\My documents\Мои рисунки\rocket1b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10036718">
            <a:off x="179388" y="188913"/>
            <a:ext cx="920750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142976" y="888856"/>
            <a:ext cx="7410875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Игра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«Будь внимательным!»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1285875" y="1285875"/>
            <a:ext cx="3455988" cy="3455988"/>
            <a:chOff x="1285852" y="1285860"/>
            <a:chExt cx="3456000" cy="345600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285852" y="1285860"/>
              <a:ext cx="3456000" cy="3456000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43298" y="1785925"/>
              <a:ext cx="576264" cy="576264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5" name="Скругленный прямоугольник 4"/>
          <p:cNvSpPr/>
          <p:nvPr/>
        </p:nvSpPr>
        <p:spPr>
          <a:xfrm>
            <a:off x="1285852" y="1285860"/>
            <a:ext cx="3456000" cy="3456000"/>
          </a:xfrm>
          <a:prstGeom prst="round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7072330" y="5214950"/>
            <a:ext cx="1357322" cy="642942"/>
          </a:xfrm>
          <a:prstGeom prst="rightArrow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дальше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785786" y="5429264"/>
            <a:ext cx="1357322" cy="642942"/>
          </a:xfrm>
          <a:prstGeom prst="rightArrow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Закрыть</a:t>
            </a:r>
          </a:p>
        </p:txBody>
      </p:sp>
      <p:sp>
        <p:nvSpPr>
          <p:cNvPr id="11" name="Стрелка влево 10"/>
          <p:cNvSpPr/>
          <p:nvPr/>
        </p:nvSpPr>
        <p:spPr>
          <a:xfrm>
            <a:off x="714348" y="6143644"/>
            <a:ext cx="1214446" cy="571480"/>
          </a:xfrm>
          <a:prstGeom prst="leftArrow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открыть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1736" y="285728"/>
            <a:ext cx="4572032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Где находится кружок?</a:t>
            </a:r>
          </a:p>
        </p:txBody>
      </p:sp>
      <p:sp>
        <p:nvSpPr>
          <p:cNvPr id="13" name="Управляющая кнопка: настраиваемая 12">
            <a:hlinkClick r:id="" action="ppaction://noaction" highlightClick="1"/>
          </p:cNvPr>
          <p:cNvSpPr/>
          <p:nvPr/>
        </p:nvSpPr>
        <p:spPr>
          <a:xfrm>
            <a:off x="6786578" y="1214422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Вверху справа</a:t>
            </a:r>
          </a:p>
        </p:txBody>
      </p:sp>
      <p:sp>
        <p:nvSpPr>
          <p:cNvPr id="14" name="Управляющая кнопка: настраиваемая 13">
            <a:hlinkClick r:id="" action="ppaction://noaction" highlightClick="1"/>
          </p:cNvPr>
          <p:cNvSpPr/>
          <p:nvPr/>
        </p:nvSpPr>
        <p:spPr>
          <a:xfrm>
            <a:off x="6786578" y="1857364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Вверху слева</a:t>
            </a:r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6786578" y="2500306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Внизу справа</a:t>
            </a:r>
          </a:p>
        </p:txBody>
      </p:sp>
      <p:sp>
        <p:nvSpPr>
          <p:cNvPr id="16" name="Управляющая кнопка: настраиваемая 15">
            <a:hlinkClick r:id="" action="ppaction://noaction" highlightClick="1"/>
          </p:cNvPr>
          <p:cNvSpPr/>
          <p:nvPr/>
        </p:nvSpPr>
        <p:spPr>
          <a:xfrm>
            <a:off x="6786578" y="3143248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Внизу слева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357938" y="3786188"/>
            <a:ext cx="2643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Выбери правильный вариант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143250" y="4929188"/>
            <a:ext cx="2500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ПРАВИЛЬНО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928938" y="485775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ПОДУМАЙ ЕЩЕ!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928938" y="485775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ПОДУМАЙ ЕЩЕ!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928938" y="485775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ПОДУМАЙ ЕЩЕ!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24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2400000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19" grpId="1"/>
      <p:bldP spid="20" grpId="0"/>
      <p:bldP spid="20" grpId="1"/>
      <p:bldP spid="21" grpId="0"/>
      <p:bldP spid="2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2"/>
          <p:cNvGrpSpPr>
            <a:grpSpLocks/>
          </p:cNvGrpSpPr>
          <p:nvPr/>
        </p:nvGrpSpPr>
        <p:grpSpPr bwMode="auto">
          <a:xfrm rot="5400000">
            <a:off x="1285875" y="1285875"/>
            <a:ext cx="3455988" cy="3455988"/>
            <a:chOff x="1285852" y="1285860"/>
            <a:chExt cx="3456000" cy="345600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285852" y="1285860"/>
              <a:ext cx="3456000" cy="3456000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43298" y="1785925"/>
              <a:ext cx="576264" cy="576264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5" name="Скругленный прямоугольник 4"/>
          <p:cNvSpPr/>
          <p:nvPr/>
        </p:nvSpPr>
        <p:spPr>
          <a:xfrm>
            <a:off x="1285852" y="1285860"/>
            <a:ext cx="3456000" cy="3456000"/>
          </a:xfrm>
          <a:prstGeom prst="round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7072330" y="5214950"/>
            <a:ext cx="1357322" cy="642942"/>
          </a:xfrm>
          <a:prstGeom prst="rightArrow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дальше</a:t>
            </a:r>
          </a:p>
        </p:txBody>
      </p:sp>
      <p:sp>
        <p:nvSpPr>
          <p:cNvPr id="11" name="Стрелка влево 10"/>
          <p:cNvSpPr/>
          <p:nvPr/>
        </p:nvSpPr>
        <p:spPr>
          <a:xfrm>
            <a:off x="714348" y="6143644"/>
            <a:ext cx="1214446" cy="571480"/>
          </a:xfrm>
          <a:prstGeom prst="leftArrow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открыть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1736" y="285728"/>
            <a:ext cx="4572032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Где находится кружок?</a:t>
            </a:r>
          </a:p>
        </p:txBody>
      </p:sp>
      <p:sp>
        <p:nvSpPr>
          <p:cNvPr id="13" name="Управляющая кнопка: настраиваемая 12">
            <a:hlinkClick r:id="" action="ppaction://noaction" highlightClick="1"/>
          </p:cNvPr>
          <p:cNvSpPr/>
          <p:nvPr/>
        </p:nvSpPr>
        <p:spPr>
          <a:xfrm>
            <a:off x="6786578" y="1214422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Вверху справа</a:t>
            </a:r>
          </a:p>
        </p:txBody>
      </p:sp>
      <p:sp>
        <p:nvSpPr>
          <p:cNvPr id="14" name="Управляющая кнопка: настраиваемая 13">
            <a:hlinkClick r:id="" action="ppaction://noaction" highlightClick="1"/>
          </p:cNvPr>
          <p:cNvSpPr/>
          <p:nvPr/>
        </p:nvSpPr>
        <p:spPr>
          <a:xfrm>
            <a:off x="6786578" y="1857364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Вверху слева</a:t>
            </a:r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6786578" y="2500306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Внизу справа</a:t>
            </a:r>
          </a:p>
        </p:txBody>
      </p:sp>
      <p:sp>
        <p:nvSpPr>
          <p:cNvPr id="16" name="Управляющая кнопка: настраиваемая 15">
            <a:hlinkClick r:id="" action="ppaction://noaction" highlightClick="1"/>
          </p:cNvPr>
          <p:cNvSpPr/>
          <p:nvPr/>
        </p:nvSpPr>
        <p:spPr>
          <a:xfrm>
            <a:off x="6786578" y="3143248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Внизу слева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357938" y="3786188"/>
            <a:ext cx="2643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Выбери правильный вариант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143250" y="4929188"/>
            <a:ext cx="2500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ПРАВИЛЬНО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928938" y="485775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ПОДУМАЙ ЕЩЕ!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928938" y="485775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ПОДУМАЙ ЕЩЕ!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928938" y="485775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ПОДУМАЙ ЕЩЕ!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7800000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7800000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19" grpId="1"/>
      <p:bldP spid="20" grpId="0"/>
      <p:bldP spid="20" grpId="1"/>
      <p:bldP spid="21" grpId="0"/>
      <p:bldP spid="2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2"/>
          <p:cNvGrpSpPr>
            <a:grpSpLocks/>
          </p:cNvGrpSpPr>
          <p:nvPr/>
        </p:nvGrpSpPr>
        <p:grpSpPr bwMode="auto">
          <a:xfrm rot="-5400000">
            <a:off x="1285875" y="1285875"/>
            <a:ext cx="3455988" cy="3455988"/>
            <a:chOff x="1285852" y="1285860"/>
            <a:chExt cx="3456000" cy="345600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285852" y="1285860"/>
              <a:ext cx="3456000" cy="3456000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43298" y="1785925"/>
              <a:ext cx="576264" cy="576264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5" name="Скругленный прямоугольник 4"/>
          <p:cNvSpPr/>
          <p:nvPr/>
        </p:nvSpPr>
        <p:spPr>
          <a:xfrm>
            <a:off x="1285852" y="1285860"/>
            <a:ext cx="3456000" cy="3456000"/>
          </a:xfrm>
          <a:prstGeom prst="round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>
            <a:off x="714348" y="6143644"/>
            <a:ext cx="1214446" cy="571480"/>
          </a:xfrm>
          <a:prstGeom prst="leftArrow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открыть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1736" y="285728"/>
            <a:ext cx="4572032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Где находится кружок?</a:t>
            </a:r>
          </a:p>
        </p:txBody>
      </p:sp>
      <p:sp>
        <p:nvSpPr>
          <p:cNvPr id="13" name="Управляющая кнопка: настраиваемая 12">
            <a:hlinkClick r:id="" action="ppaction://noaction" highlightClick="1"/>
          </p:cNvPr>
          <p:cNvSpPr/>
          <p:nvPr/>
        </p:nvSpPr>
        <p:spPr>
          <a:xfrm>
            <a:off x="6786578" y="1214422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Вверху справа</a:t>
            </a:r>
          </a:p>
        </p:txBody>
      </p:sp>
      <p:sp>
        <p:nvSpPr>
          <p:cNvPr id="14" name="Управляющая кнопка: настраиваемая 13">
            <a:hlinkClick r:id="" action="ppaction://noaction" highlightClick="1"/>
          </p:cNvPr>
          <p:cNvSpPr/>
          <p:nvPr/>
        </p:nvSpPr>
        <p:spPr>
          <a:xfrm>
            <a:off x="6786578" y="1857364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Вверху слева</a:t>
            </a:r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6786578" y="2500306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Внизу справа</a:t>
            </a:r>
          </a:p>
        </p:txBody>
      </p:sp>
      <p:sp>
        <p:nvSpPr>
          <p:cNvPr id="16" name="Управляющая кнопка: настраиваемая 15">
            <a:hlinkClick r:id="" action="ppaction://noaction" highlightClick="1"/>
          </p:cNvPr>
          <p:cNvSpPr/>
          <p:nvPr/>
        </p:nvSpPr>
        <p:spPr>
          <a:xfrm>
            <a:off x="6786578" y="3143248"/>
            <a:ext cx="1857388" cy="500066"/>
          </a:xfrm>
          <a:prstGeom prst="actionButtonBlank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Внизу слева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357938" y="3786188"/>
            <a:ext cx="2643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Выбери правильный вариант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143250" y="4929188"/>
            <a:ext cx="2500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ПРАВИЛЬНО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928938" y="485775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ПОДУМАЙ ЕЩЕ!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928938" y="485775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ПОДУМАЙ ЕЩЕ!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928938" y="485775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ПОДУМАЙ ЕЩЕ!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24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2400000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19" grpId="1"/>
      <p:bldP spid="20" grpId="0"/>
      <p:bldP spid="20" grpId="1"/>
      <p:bldP spid="21" grpId="0"/>
      <p:bldP spid="2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260350"/>
            <a:ext cx="8229600" cy="1371600"/>
          </a:xfrm>
          <a:noFill/>
          <a:ln/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В XVII веке, с появлением аналитической геометрии, отрицательные числа получили наглядное геометрическое представление на числовой оси. С этого момента наступает их полное равноправие.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388" y="1773238"/>
            <a:ext cx="4897437" cy="3887787"/>
          </a:xfrm>
        </p:spPr>
        <p:txBody>
          <a:bodyPr/>
          <a:lstStyle/>
          <a:p>
            <a:pPr marL="547688" indent="-411163"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   </a:t>
            </a:r>
            <a:r>
              <a:rPr lang="ru-RU" sz="2400"/>
              <a:t>Признанию отрицательных чисел способствовали работы французского ученого</a:t>
            </a:r>
            <a:r>
              <a:rPr lang="ru-RU" sz="2400" b="1"/>
              <a:t> </a:t>
            </a:r>
            <a:r>
              <a:rPr lang="ru-RU" sz="2400"/>
              <a:t>Рене Декарта</a:t>
            </a:r>
            <a:r>
              <a:rPr lang="ru-RU" sz="2400" b="1"/>
              <a:t>. </a:t>
            </a:r>
          </a:p>
          <a:p>
            <a:pPr marL="547688" indent="-411163"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Он предложил геометрическое истолкование   положительных и отрицательных чисел - ввел</a:t>
            </a:r>
            <a:r>
              <a:rPr lang="ru-RU" sz="2400" b="1"/>
              <a:t> </a:t>
            </a:r>
            <a:r>
              <a:rPr lang="ru-RU" sz="2400"/>
              <a:t>координатную прямую (1637г.)</a:t>
            </a:r>
            <a:r>
              <a:rPr lang="ar-SA" sz="2400">
                <a:latin typeface="Book Antiqua" pitchFamily="18" charset="0"/>
                <a:cs typeface="Times New Roman" pitchFamily="18" charset="0"/>
              </a:rPr>
              <a:t>‏</a:t>
            </a:r>
            <a:r>
              <a:rPr lang="ru-RU" sz="2400"/>
              <a:t> </a:t>
            </a:r>
          </a:p>
        </p:txBody>
      </p:sp>
      <p:pic>
        <p:nvPicPr>
          <p:cNvPr id="54276" name="i-main-pic" descr="Картинка 1 из 55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1989138"/>
            <a:ext cx="3357563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5516563"/>
            <a:ext cx="5113337" cy="10445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Дифференцированные задания </a:t>
            </a:r>
            <a:br>
              <a:rPr lang="ru-RU" sz="4000"/>
            </a:br>
            <a:r>
              <a:rPr lang="ru-RU" sz="4000"/>
              <a:t>                ПРОВЕРЬТЕ!!!               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        </a:t>
            </a:r>
            <a:r>
              <a:rPr lang="en-US">
                <a:solidFill>
                  <a:srgbClr val="993366"/>
                </a:solidFill>
              </a:rPr>
              <a:t>N</a:t>
            </a:r>
            <a:r>
              <a:rPr lang="ru-RU"/>
              <a:t>    </a:t>
            </a:r>
            <a:r>
              <a:rPr lang="en-US"/>
              <a:t>       C</a:t>
            </a:r>
            <a:r>
              <a:rPr lang="ru-RU"/>
              <a:t>  </a:t>
            </a:r>
            <a:r>
              <a:rPr lang="en-US"/>
              <a:t> O</a:t>
            </a:r>
            <a:r>
              <a:rPr lang="ru-RU"/>
              <a:t>                </a:t>
            </a:r>
            <a:r>
              <a:rPr lang="en-US">
                <a:solidFill>
                  <a:srgbClr val="993366"/>
                </a:solidFill>
              </a:rPr>
              <a:t>M</a:t>
            </a:r>
            <a:r>
              <a:rPr lang="en-US"/>
              <a:t>D</a:t>
            </a:r>
            <a:endParaRPr lang="ru-RU"/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>
            <a:off x="684213" y="2708275"/>
            <a:ext cx="7559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2" name="Line 6"/>
          <p:cNvSpPr>
            <a:spLocks noChangeShapeType="1"/>
          </p:cNvSpPr>
          <p:nvPr/>
        </p:nvSpPr>
        <p:spPr bwMode="auto">
          <a:xfrm>
            <a:off x="3708400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3" name="Line 7"/>
          <p:cNvSpPr>
            <a:spLocks noChangeShapeType="1"/>
          </p:cNvSpPr>
          <p:nvPr/>
        </p:nvSpPr>
        <p:spPr bwMode="auto">
          <a:xfrm>
            <a:off x="4284663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>
            <a:off x="4787900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>
            <a:off x="5292725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6" name="Line 10"/>
          <p:cNvSpPr>
            <a:spLocks noChangeShapeType="1"/>
          </p:cNvSpPr>
          <p:nvPr/>
        </p:nvSpPr>
        <p:spPr bwMode="auto">
          <a:xfrm>
            <a:off x="5867400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7" name="Line 11"/>
          <p:cNvSpPr>
            <a:spLocks noChangeShapeType="1"/>
          </p:cNvSpPr>
          <p:nvPr/>
        </p:nvSpPr>
        <p:spPr bwMode="auto">
          <a:xfrm>
            <a:off x="6372225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8" name="Line 12"/>
          <p:cNvSpPr>
            <a:spLocks noChangeShapeType="1"/>
          </p:cNvSpPr>
          <p:nvPr/>
        </p:nvSpPr>
        <p:spPr bwMode="auto">
          <a:xfrm>
            <a:off x="6877050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9" name="Rectangle 13"/>
          <p:cNvSpPr>
            <a:spLocks noChangeArrowheads="1"/>
          </p:cNvSpPr>
          <p:nvPr/>
        </p:nvSpPr>
        <p:spPr bwMode="auto">
          <a:xfrm>
            <a:off x="4416425" y="3094038"/>
            <a:ext cx="803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ru-RU"/>
              <a:t>    1</a:t>
            </a:r>
          </a:p>
        </p:txBody>
      </p:sp>
      <p:sp>
        <p:nvSpPr>
          <p:cNvPr id="70670" name="Rectangle 14"/>
          <p:cNvSpPr>
            <a:spLocks noChangeArrowheads="1"/>
          </p:cNvSpPr>
          <p:nvPr/>
        </p:nvSpPr>
        <p:spPr bwMode="auto">
          <a:xfrm>
            <a:off x="4067175" y="3084513"/>
            <a:ext cx="660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ru-RU"/>
              <a:t> 0</a:t>
            </a:r>
          </a:p>
        </p:txBody>
      </p:sp>
      <p:sp>
        <p:nvSpPr>
          <p:cNvPr id="70671" name="Rectangle 15"/>
          <p:cNvSpPr>
            <a:spLocks noChangeArrowheads="1"/>
          </p:cNvSpPr>
          <p:nvPr/>
        </p:nvSpPr>
        <p:spPr bwMode="auto">
          <a:xfrm>
            <a:off x="5003800" y="3108325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en-US"/>
              <a:t>                     4,5  5</a:t>
            </a:r>
            <a:endParaRPr lang="ru-RU"/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3203575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73" name="Line 17"/>
          <p:cNvSpPr>
            <a:spLocks noChangeShapeType="1"/>
          </p:cNvSpPr>
          <p:nvPr/>
        </p:nvSpPr>
        <p:spPr bwMode="auto">
          <a:xfrm>
            <a:off x="2700338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74" name="Line 18"/>
          <p:cNvSpPr>
            <a:spLocks noChangeShapeType="1"/>
          </p:cNvSpPr>
          <p:nvPr/>
        </p:nvSpPr>
        <p:spPr bwMode="auto">
          <a:xfrm>
            <a:off x="2195513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>
            <a:off x="1692275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76" name="Rectangle 20"/>
          <p:cNvSpPr>
            <a:spLocks noChangeArrowheads="1"/>
          </p:cNvSpPr>
          <p:nvPr/>
        </p:nvSpPr>
        <p:spPr bwMode="auto">
          <a:xfrm>
            <a:off x="2195513" y="3013075"/>
            <a:ext cx="2570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en-US"/>
              <a:t>     </a:t>
            </a:r>
            <a:r>
              <a:rPr lang="ru-RU"/>
              <a:t>-3</a:t>
            </a:r>
            <a:r>
              <a:rPr lang="en-US"/>
              <a:t>            </a:t>
            </a:r>
            <a:r>
              <a:rPr lang="ru-RU"/>
              <a:t>-1</a:t>
            </a:r>
            <a:r>
              <a:rPr lang="en-US"/>
              <a:t> </a:t>
            </a:r>
            <a:endParaRPr lang="ru-RU"/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>
            <a:off x="6588125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78" name="Line 22"/>
          <p:cNvSpPr>
            <a:spLocks noChangeShapeType="1"/>
          </p:cNvSpPr>
          <p:nvPr/>
        </p:nvSpPr>
        <p:spPr bwMode="auto">
          <a:xfrm>
            <a:off x="1979613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79" name="Rectangle 23"/>
          <p:cNvSpPr>
            <a:spLocks noChangeArrowheads="1"/>
          </p:cNvSpPr>
          <p:nvPr/>
        </p:nvSpPr>
        <p:spPr bwMode="auto">
          <a:xfrm>
            <a:off x="1692275" y="3049588"/>
            <a:ext cx="316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ru-RU"/>
              <a:t>-4,5</a:t>
            </a:r>
          </a:p>
        </p:txBody>
      </p:sp>
      <p:sp>
        <p:nvSpPr>
          <p:cNvPr id="70681" name="Line 25"/>
          <p:cNvSpPr>
            <a:spLocks noChangeShapeType="1"/>
          </p:cNvSpPr>
          <p:nvPr/>
        </p:nvSpPr>
        <p:spPr bwMode="auto">
          <a:xfrm>
            <a:off x="611188" y="5229225"/>
            <a:ext cx="7921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82" name="Line 26"/>
          <p:cNvSpPr>
            <a:spLocks noChangeShapeType="1"/>
          </p:cNvSpPr>
          <p:nvPr/>
        </p:nvSpPr>
        <p:spPr bwMode="auto">
          <a:xfrm>
            <a:off x="4067175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83" name="Line 27"/>
          <p:cNvSpPr>
            <a:spLocks noChangeShapeType="1"/>
          </p:cNvSpPr>
          <p:nvPr/>
        </p:nvSpPr>
        <p:spPr bwMode="auto">
          <a:xfrm>
            <a:off x="4284663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84" name="Line 28"/>
          <p:cNvSpPr>
            <a:spLocks noChangeShapeType="1"/>
          </p:cNvSpPr>
          <p:nvPr/>
        </p:nvSpPr>
        <p:spPr bwMode="auto">
          <a:xfrm>
            <a:off x="4500563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85" name="Line 29"/>
          <p:cNvSpPr>
            <a:spLocks noChangeShapeType="1"/>
          </p:cNvSpPr>
          <p:nvPr/>
        </p:nvSpPr>
        <p:spPr bwMode="auto">
          <a:xfrm>
            <a:off x="4716463" y="5157788"/>
            <a:ext cx="0" cy="142875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86" name="Line 30"/>
          <p:cNvSpPr>
            <a:spLocks noChangeShapeType="1"/>
          </p:cNvSpPr>
          <p:nvPr/>
        </p:nvSpPr>
        <p:spPr bwMode="auto">
          <a:xfrm>
            <a:off x="4932363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87" name="Line 31"/>
          <p:cNvSpPr>
            <a:spLocks noChangeShapeType="1"/>
          </p:cNvSpPr>
          <p:nvPr/>
        </p:nvSpPr>
        <p:spPr bwMode="auto">
          <a:xfrm>
            <a:off x="5148263" y="5157788"/>
            <a:ext cx="0" cy="142875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88" name="Line 32"/>
          <p:cNvSpPr>
            <a:spLocks noChangeShapeType="1"/>
          </p:cNvSpPr>
          <p:nvPr/>
        </p:nvSpPr>
        <p:spPr bwMode="auto">
          <a:xfrm>
            <a:off x="5364163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89" name="Line 33"/>
          <p:cNvSpPr>
            <a:spLocks noChangeShapeType="1"/>
          </p:cNvSpPr>
          <p:nvPr/>
        </p:nvSpPr>
        <p:spPr bwMode="auto">
          <a:xfrm>
            <a:off x="5580063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90" name="Rectangle 34"/>
          <p:cNvSpPr>
            <a:spLocks noChangeArrowheads="1"/>
          </p:cNvSpPr>
          <p:nvPr/>
        </p:nvSpPr>
        <p:spPr bwMode="auto">
          <a:xfrm>
            <a:off x="323850" y="4467225"/>
            <a:ext cx="5543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en-US" sz="3200"/>
              <a:t>     </a:t>
            </a:r>
            <a:r>
              <a:rPr lang="en-US" sz="3200">
                <a:solidFill>
                  <a:srgbClr val="663300"/>
                </a:solidFill>
              </a:rPr>
              <a:t>A</a:t>
            </a:r>
            <a:r>
              <a:rPr lang="en-US" sz="3200"/>
              <a:t>        </a:t>
            </a:r>
            <a:r>
              <a:rPr lang="en-US" sz="3200">
                <a:solidFill>
                  <a:srgbClr val="FF9900"/>
                </a:solidFill>
              </a:rPr>
              <a:t>M</a:t>
            </a:r>
            <a:r>
              <a:rPr lang="en-US" sz="3200"/>
              <a:t>   </a:t>
            </a:r>
            <a:r>
              <a:rPr lang="en-US" sz="3200">
                <a:solidFill>
                  <a:srgbClr val="FFFF00"/>
                </a:solidFill>
              </a:rPr>
              <a:t>C</a:t>
            </a:r>
            <a:r>
              <a:rPr lang="en-US" sz="3200"/>
              <a:t>    </a:t>
            </a:r>
            <a:r>
              <a:rPr lang="en-US" sz="3200">
                <a:solidFill>
                  <a:schemeClr val="accent2"/>
                </a:solidFill>
              </a:rPr>
              <a:t>N</a:t>
            </a:r>
            <a:r>
              <a:rPr lang="en-US" sz="3200"/>
              <a:t>      </a:t>
            </a:r>
            <a:r>
              <a:rPr lang="en-US" sz="3200">
                <a:solidFill>
                  <a:srgbClr val="FF00FF"/>
                </a:solidFill>
              </a:rPr>
              <a:t>O</a:t>
            </a:r>
            <a:r>
              <a:rPr lang="en-US" sz="3200"/>
              <a:t>  </a:t>
            </a:r>
            <a:r>
              <a:rPr lang="en-US" sz="3200">
                <a:solidFill>
                  <a:srgbClr val="CC3300"/>
                </a:solidFill>
              </a:rPr>
              <a:t>B</a:t>
            </a:r>
            <a:endParaRPr lang="ru-RU" sz="3200">
              <a:solidFill>
                <a:srgbClr val="CC3300"/>
              </a:solidFill>
            </a:endParaRPr>
          </a:p>
        </p:txBody>
      </p:sp>
      <p:sp>
        <p:nvSpPr>
          <p:cNvPr id="70691" name="Rectangle 35"/>
          <p:cNvSpPr>
            <a:spLocks noChangeArrowheads="1"/>
          </p:cNvSpPr>
          <p:nvPr/>
        </p:nvSpPr>
        <p:spPr bwMode="auto">
          <a:xfrm>
            <a:off x="4427538" y="5661025"/>
            <a:ext cx="1450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en-US"/>
              <a:t>          </a:t>
            </a:r>
            <a:r>
              <a:rPr lang="ru-RU">
                <a:solidFill>
                  <a:srgbClr val="CC3300"/>
                </a:solidFill>
              </a:rPr>
              <a:t>1</a:t>
            </a:r>
            <a:r>
              <a:rPr lang="en-US"/>
              <a:t>  </a:t>
            </a:r>
            <a:endParaRPr lang="ru-RU"/>
          </a:p>
        </p:txBody>
      </p:sp>
      <p:sp>
        <p:nvSpPr>
          <p:cNvPr id="70692" name="Line 36"/>
          <p:cNvSpPr>
            <a:spLocks noChangeShapeType="1"/>
          </p:cNvSpPr>
          <p:nvPr/>
        </p:nvSpPr>
        <p:spPr bwMode="auto">
          <a:xfrm>
            <a:off x="3851275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93" name="Line 37"/>
          <p:cNvSpPr>
            <a:spLocks noChangeShapeType="1"/>
          </p:cNvSpPr>
          <p:nvPr/>
        </p:nvSpPr>
        <p:spPr bwMode="auto">
          <a:xfrm>
            <a:off x="3635375" y="5157788"/>
            <a:ext cx="0" cy="142875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95" name="Line 39"/>
          <p:cNvSpPr>
            <a:spLocks noChangeShapeType="1"/>
          </p:cNvSpPr>
          <p:nvPr/>
        </p:nvSpPr>
        <p:spPr bwMode="auto">
          <a:xfrm>
            <a:off x="3419475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96" name="Line 40"/>
          <p:cNvSpPr>
            <a:spLocks noChangeShapeType="1"/>
          </p:cNvSpPr>
          <p:nvPr/>
        </p:nvSpPr>
        <p:spPr bwMode="auto">
          <a:xfrm>
            <a:off x="3203575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97" name="Line 41"/>
          <p:cNvSpPr>
            <a:spLocks noChangeShapeType="1"/>
          </p:cNvSpPr>
          <p:nvPr/>
        </p:nvSpPr>
        <p:spPr bwMode="auto">
          <a:xfrm>
            <a:off x="2987675" y="5157788"/>
            <a:ext cx="0" cy="14287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98" name="Line 42"/>
          <p:cNvSpPr>
            <a:spLocks noChangeShapeType="1"/>
          </p:cNvSpPr>
          <p:nvPr/>
        </p:nvSpPr>
        <p:spPr bwMode="auto">
          <a:xfrm>
            <a:off x="2771775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99" name="Line 43"/>
          <p:cNvSpPr>
            <a:spLocks noChangeShapeType="1"/>
          </p:cNvSpPr>
          <p:nvPr/>
        </p:nvSpPr>
        <p:spPr bwMode="auto">
          <a:xfrm>
            <a:off x="2484438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700" name="Line 44"/>
          <p:cNvSpPr>
            <a:spLocks noChangeShapeType="1"/>
          </p:cNvSpPr>
          <p:nvPr/>
        </p:nvSpPr>
        <p:spPr bwMode="auto">
          <a:xfrm>
            <a:off x="2268538" y="5157788"/>
            <a:ext cx="0" cy="142875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701" name="Line 45"/>
          <p:cNvSpPr>
            <a:spLocks noChangeShapeType="1"/>
          </p:cNvSpPr>
          <p:nvPr/>
        </p:nvSpPr>
        <p:spPr bwMode="auto">
          <a:xfrm>
            <a:off x="2051050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702" name="Line 46"/>
          <p:cNvSpPr>
            <a:spLocks noChangeShapeType="1"/>
          </p:cNvSpPr>
          <p:nvPr/>
        </p:nvSpPr>
        <p:spPr bwMode="auto">
          <a:xfrm>
            <a:off x="1835150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703" name="Line 47"/>
          <p:cNvSpPr>
            <a:spLocks noChangeShapeType="1"/>
          </p:cNvSpPr>
          <p:nvPr/>
        </p:nvSpPr>
        <p:spPr bwMode="auto">
          <a:xfrm>
            <a:off x="1619250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704" name="Line 48"/>
          <p:cNvSpPr>
            <a:spLocks noChangeShapeType="1"/>
          </p:cNvSpPr>
          <p:nvPr/>
        </p:nvSpPr>
        <p:spPr bwMode="auto">
          <a:xfrm>
            <a:off x="1403350" y="51577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705" name="Line 49"/>
          <p:cNvSpPr>
            <a:spLocks noChangeShapeType="1"/>
          </p:cNvSpPr>
          <p:nvPr/>
        </p:nvSpPr>
        <p:spPr bwMode="auto">
          <a:xfrm flipH="1">
            <a:off x="1187450" y="5157788"/>
            <a:ext cx="0" cy="142875"/>
          </a:xfrm>
          <a:prstGeom prst="line">
            <a:avLst/>
          </a:prstGeom>
          <a:noFill/>
          <a:ln w="9525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706" name="Rectangle 50"/>
          <p:cNvSpPr>
            <a:spLocks noChangeArrowheads="1"/>
          </p:cNvSpPr>
          <p:nvPr/>
        </p:nvSpPr>
        <p:spPr bwMode="auto">
          <a:xfrm>
            <a:off x="827088" y="5589588"/>
            <a:ext cx="3938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en-US"/>
              <a:t>  </a:t>
            </a:r>
            <a:r>
              <a:rPr lang="ru-RU">
                <a:solidFill>
                  <a:srgbClr val="663300"/>
                </a:solidFill>
              </a:rPr>
              <a:t>-8</a:t>
            </a:r>
            <a:r>
              <a:rPr lang="en-US"/>
              <a:t>             </a:t>
            </a:r>
            <a:r>
              <a:rPr lang="en-US">
                <a:solidFill>
                  <a:srgbClr val="FF9900"/>
                </a:solidFill>
              </a:rPr>
              <a:t>-5,5</a:t>
            </a:r>
            <a:r>
              <a:rPr lang="en-US"/>
              <a:t>       </a:t>
            </a:r>
            <a:r>
              <a:rPr lang="en-US">
                <a:solidFill>
                  <a:srgbClr val="FFFF00"/>
                </a:solidFill>
              </a:rPr>
              <a:t>-4</a:t>
            </a:r>
            <a:r>
              <a:rPr lang="en-US"/>
              <a:t>     </a:t>
            </a:r>
            <a:r>
              <a:rPr lang="ru-RU">
                <a:solidFill>
                  <a:srgbClr val="669900"/>
                </a:solidFill>
              </a:rPr>
              <a:t>-2,5</a:t>
            </a:r>
            <a:r>
              <a:rPr lang="en-US"/>
              <a:t> 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0"/>
            <a:ext cx="8291512" cy="6381750"/>
          </a:xfrm>
        </p:spPr>
        <p:txBody>
          <a:bodyPr/>
          <a:lstStyle/>
          <a:p>
            <a:pPr>
              <a:buFontTx/>
              <a:buNone/>
            </a:pPr>
            <a:endParaRPr lang="ru-RU"/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1331913" y="981075"/>
            <a:ext cx="5832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85" name="Line 5"/>
          <p:cNvSpPr>
            <a:spLocks noChangeShapeType="1"/>
          </p:cNvSpPr>
          <p:nvPr/>
        </p:nvSpPr>
        <p:spPr bwMode="auto">
          <a:xfrm flipH="1">
            <a:off x="5651500" y="908050"/>
            <a:ext cx="1444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87" name="Line 7"/>
          <p:cNvSpPr>
            <a:spLocks noChangeShapeType="1"/>
          </p:cNvSpPr>
          <p:nvPr/>
        </p:nvSpPr>
        <p:spPr bwMode="auto">
          <a:xfrm flipH="1">
            <a:off x="3492500" y="908050"/>
            <a:ext cx="1444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88" name="Line 8"/>
          <p:cNvSpPr>
            <a:spLocks noChangeShapeType="1"/>
          </p:cNvSpPr>
          <p:nvPr/>
        </p:nvSpPr>
        <p:spPr bwMode="auto">
          <a:xfrm flipH="1">
            <a:off x="3924300" y="908050"/>
            <a:ext cx="1444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89" name="Line 9"/>
          <p:cNvSpPr>
            <a:spLocks noChangeShapeType="1"/>
          </p:cNvSpPr>
          <p:nvPr/>
        </p:nvSpPr>
        <p:spPr bwMode="auto">
          <a:xfrm flipH="1">
            <a:off x="3059113" y="908050"/>
            <a:ext cx="1444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90" name="Line 10"/>
          <p:cNvSpPr>
            <a:spLocks noChangeShapeType="1"/>
          </p:cNvSpPr>
          <p:nvPr/>
        </p:nvSpPr>
        <p:spPr bwMode="auto">
          <a:xfrm flipH="1">
            <a:off x="4356100" y="908050"/>
            <a:ext cx="1444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91" name="Line 11"/>
          <p:cNvSpPr>
            <a:spLocks noChangeShapeType="1"/>
          </p:cNvSpPr>
          <p:nvPr/>
        </p:nvSpPr>
        <p:spPr bwMode="auto">
          <a:xfrm flipH="1">
            <a:off x="4787900" y="908050"/>
            <a:ext cx="1444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92" name="Line 12"/>
          <p:cNvSpPr>
            <a:spLocks noChangeShapeType="1"/>
          </p:cNvSpPr>
          <p:nvPr/>
        </p:nvSpPr>
        <p:spPr bwMode="auto">
          <a:xfrm flipH="1">
            <a:off x="2627313" y="908050"/>
            <a:ext cx="1444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93" name="Line 13"/>
          <p:cNvSpPr>
            <a:spLocks noChangeShapeType="1"/>
          </p:cNvSpPr>
          <p:nvPr/>
        </p:nvSpPr>
        <p:spPr bwMode="auto">
          <a:xfrm flipH="1">
            <a:off x="5219700" y="908050"/>
            <a:ext cx="1444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94" name="Rectangle 14"/>
          <p:cNvSpPr>
            <a:spLocks noChangeArrowheads="1"/>
          </p:cNvSpPr>
          <p:nvPr/>
        </p:nvSpPr>
        <p:spPr bwMode="auto">
          <a:xfrm>
            <a:off x="2700338" y="1125538"/>
            <a:ext cx="2232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     -1     o     1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695" name="Line 15"/>
          <p:cNvSpPr>
            <a:spLocks noChangeShapeType="1"/>
          </p:cNvSpPr>
          <p:nvPr/>
        </p:nvSpPr>
        <p:spPr bwMode="auto">
          <a:xfrm flipV="1">
            <a:off x="7667625" y="2636838"/>
            <a:ext cx="0" cy="3097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96" name="Line 16"/>
          <p:cNvSpPr>
            <a:spLocks noChangeShapeType="1"/>
          </p:cNvSpPr>
          <p:nvPr/>
        </p:nvSpPr>
        <p:spPr bwMode="auto">
          <a:xfrm>
            <a:off x="7596188" y="4868863"/>
            <a:ext cx="144462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97" name="Line 17"/>
          <p:cNvSpPr>
            <a:spLocks noChangeShapeType="1"/>
          </p:cNvSpPr>
          <p:nvPr/>
        </p:nvSpPr>
        <p:spPr bwMode="auto">
          <a:xfrm>
            <a:off x="7596188" y="4005263"/>
            <a:ext cx="144462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698" name="Rectangle 18"/>
          <p:cNvSpPr>
            <a:spLocks noChangeArrowheads="1"/>
          </p:cNvSpPr>
          <p:nvPr/>
        </p:nvSpPr>
        <p:spPr bwMode="auto">
          <a:xfrm>
            <a:off x="4787900" y="4724400"/>
            <a:ext cx="4356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/>
              <a:t>                                               </a:t>
            </a:r>
            <a:r>
              <a:rPr lang="ru-RU"/>
              <a:t>-15</a:t>
            </a:r>
            <a:r>
              <a:rPr lang="en-US"/>
              <a:t> </a:t>
            </a:r>
            <a:endParaRPr lang="ru-RU"/>
          </a:p>
        </p:txBody>
      </p:sp>
      <p:sp>
        <p:nvSpPr>
          <p:cNvPr id="71699" name="Rectangle 19"/>
          <p:cNvSpPr>
            <a:spLocks noChangeArrowheads="1"/>
          </p:cNvSpPr>
          <p:nvPr/>
        </p:nvSpPr>
        <p:spPr bwMode="auto">
          <a:xfrm>
            <a:off x="4416425" y="3506788"/>
            <a:ext cx="4116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/>
              <a:t>                                                     </a:t>
            </a:r>
          </a:p>
          <a:p>
            <a:pPr eaLnBrk="1" hangingPunct="1"/>
            <a:r>
              <a:rPr lang="en-US"/>
              <a:t>                                                     </a:t>
            </a:r>
            <a:r>
              <a:rPr lang="ru-RU"/>
              <a:t>5</a:t>
            </a:r>
            <a:r>
              <a:rPr lang="en-US"/>
              <a:t>      </a:t>
            </a:r>
            <a:endParaRPr lang="ru-RU"/>
          </a:p>
        </p:txBody>
      </p:sp>
      <p:sp>
        <p:nvSpPr>
          <p:cNvPr id="71701" name="Line 21"/>
          <p:cNvSpPr>
            <a:spLocks noChangeShapeType="1"/>
          </p:cNvSpPr>
          <p:nvPr/>
        </p:nvSpPr>
        <p:spPr bwMode="auto">
          <a:xfrm>
            <a:off x="7596188" y="4437063"/>
            <a:ext cx="144462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02" name="Line 22"/>
          <p:cNvSpPr>
            <a:spLocks noChangeShapeType="1"/>
          </p:cNvSpPr>
          <p:nvPr/>
        </p:nvSpPr>
        <p:spPr bwMode="auto">
          <a:xfrm>
            <a:off x="7596188" y="4652963"/>
            <a:ext cx="144462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03" name="Line 23"/>
          <p:cNvSpPr>
            <a:spLocks noChangeShapeType="1"/>
          </p:cNvSpPr>
          <p:nvPr/>
        </p:nvSpPr>
        <p:spPr bwMode="auto">
          <a:xfrm>
            <a:off x="7596188" y="4221163"/>
            <a:ext cx="144462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04" name="Rectangle 24"/>
          <p:cNvSpPr>
            <a:spLocks noChangeArrowheads="1"/>
          </p:cNvSpPr>
          <p:nvPr/>
        </p:nvSpPr>
        <p:spPr bwMode="auto">
          <a:xfrm>
            <a:off x="4416425" y="4079875"/>
            <a:ext cx="4187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/>
              <a:t>                                                     </a:t>
            </a:r>
            <a:r>
              <a:rPr lang="ru-RU"/>
              <a:t>0</a:t>
            </a:r>
          </a:p>
        </p:txBody>
      </p:sp>
      <p:sp>
        <p:nvSpPr>
          <p:cNvPr id="71705" name="Line 25"/>
          <p:cNvSpPr>
            <a:spLocks noChangeShapeType="1"/>
          </p:cNvSpPr>
          <p:nvPr/>
        </p:nvSpPr>
        <p:spPr bwMode="auto">
          <a:xfrm>
            <a:off x="7596188" y="4221163"/>
            <a:ext cx="144462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07" name="Line 27"/>
          <p:cNvSpPr>
            <a:spLocks noChangeShapeType="1"/>
          </p:cNvSpPr>
          <p:nvPr/>
        </p:nvSpPr>
        <p:spPr bwMode="auto">
          <a:xfrm flipH="1">
            <a:off x="2627313" y="2781300"/>
            <a:ext cx="3025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08" name="Line 28"/>
          <p:cNvSpPr>
            <a:spLocks noChangeShapeType="1"/>
          </p:cNvSpPr>
          <p:nvPr/>
        </p:nvSpPr>
        <p:spPr bwMode="auto">
          <a:xfrm>
            <a:off x="3635375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09" name="Line 29"/>
          <p:cNvSpPr>
            <a:spLocks noChangeShapeType="1"/>
          </p:cNvSpPr>
          <p:nvPr/>
        </p:nvSpPr>
        <p:spPr bwMode="auto">
          <a:xfrm>
            <a:off x="5076825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10" name="Line 30"/>
          <p:cNvSpPr>
            <a:spLocks noChangeShapeType="1"/>
          </p:cNvSpPr>
          <p:nvPr/>
        </p:nvSpPr>
        <p:spPr bwMode="auto">
          <a:xfrm>
            <a:off x="4140200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11" name="Line 31"/>
          <p:cNvSpPr>
            <a:spLocks noChangeShapeType="1"/>
          </p:cNvSpPr>
          <p:nvPr/>
        </p:nvSpPr>
        <p:spPr bwMode="auto">
          <a:xfrm>
            <a:off x="4572000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12" name="Rectangle 32"/>
          <p:cNvSpPr>
            <a:spLocks noChangeArrowheads="1"/>
          </p:cNvSpPr>
          <p:nvPr/>
        </p:nvSpPr>
        <p:spPr bwMode="auto">
          <a:xfrm>
            <a:off x="3419475" y="2924175"/>
            <a:ext cx="2232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/>
              <a:t>  1     0             -2</a:t>
            </a:r>
            <a:endParaRPr lang="ru-RU"/>
          </a:p>
        </p:txBody>
      </p:sp>
      <p:sp>
        <p:nvSpPr>
          <p:cNvPr id="71713" name="Line 33"/>
          <p:cNvSpPr>
            <a:spLocks noChangeShapeType="1"/>
          </p:cNvSpPr>
          <p:nvPr/>
        </p:nvSpPr>
        <p:spPr bwMode="auto">
          <a:xfrm>
            <a:off x="1187450" y="1773238"/>
            <a:ext cx="0" cy="2808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14" name="Line 34"/>
          <p:cNvSpPr>
            <a:spLocks noChangeShapeType="1"/>
          </p:cNvSpPr>
          <p:nvPr/>
        </p:nvSpPr>
        <p:spPr bwMode="auto">
          <a:xfrm>
            <a:off x="1042988" y="2276475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15" name="Line 35"/>
          <p:cNvSpPr>
            <a:spLocks noChangeShapeType="1"/>
          </p:cNvSpPr>
          <p:nvPr/>
        </p:nvSpPr>
        <p:spPr bwMode="auto">
          <a:xfrm>
            <a:off x="1042988" y="3500438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16" name="Rectangle 36"/>
          <p:cNvSpPr>
            <a:spLocks noChangeArrowheads="1"/>
          </p:cNvSpPr>
          <p:nvPr/>
        </p:nvSpPr>
        <p:spPr bwMode="auto">
          <a:xfrm>
            <a:off x="1258888" y="1989138"/>
            <a:ext cx="43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/>
              <a:t>           </a:t>
            </a:r>
            <a:r>
              <a:rPr lang="ru-RU"/>
              <a:t>-8</a:t>
            </a:r>
          </a:p>
        </p:txBody>
      </p:sp>
      <p:sp>
        <p:nvSpPr>
          <p:cNvPr id="71717" name="Rectangle 37"/>
          <p:cNvSpPr>
            <a:spLocks noChangeArrowheads="1"/>
          </p:cNvSpPr>
          <p:nvPr/>
        </p:nvSpPr>
        <p:spPr bwMode="auto">
          <a:xfrm>
            <a:off x="1258888" y="3500438"/>
            <a:ext cx="503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/>
              <a:t>  </a:t>
            </a:r>
            <a:r>
              <a:rPr lang="ru-RU"/>
              <a:t>8</a:t>
            </a:r>
          </a:p>
        </p:txBody>
      </p:sp>
      <p:sp>
        <p:nvSpPr>
          <p:cNvPr id="71718" name="Line 38"/>
          <p:cNvSpPr>
            <a:spLocks noChangeShapeType="1"/>
          </p:cNvSpPr>
          <p:nvPr/>
        </p:nvSpPr>
        <p:spPr bwMode="auto">
          <a:xfrm>
            <a:off x="1042988" y="2924175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19" name="Rectangle 39"/>
          <p:cNvSpPr>
            <a:spLocks noChangeArrowheads="1"/>
          </p:cNvSpPr>
          <p:nvPr/>
        </p:nvSpPr>
        <p:spPr bwMode="auto">
          <a:xfrm>
            <a:off x="1331913" y="2924175"/>
            <a:ext cx="3603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/>
              <a:t>0</a:t>
            </a:r>
            <a:endParaRPr lang="ru-RU"/>
          </a:p>
        </p:txBody>
      </p:sp>
      <p:sp>
        <p:nvSpPr>
          <p:cNvPr id="71720" name="Line 40"/>
          <p:cNvSpPr>
            <a:spLocks noChangeShapeType="1"/>
          </p:cNvSpPr>
          <p:nvPr/>
        </p:nvSpPr>
        <p:spPr bwMode="auto">
          <a:xfrm>
            <a:off x="2411413" y="3213100"/>
            <a:ext cx="4103687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21" name="Line 41"/>
          <p:cNvSpPr>
            <a:spLocks noChangeShapeType="1"/>
          </p:cNvSpPr>
          <p:nvPr/>
        </p:nvSpPr>
        <p:spPr bwMode="auto">
          <a:xfrm flipH="1">
            <a:off x="2843213" y="3357563"/>
            <a:ext cx="28733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22" name="Line 42"/>
          <p:cNvSpPr>
            <a:spLocks noChangeShapeType="1"/>
          </p:cNvSpPr>
          <p:nvPr/>
        </p:nvSpPr>
        <p:spPr bwMode="auto">
          <a:xfrm flipH="1">
            <a:off x="3563938" y="3644900"/>
            <a:ext cx="28733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23" name="Line 43"/>
          <p:cNvSpPr>
            <a:spLocks noChangeShapeType="1"/>
          </p:cNvSpPr>
          <p:nvPr/>
        </p:nvSpPr>
        <p:spPr bwMode="auto">
          <a:xfrm flipH="1">
            <a:off x="3419475" y="3573463"/>
            <a:ext cx="287338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24" name="Line 44"/>
          <p:cNvSpPr>
            <a:spLocks noChangeShapeType="1"/>
          </p:cNvSpPr>
          <p:nvPr/>
        </p:nvSpPr>
        <p:spPr bwMode="auto">
          <a:xfrm flipH="1">
            <a:off x="4427538" y="4005263"/>
            <a:ext cx="28733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25" name="Line 45"/>
          <p:cNvSpPr>
            <a:spLocks noChangeShapeType="1"/>
          </p:cNvSpPr>
          <p:nvPr/>
        </p:nvSpPr>
        <p:spPr bwMode="auto">
          <a:xfrm flipH="1">
            <a:off x="4932363" y="4221163"/>
            <a:ext cx="28733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27" name="Rectangle 47"/>
          <p:cNvSpPr>
            <a:spLocks noChangeArrowheads="1"/>
          </p:cNvSpPr>
          <p:nvPr/>
        </p:nvSpPr>
        <p:spPr bwMode="auto">
          <a:xfrm>
            <a:off x="3708400" y="4149725"/>
            <a:ext cx="3825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ru-RU" sz="2800"/>
              <a:t>4</a:t>
            </a:r>
          </a:p>
        </p:txBody>
      </p:sp>
      <p:sp>
        <p:nvSpPr>
          <p:cNvPr id="71728" name="Rectangle 48"/>
          <p:cNvSpPr>
            <a:spLocks noChangeArrowheads="1"/>
          </p:cNvSpPr>
          <p:nvPr/>
        </p:nvSpPr>
        <p:spPr bwMode="auto">
          <a:xfrm>
            <a:off x="3203575" y="38608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ru-RU" sz="2400"/>
              <a:t>0</a:t>
            </a:r>
          </a:p>
        </p:txBody>
      </p:sp>
      <p:sp>
        <p:nvSpPr>
          <p:cNvPr id="71730" name="Line 50"/>
          <p:cNvSpPr>
            <a:spLocks noChangeShapeType="1"/>
          </p:cNvSpPr>
          <p:nvPr/>
        </p:nvSpPr>
        <p:spPr bwMode="auto">
          <a:xfrm flipH="1">
            <a:off x="3779838" y="3716338"/>
            <a:ext cx="28733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31" name="Line 51"/>
          <p:cNvSpPr>
            <a:spLocks noChangeShapeType="1"/>
          </p:cNvSpPr>
          <p:nvPr/>
        </p:nvSpPr>
        <p:spPr bwMode="auto">
          <a:xfrm flipH="1">
            <a:off x="3708400" y="3644900"/>
            <a:ext cx="287338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32" name="Line 52"/>
          <p:cNvSpPr>
            <a:spLocks noChangeShapeType="1"/>
          </p:cNvSpPr>
          <p:nvPr/>
        </p:nvSpPr>
        <p:spPr bwMode="auto">
          <a:xfrm flipH="1">
            <a:off x="3924300" y="3789363"/>
            <a:ext cx="287338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36" name="Rectangle 56"/>
          <p:cNvSpPr>
            <a:spLocks noChangeArrowheads="1"/>
          </p:cNvSpPr>
          <p:nvPr/>
        </p:nvSpPr>
        <p:spPr bwMode="auto">
          <a:xfrm>
            <a:off x="395288" y="260350"/>
            <a:ext cx="8291512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120000"/>
            </a:pPr>
            <a:endParaRPr lang="ru-RU" sz="32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71737" name="Line 57"/>
          <p:cNvSpPr>
            <a:spLocks noChangeShapeType="1"/>
          </p:cNvSpPr>
          <p:nvPr/>
        </p:nvSpPr>
        <p:spPr bwMode="auto">
          <a:xfrm flipH="1" flipV="1">
            <a:off x="1835150" y="4508500"/>
            <a:ext cx="3600450" cy="155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38" name="Line 58"/>
          <p:cNvSpPr>
            <a:spLocks noChangeShapeType="1"/>
          </p:cNvSpPr>
          <p:nvPr/>
        </p:nvSpPr>
        <p:spPr bwMode="auto">
          <a:xfrm flipH="1">
            <a:off x="2268538" y="4652963"/>
            <a:ext cx="217487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39" name="Line 59"/>
          <p:cNvSpPr>
            <a:spLocks noChangeShapeType="1"/>
          </p:cNvSpPr>
          <p:nvPr/>
        </p:nvSpPr>
        <p:spPr bwMode="auto">
          <a:xfrm flipH="1">
            <a:off x="2916238" y="4941888"/>
            <a:ext cx="217487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42" name="Line 62"/>
          <p:cNvSpPr>
            <a:spLocks noChangeShapeType="1"/>
          </p:cNvSpPr>
          <p:nvPr/>
        </p:nvSpPr>
        <p:spPr bwMode="auto">
          <a:xfrm flipH="1">
            <a:off x="4140200" y="5516563"/>
            <a:ext cx="217488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43" name="Rectangle 63"/>
          <p:cNvSpPr>
            <a:spLocks noChangeArrowheads="1"/>
          </p:cNvSpPr>
          <p:nvPr/>
        </p:nvSpPr>
        <p:spPr bwMode="auto">
          <a:xfrm>
            <a:off x="2627313" y="50847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ru-RU"/>
              <a:t>4</a:t>
            </a:r>
          </a:p>
        </p:txBody>
      </p:sp>
      <p:sp>
        <p:nvSpPr>
          <p:cNvPr id="71744" name="Rectangle 64"/>
          <p:cNvSpPr>
            <a:spLocks noChangeArrowheads="1"/>
          </p:cNvSpPr>
          <p:nvPr/>
        </p:nvSpPr>
        <p:spPr bwMode="auto">
          <a:xfrm>
            <a:off x="3203575" y="537368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ru-RU"/>
              <a:t>0</a:t>
            </a:r>
          </a:p>
        </p:txBody>
      </p:sp>
      <p:sp>
        <p:nvSpPr>
          <p:cNvPr id="71747" name="Line 67"/>
          <p:cNvSpPr>
            <a:spLocks noChangeShapeType="1"/>
          </p:cNvSpPr>
          <p:nvPr/>
        </p:nvSpPr>
        <p:spPr bwMode="auto">
          <a:xfrm flipH="1">
            <a:off x="3563938" y="5229225"/>
            <a:ext cx="217487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49" name="Line 69"/>
          <p:cNvSpPr>
            <a:spLocks noChangeShapeType="1"/>
          </p:cNvSpPr>
          <p:nvPr/>
        </p:nvSpPr>
        <p:spPr bwMode="auto">
          <a:xfrm flipH="1">
            <a:off x="4716463" y="5734050"/>
            <a:ext cx="217487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noFill/>
          <a:ln/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32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Полная и вполне строгая теория отрицательных чисел была создана только в XIX веке </a:t>
            </a:r>
            <a:br>
              <a:rPr lang="ru-RU" sz="32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(Уильям Гамильтон и Герман Грассман).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88913"/>
            <a:ext cx="9144000" cy="4103687"/>
          </a:xfrm>
        </p:spPr>
        <p:txBody>
          <a:bodyPr/>
          <a:lstStyle/>
          <a:p>
            <a:pPr marL="547688" indent="-411163">
              <a:buFont typeface="Wingdings" pitchFamily="2" charset="2"/>
              <a:buNone/>
            </a:pPr>
            <a:r>
              <a:rPr lang="ru-RU"/>
              <a:t>   </a:t>
            </a:r>
          </a:p>
        </p:txBody>
      </p:sp>
      <p:pic>
        <p:nvPicPr>
          <p:cNvPr id="14340" name="Picture 4" descr="WilliamRowanHamilton.jpe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9075" y="2852738"/>
            <a:ext cx="3059113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200px-Hgrassmann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2852738"/>
            <a:ext cx="3070225" cy="379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765175"/>
            <a:ext cx="8229600" cy="4968875"/>
          </a:xfrm>
        </p:spPr>
        <p:txBody>
          <a:bodyPr/>
          <a:lstStyle/>
          <a:p>
            <a:pPr>
              <a:buFontTx/>
              <a:buNone/>
            </a:pPr>
            <a:endParaRPr lang="ru-RU" sz="9600" b="1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9600" b="1">
                <a:latin typeface="Times New Roman" pitchFamily="18" charset="0"/>
              </a:rPr>
              <a:t>     ВЕРНО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Group 2"/>
          <p:cNvGraphicFramePr>
            <a:graphicFrameLocks noGrp="1"/>
          </p:cNvGraphicFramePr>
          <p:nvPr>
            <p:ph type="tbl" idx="1"/>
          </p:nvPr>
        </p:nvGraphicFramePr>
        <p:xfrm>
          <a:off x="838200" y="304800"/>
          <a:ext cx="8001000" cy="6367463"/>
        </p:xfrm>
        <a:graphic>
          <a:graphicData uri="http://schemas.openxmlformats.org/drawingml/2006/table">
            <a:tbl>
              <a:tblPr/>
              <a:tblGrid>
                <a:gridCol w="5257800"/>
                <a:gridCol w="2743200"/>
              </a:tblGrid>
              <a:tr h="298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Название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Высота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1.Гора Джомолунгма (Эверест)-Гималаи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8848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2.Пик Коммунизма-Памир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7495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3.Гора Мак-Кинли-Аляскинский хребет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6193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4. Вулкан Килиманджаро-Танзания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5895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5.Гора Эльбрус-Большой Кавказ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5642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6. Вулкан Ключевская Сопка-Камчатка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4750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7.Гора Белуха-Алтай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4506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8.Вулкан Фудзияма-Япония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3776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9.Вулкан Везувий-Апеннины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1277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10. Уровень моря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11.Уровень озера Эйр-Австралия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12.Уровень Каспийского моря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13.Долина Смерти-Северная Америка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14. Уровень Мертвого моря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15. Дно Мертвого моря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-751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16. Дно Черного моря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-2210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17. Дно Средиземного моря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-5121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18. Дно Северного Ледовитого океана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-5527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19. Дно Индийского океана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-7209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20.Дно Атлантического океана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-8742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182688" y="3808413"/>
            <a:ext cx="6778625" cy="1754187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88"/>
            <a:ext cx="9144000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2"/>
          <a:srcRect l="8594" t="20833" r="5469"/>
          <a:stretch>
            <a:fillRect/>
          </a:stretch>
        </p:blipFill>
        <p:spPr bwMode="auto">
          <a:xfrm>
            <a:off x="0" y="61913"/>
            <a:ext cx="9144000" cy="679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4"/>
          <p:cNvPicPr>
            <a:picLocks noChangeAspect="1" noChangeArrowheads="1"/>
          </p:cNvPicPr>
          <p:nvPr/>
        </p:nvPicPr>
        <p:blipFill>
          <a:blip r:embed="rId2"/>
          <a:srcRect l="9518" t="23051" r="5469" b="1775"/>
          <a:stretch>
            <a:fillRect/>
          </a:stretch>
        </p:blipFill>
        <p:spPr bwMode="auto">
          <a:xfrm>
            <a:off x="98425" y="0"/>
            <a:ext cx="9045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762000"/>
            <a:ext cx="4495800" cy="5715000"/>
          </a:xfrm>
        </p:spPr>
        <p:txBody>
          <a:bodyPr/>
          <a:lstStyle/>
          <a:p>
            <a:pPr marL="0" indent="506413">
              <a:lnSpc>
                <a:spcPct val="90000"/>
              </a:lnSpc>
              <a:buFontTx/>
              <a:buNone/>
            </a:pPr>
            <a:r>
              <a:rPr lang="ru-RU" sz="2400" b="1"/>
              <a:t>За нулевую высоту (начало отсчета шкалы, нуль шкалы) можно принимать высоту произвольно (по желанию) выбранной точки на поверхности земли, на дне моря или озера, на крыше или в подвале вашего дома, или где-нибудь. В рассмотренной выше шкале высот за нулевую принимается высота поверхности воды в Мировом океане.Эта шкала используется в геодезии и картографии.</a:t>
            </a:r>
          </a:p>
        </p:txBody>
      </p:sp>
      <p:graphicFrame>
        <p:nvGraphicFramePr>
          <p:cNvPr id="75779" name="Object 3"/>
          <p:cNvGraphicFramePr>
            <a:graphicFrameLocks noChangeAspect="1"/>
          </p:cNvGraphicFramePr>
          <p:nvPr/>
        </p:nvGraphicFramePr>
        <p:xfrm>
          <a:off x="5486400" y="838200"/>
          <a:ext cx="3359150" cy="5410200"/>
        </p:xfrm>
        <a:graphic>
          <a:graphicData uri="http://schemas.openxmlformats.org/presentationml/2006/ole">
            <p:oleObj spid="_x0000_s75779" name="Рисунок" r:id="rId3" imgW="1638360" imgH="2638440" progId="Imaging.Document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964488" cy="1255713"/>
          </a:xfrm>
        </p:spPr>
        <p:txBody>
          <a:bodyPr/>
          <a:lstStyle/>
          <a:p>
            <a:r>
              <a:rPr lang="ru-RU" sz="4000" b="1"/>
              <a:t>Шкала глубин в метрах ( для дельфинов и рыб)</a:t>
            </a:r>
          </a:p>
        </p:txBody>
      </p:sp>
      <p:graphicFrame>
        <p:nvGraphicFramePr>
          <p:cNvPr id="76803" name="Object 3"/>
          <p:cNvGraphicFramePr>
            <a:graphicFrameLocks noChangeAspect="1"/>
          </p:cNvGraphicFramePr>
          <p:nvPr>
            <p:ph type="chart" idx="1"/>
          </p:nvPr>
        </p:nvGraphicFramePr>
        <p:xfrm>
          <a:off x="304800" y="1981200"/>
          <a:ext cx="8458200" cy="4114800"/>
        </p:xfrm>
        <a:graphic>
          <a:graphicData uri="http://schemas.openxmlformats.org/presentationml/2006/ole">
            <p:oleObj spid="_x0000_s76803" name="Диаграмма" r:id="rId3" imgW="7772400" imgH="4114800" progId="MSGraph.Chart.8">
              <p:embed followColorScheme="full"/>
            </p:oleObj>
          </a:graphicData>
        </a:graphic>
      </p:graphicFrame>
      <p:graphicFrame>
        <p:nvGraphicFramePr>
          <p:cNvPr id="76804" name="Object 4"/>
          <p:cNvGraphicFramePr>
            <a:graphicFrameLocks noChangeAspect="1"/>
          </p:cNvGraphicFramePr>
          <p:nvPr/>
        </p:nvGraphicFramePr>
        <p:xfrm>
          <a:off x="6367463" y="1557338"/>
          <a:ext cx="2776537" cy="1895475"/>
        </p:xfrm>
        <a:graphic>
          <a:graphicData uri="http://schemas.openxmlformats.org/presentationml/2006/ole">
            <p:oleObj spid="_x0000_s76804" name="Точечный рисунок" r:id="rId4" imgW="5858693" imgH="4001058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2"/>
          <p:cNvSpPr>
            <a:spLocks noChangeArrowheads="1" noChangeShapeType="1" noTextEdit="1"/>
          </p:cNvSpPr>
          <p:nvPr/>
        </p:nvSpPr>
        <p:spPr bwMode="auto">
          <a:xfrm>
            <a:off x="304800" y="381000"/>
            <a:ext cx="8534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Arial"/>
                <a:cs typeface="Arial"/>
              </a:rPr>
              <a:t>Итог урока</a:t>
            </a:r>
          </a:p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Arial"/>
                <a:cs typeface="Arial"/>
              </a:rPr>
              <a:t>Выберите</a:t>
            </a:r>
          </a:p>
        </p:txBody>
      </p:sp>
      <p:grpSp>
        <p:nvGrpSpPr>
          <p:cNvPr id="41987" name="Group 3"/>
          <p:cNvGrpSpPr>
            <a:grpSpLocks/>
          </p:cNvGrpSpPr>
          <p:nvPr/>
        </p:nvGrpSpPr>
        <p:grpSpPr bwMode="auto">
          <a:xfrm>
            <a:off x="4038600" y="2743200"/>
            <a:ext cx="4953000" cy="1219200"/>
            <a:chOff x="2544" y="1728"/>
            <a:chExt cx="3120" cy="768"/>
          </a:xfrm>
        </p:grpSpPr>
        <p:sp>
          <p:nvSpPr>
            <p:cNvPr id="41988" name="Text Box 4"/>
            <p:cNvSpPr txBox="1">
              <a:spLocks noChangeArrowheads="1"/>
            </p:cNvSpPr>
            <p:nvPr/>
          </p:nvSpPr>
          <p:spPr bwMode="auto">
            <a:xfrm>
              <a:off x="4224" y="1728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FF9900"/>
                  </a:solidFill>
                </a:rPr>
                <a:t>Довольна оценкой</a:t>
              </a:r>
            </a:p>
          </p:txBody>
        </p:sp>
        <p:sp>
          <p:nvSpPr>
            <p:cNvPr id="41989" name="Text Box 5"/>
            <p:cNvSpPr txBox="1">
              <a:spLocks noChangeArrowheads="1"/>
            </p:cNvSpPr>
            <p:nvPr/>
          </p:nvSpPr>
          <p:spPr bwMode="auto">
            <a:xfrm>
              <a:off x="2544" y="2208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996633"/>
                  </a:solidFill>
                </a:rPr>
                <a:t>Было скучно</a:t>
              </a:r>
            </a:p>
          </p:txBody>
        </p:sp>
      </p:grpSp>
      <p:grpSp>
        <p:nvGrpSpPr>
          <p:cNvPr id="41990" name="Group 6"/>
          <p:cNvGrpSpPr>
            <a:grpSpLocks/>
          </p:cNvGrpSpPr>
          <p:nvPr/>
        </p:nvGrpSpPr>
        <p:grpSpPr bwMode="auto">
          <a:xfrm>
            <a:off x="0" y="2060575"/>
            <a:ext cx="8458200" cy="4479925"/>
            <a:chOff x="0" y="1296"/>
            <a:chExt cx="5328" cy="2822"/>
          </a:xfrm>
        </p:grpSpPr>
        <p:sp>
          <p:nvSpPr>
            <p:cNvPr id="41991" name="Text Box 7"/>
            <p:cNvSpPr txBox="1">
              <a:spLocks noChangeArrowheads="1"/>
            </p:cNvSpPr>
            <p:nvPr/>
          </p:nvSpPr>
          <p:spPr bwMode="auto">
            <a:xfrm>
              <a:off x="0" y="2832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chemeClr val="bg1"/>
                  </a:solidFill>
                </a:rPr>
                <a:t>Мне было интересно</a:t>
              </a:r>
            </a:p>
          </p:txBody>
        </p:sp>
        <p:sp>
          <p:nvSpPr>
            <p:cNvPr id="41992" name="Text Box 8"/>
            <p:cNvSpPr txBox="1">
              <a:spLocks noChangeArrowheads="1"/>
            </p:cNvSpPr>
            <p:nvPr/>
          </p:nvSpPr>
          <p:spPr bwMode="auto">
            <a:xfrm>
              <a:off x="2544" y="2688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990033"/>
                  </a:solidFill>
                </a:rPr>
                <a:t>Доволен оценкой</a:t>
              </a:r>
            </a:p>
          </p:txBody>
        </p:sp>
        <p:sp>
          <p:nvSpPr>
            <p:cNvPr id="41993" name="Text Box 9"/>
            <p:cNvSpPr txBox="1">
              <a:spLocks noChangeArrowheads="1"/>
            </p:cNvSpPr>
            <p:nvPr/>
          </p:nvSpPr>
          <p:spPr bwMode="auto">
            <a:xfrm>
              <a:off x="2496" y="1296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0066FF"/>
                  </a:solidFill>
                </a:rPr>
                <a:t>Здорово</a:t>
              </a:r>
            </a:p>
          </p:txBody>
        </p:sp>
        <p:sp>
          <p:nvSpPr>
            <p:cNvPr id="41994" name="Text Box 10"/>
            <p:cNvSpPr txBox="1">
              <a:spLocks noChangeArrowheads="1"/>
            </p:cNvSpPr>
            <p:nvPr/>
          </p:nvSpPr>
          <p:spPr bwMode="auto">
            <a:xfrm>
              <a:off x="3888" y="3600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/>
                <a:t>Оценка урока - отлично</a:t>
              </a:r>
            </a:p>
          </p:txBody>
        </p:sp>
      </p:grpSp>
      <p:grpSp>
        <p:nvGrpSpPr>
          <p:cNvPr id="41995" name="Group 11"/>
          <p:cNvGrpSpPr>
            <a:grpSpLocks/>
          </p:cNvGrpSpPr>
          <p:nvPr/>
        </p:nvGrpSpPr>
        <p:grpSpPr bwMode="auto">
          <a:xfrm>
            <a:off x="304800" y="2895600"/>
            <a:ext cx="5181600" cy="3200400"/>
            <a:chOff x="192" y="1824"/>
            <a:chExt cx="3264" cy="2016"/>
          </a:xfrm>
        </p:grpSpPr>
        <p:sp>
          <p:nvSpPr>
            <p:cNvPr id="41996" name="Text Box 12"/>
            <p:cNvSpPr txBox="1">
              <a:spLocks noChangeArrowheads="1"/>
            </p:cNvSpPr>
            <p:nvPr/>
          </p:nvSpPr>
          <p:spPr bwMode="auto">
            <a:xfrm>
              <a:off x="192" y="1824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FF00FF"/>
                  </a:solidFill>
                </a:rPr>
                <a:t>Урок понравился</a:t>
              </a:r>
            </a:p>
          </p:txBody>
        </p:sp>
        <p:sp>
          <p:nvSpPr>
            <p:cNvPr id="41997" name="Text Box 13"/>
            <p:cNvSpPr txBox="1">
              <a:spLocks noChangeArrowheads="1"/>
            </p:cNvSpPr>
            <p:nvPr/>
          </p:nvSpPr>
          <p:spPr bwMode="auto">
            <a:xfrm>
              <a:off x="1248" y="2304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CC99FF"/>
                  </a:solidFill>
                </a:rPr>
                <a:t>Есть вопросы</a:t>
              </a:r>
            </a:p>
          </p:txBody>
        </p:sp>
        <p:sp>
          <p:nvSpPr>
            <p:cNvPr id="41998" name="Text Box 14"/>
            <p:cNvSpPr txBox="1">
              <a:spLocks noChangeArrowheads="1"/>
            </p:cNvSpPr>
            <p:nvPr/>
          </p:nvSpPr>
          <p:spPr bwMode="auto">
            <a:xfrm>
              <a:off x="1536" y="3168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FF66FF"/>
                  </a:solidFill>
                </a:rPr>
                <a:t>Я молодец!</a:t>
              </a:r>
            </a:p>
          </p:txBody>
        </p:sp>
        <p:sp>
          <p:nvSpPr>
            <p:cNvPr id="41999" name="Text Box 15"/>
            <p:cNvSpPr txBox="1">
              <a:spLocks noChangeArrowheads="1"/>
            </p:cNvSpPr>
            <p:nvPr/>
          </p:nvSpPr>
          <p:spPr bwMode="auto">
            <a:xfrm>
              <a:off x="2016" y="3552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9966FF"/>
                  </a:solidFill>
                </a:rPr>
                <a:t>Легкая тема</a:t>
              </a:r>
            </a:p>
          </p:txBody>
        </p:sp>
      </p:grpSp>
      <p:grpSp>
        <p:nvGrpSpPr>
          <p:cNvPr id="42000" name="Group 16"/>
          <p:cNvGrpSpPr>
            <a:grpSpLocks/>
          </p:cNvGrpSpPr>
          <p:nvPr/>
        </p:nvGrpSpPr>
        <p:grpSpPr bwMode="auto">
          <a:xfrm>
            <a:off x="838200" y="1752600"/>
            <a:ext cx="8153400" cy="2727325"/>
            <a:chOff x="528" y="1104"/>
            <a:chExt cx="5136" cy="1718"/>
          </a:xfrm>
        </p:grpSpPr>
        <p:sp>
          <p:nvSpPr>
            <p:cNvPr id="42001" name="Text Box 17"/>
            <p:cNvSpPr txBox="1">
              <a:spLocks noChangeArrowheads="1"/>
            </p:cNvSpPr>
            <p:nvPr/>
          </p:nvSpPr>
          <p:spPr bwMode="auto">
            <a:xfrm>
              <a:off x="528" y="1296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FF0000"/>
                  </a:solidFill>
                </a:rPr>
                <a:t>Важная тема</a:t>
              </a:r>
            </a:p>
          </p:txBody>
        </p:sp>
        <p:sp>
          <p:nvSpPr>
            <p:cNvPr id="42002" name="Text Box 18"/>
            <p:cNvSpPr txBox="1">
              <a:spLocks noChangeArrowheads="1"/>
            </p:cNvSpPr>
            <p:nvPr/>
          </p:nvSpPr>
          <p:spPr bwMode="auto">
            <a:xfrm>
              <a:off x="3792" y="1104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FF0066"/>
                  </a:solidFill>
                </a:rPr>
                <a:t>Оценка урока - хорошо</a:t>
              </a:r>
            </a:p>
          </p:txBody>
        </p:sp>
        <p:sp>
          <p:nvSpPr>
            <p:cNvPr id="42003" name="Text Box 19"/>
            <p:cNvSpPr txBox="1">
              <a:spLocks noChangeArrowheads="1"/>
            </p:cNvSpPr>
            <p:nvPr/>
          </p:nvSpPr>
          <p:spPr bwMode="auto">
            <a:xfrm>
              <a:off x="3792" y="2304"/>
              <a:ext cx="187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FF0066"/>
                  </a:solidFill>
                </a:rPr>
                <a:t>Ничего особенного</a:t>
              </a:r>
            </a:p>
          </p:txBody>
        </p:sp>
      </p:grpSp>
      <p:grpSp>
        <p:nvGrpSpPr>
          <p:cNvPr id="42004" name="Group 20"/>
          <p:cNvGrpSpPr>
            <a:grpSpLocks/>
          </p:cNvGrpSpPr>
          <p:nvPr/>
        </p:nvGrpSpPr>
        <p:grpSpPr bwMode="auto">
          <a:xfrm>
            <a:off x="304800" y="2667000"/>
            <a:ext cx="8458200" cy="3641725"/>
            <a:chOff x="192" y="1680"/>
            <a:chExt cx="5328" cy="2294"/>
          </a:xfrm>
        </p:grpSpPr>
        <p:sp>
          <p:nvSpPr>
            <p:cNvPr id="42005" name="Text Box 21"/>
            <p:cNvSpPr txBox="1">
              <a:spLocks noChangeArrowheads="1"/>
            </p:cNvSpPr>
            <p:nvPr/>
          </p:nvSpPr>
          <p:spPr bwMode="auto">
            <a:xfrm>
              <a:off x="192" y="3456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080808"/>
                  </a:solidFill>
                </a:rPr>
                <a:t>Ничего не понятно</a:t>
              </a:r>
            </a:p>
          </p:txBody>
        </p:sp>
        <p:sp>
          <p:nvSpPr>
            <p:cNvPr id="42006" name="Text Box 22"/>
            <p:cNvSpPr txBox="1">
              <a:spLocks noChangeArrowheads="1"/>
            </p:cNvSpPr>
            <p:nvPr/>
          </p:nvSpPr>
          <p:spPr bwMode="auto">
            <a:xfrm>
              <a:off x="2880" y="1680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FFFF00"/>
                  </a:solidFill>
                </a:rPr>
                <a:t>Спасибо</a:t>
              </a:r>
              <a:r>
                <a:rPr lang="ru-RU" sz="2400" b="1">
                  <a:solidFill>
                    <a:srgbClr val="009900"/>
                  </a:solidFill>
                </a:rPr>
                <a:t> </a:t>
              </a:r>
              <a:r>
                <a:rPr lang="ru-RU" sz="2400" b="1">
                  <a:solidFill>
                    <a:srgbClr val="FFFF00"/>
                  </a:solidFill>
                </a:rPr>
                <a:t>Декарту</a:t>
              </a:r>
            </a:p>
          </p:txBody>
        </p:sp>
        <p:sp>
          <p:nvSpPr>
            <p:cNvPr id="42007" name="Text Box 23"/>
            <p:cNvSpPr txBox="1">
              <a:spLocks noChangeArrowheads="1"/>
            </p:cNvSpPr>
            <p:nvPr/>
          </p:nvSpPr>
          <p:spPr bwMode="auto">
            <a:xfrm>
              <a:off x="4080" y="2976"/>
              <a:ext cx="14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33CC33"/>
                  </a:solidFill>
                </a:rPr>
                <a:t>Узнал(а) много нового</a:t>
              </a:r>
            </a:p>
          </p:txBody>
        </p:sp>
        <p:sp>
          <p:nvSpPr>
            <p:cNvPr id="42008" name="Text Box 24"/>
            <p:cNvSpPr txBox="1">
              <a:spLocks noChangeArrowheads="1"/>
            </p:cNvSpPr>
            <p:nvPr/>
          </p:nvSpPr>
          <p:spPr bwMode="auto">
            <a:xfrm>
              <a:off x="1488" y="1680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rgbClr val="009900"/>
                  </a:solidFill>
                </a:rPr>
                <a:t>Свой вариант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ПУТЕШЕСТВИЕ ОКОНЧЕНО!!!</a:t>
            </a:r>
            <a:br>
              <a:rPr lang="ru-RU" sz="4000" b="1"/>
            </a:br>
            <a:r>
              <a:rPr lang="ru-RU" sz="4000" b="1"/>
              <a:t>                Молодцы!!!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76400"/>
            <a:ext cx="9144000" cy="5181600"/>
          </a:xfrm>
          <a:noFill/>
          <a:ln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3046abc38ef2cef78970c9fb32c5bf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5163" y="4508500"/>
            <a:ext cx="2128837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 descr="mw0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2924175"/>
            <a:ext cx="885825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WordArt 4"/>
          <p:cNvSpPr>
            <a:spLocks noChangeArrowheads="1" noChangeShapeType="1" noTextEdit="1"/>
          </p:cNvSpPr>
          <p:nvPr/>
        </p:nvSpPr>
        <p:spPr bwMode="auto">
          <a:xfrm>
            <a:off x="395288" y="1557338"/>
            <a:ext cx="1439862" cy="78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КИТАЙ</a:t>
            </a:r>
          </a:p>
          <a:p>
            <a:pPr algn="ctr"/>
            <a:r>
              <a:rPr lang="ru-RU" sz="28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II в. до</a:t>
            </a:r>
          </a:p>
          <a:p>
            <a:pPr algn="ctr"/>
            <a:r>
              <a:rPr lang="ru-RU" sz="28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н.э.</a:t>
            </a:r>
          </a:p>
        </p:txBody>
      </p:sp>
      <p:sp>
        <p:nvSpPr>
          <p:cNvPr id="38918" name="WordArt 6"/>
          <p:cNvSpPr>
            <a:spLocks noChangeArrowheads="1" noChangeShapeType="1" noTextEdit="1"/>
          </p:cNvSpPr>
          <p:nvPr/>
        </p:nvSpPr>
        <p:spPr bwMode="auto">
          <a:xfrm>
            <a:off x="2555875" y="1052513"/>
            <a:ext cx="1695450" cy="122396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2800" kern="10" spc="-2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ЕВРОПА</a:t>
            </a:r>
          </a:p>
          <a:p>
            <a:pPr algn="ctr"/>
            <a:r>
              <a:rPr lang="en-US" sz="2800" kern="10" spc="-2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XII-XIII </a:t>
            </a:r>
            <a:r>
              <a:rPr lang="ru-RU" sz="2800" kern="10" spc="-2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в.в.</a:t>
            </a:r>
          </a:p>
          <a:p>
            <a:pPr algn="ctr"/>
            <a:r>
              <a:rPr lang="ru-RU" sz="2800" kern="10" spc="-2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н.э.</a:t>
            </a:r>
          </a:p>
        </p:txBody>
      </p:sp>
      <p:pic>
        <p:nvPicPr>
          <p:cNvPr id="38919" name="Picture 7" descr="78638d16013f9afcac3481b9092a0ae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2338" y="0"/>
            <a:ext cx="1871662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913563" cy="692150"/>
          </a:xfrm>
          <a:noFill/>
          <a:ln/>
        </p:spPr>
        <p:txBody>
          <a:bodyPr/>
          <a:lstStyle/>
          <a:p>
            <a:r>
              <a:rPr lang="ru-RU" sz="2800"/>
              <a:t>Где возникли отрицательные числа?</a:t>
            </a:r>
          </a:p>
        </p:txBody>
      </p:sp>
      <p:sp>
        <p:nvSpPr>
          <p:cNvPr id="38921" name="WordArt 9"/>
          <p:cNvSpPr>
            <a:spLocks noChangeArrowheads="1" noChangeShapeType="1" noTextEdit="1"/>
          </p:cNvSpPr>
          <p:nvPr/>
        </p:nvSpPr>
        <p:spPr bwMode="auto">
          <a:xfrm>
            <a:off x="7524750" y="2997200"/>
            <a:ext cx="1412875" cy="15113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28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ЕГИПЕТ </a:t>
            </a:r>
          </a:p>
          <a:p>
            <a:pPr algn="ctr"/>
            <a:r>
              <a:rPr lang="ru-RU" sz="28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до II века </a:t>
            </a:r>
          </a:p>
          <a:p>
            <a:pPr algn="ctr"/>
            <a:r>
              <a:rPr lang="ru-RU" sz="28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до н.э.</a:t>
            </a:r>
          </a:p>
        </p:txBody>
      </p:sp>
      <p:pic>
        <p:nvPicPr>
          <p:cNvPr id="38922" name="Picture 10" descr="AG00163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8263" y="908050"/>
            <a:ext cx="1271587" cy="1171575"/>
          </a:xfrm>
          <a:prstGeom prst="rect">
            <a:avLst/>
          </a:prstGeom>
          <a:noFill/>
        </p:spPr>
      </p:pic>
      <p:pic>
        <p:nvPicPr>
          <p:cNvPr id="38923" name="Picture 11" descr="afficher_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2725" y="2276475"/>
            <a:ext cx="1928813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4" name="Picture 12" descr="MAN5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00563" y="5084763"/>
            <a:ext cx="1184275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5" name="WordArt 13"/>
          <p:cNvSpPr>
            <a:spLocks noChangeArrowheads="1" noChangeShapeType="1" noTextEdit="1"/>
          </p:cNvSpPr>
          <p:nvPr/>
        </p:nvSpPr>
        <p:spPr bwMode="auto">
          <a:xfrm>
            <a:off x="3708400" y="3789363"/>
            <a:ext cx="1438275" cy="1090612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ИНДИЯ</a:t>
            </a:r>
          </a:p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VII </a:t>
            </a:r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в. </a:t>
            </a:r>
          </a:p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н.э.</a:t>
            </a:r>
          </a:p>
        </p:txBody>
      </p:sp>
      <p:pic>
        <p:nvPicPr>
          <p:cNvPr id="38926" name="Picture 14" descr="cbbb2adab96b2497b0bf6dc67e921a1f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180975" y="2636838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7" name="Picture 15" descr="http://s10.rimg.info/ac8da8063802927789aaa783e1c89529.gif"/>
          <p:cNvPicPr>
            <a:picLocks noChangeAspect="1" noChangeArrowheads="1"/>
          </p:cNvPicPr>
          <p:nvPr/>
        </p:nvPicPr>
        <p:blipFill>
          <a:blip r:embed="rId10" r:link="rId11"/>
          <a:srcRect/>
          <a:stretch>
            <a:fillRect/>
          </a:stretch>
        </p:blipFill>
        <p:spPr bwMode="auto">
          <a:xfrm>
            <a:off x="1835150" y="5443538"/>
            <a:ext cx="1328738" cy="1414462"/>
          </a:xfrm>
          <a:prstGeom prst="rect">
            <a:avLst/>
          </a:prstGeom>
          <a:noFill/>
        </p:spPr>
      </p:pic>
      <p:pic>
        <p:nvPicPr>
          <p:cNvPr id="38928" name="Picture 16" descr="MMj02969720000[1]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6000750"/>
            <a:ext cx="785813" cy="857250"/>
          </a:xfrm>
          <a:prstGeom prst="rect">
            <a:avLst/>
          </a:prstGeom>
          <a:noFill/>
        </p:spPr>
      </p:pic>
      <p:pic>
        <p:nvPicPr>
          <p:cNvPr id="38929" name="Picture 17" descr="78638d16013f9afcac3481b9092a0ae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215900"/>
            <a:ext cx="1871662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8" grpId="0" animBg="1"/>
      <p:bldP spid="38921" grpId="0" animBg="1"/>
      <p:bldP spid="389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          </a:t>
            </a:r>
            <a:r>
              <a:rPr lang="ru-RU" sz="4000">
                <a:solidFill>
                  <a:srgbClr val="CC0000"/>
                </a:solidFill>
              </a:rPr>
              <a:t>«ЛЕНТА ВРЕМЕНИ»</a:t>
            </a:r>
            <a:br>
              <a:rPr lang="ru-RU" sz="4000">
                <a:solidFill>
                  <a:srgbClr val="CC0000"/>
                </a:solidFill>
              </a:rPr>
            </a:br>
            <a:r>
              <a:rPr lang="ru-RU" sz="4000">
                <a:solidFill>
                  <a:srgbClr val="CC0000"/>
                </a:solidFill>
              </a:rPr>
              <a:t>         </a:t>
            </a:r>
            <a:br>
              <a:rPr lang="ru-RU" sz="4000">
                <a:solidFill>
                  <a:srgbClr val="CC0000"/>
                </a:solidFill>
              </a:rPr>
            </a:br>
            <a:r>
              <a:rPr lang="ru-RU" sz="4000">
                <a:solidFill>
                  <a:srgbClr val="CC0000"/>
                </a:solidFill>
              </a:rPr>
              <a:t>        </a:t>
            </a:r>
            <a:r>
              <a:rPr lang="ru-RU" sz="3200">
                <a:solidFill>
                  <a:srgbClr val="000099"/>
                </a:solidFill>
              </a:rPr>
              <a:t>1 деление = 1 век (100 лет)</a:t>
            </a:r>
            <a:r>
              <a:rPr lang="ru-RU" sz="4000"/>
              <a:t> </a:t>
            </a:r>
          </a:p>
        </p:txBody>
      </p:sp>
      <p:graphicFrame>
        <p:nvGraphicFramePr>
          <p:cNvPr id="22630" name="Group 102"/>
          <p:cNvGraphicFramePr>
            <a:graphicFrameLocks noGrp="1"/>
          </p:cNvGraphicFramePr>
          <p:nvPr>
            <p:ph idx="1"/>
          </p:nvPr>
        </p:nvGraphicFramePr>
        <p:xfrm>
          <a:off x="323850" y="3860800"/>
          <a:ext cx="8496300" cy="518160"/>
        </p:xfrm>
        <a:graphic>
          <a:graphicData uri="http://schemas.openxmlformats.org/drawingml/2006/table">
            <a:tbl>
              <a:tblPr/>
              <a:tblGrid>
                <a:gridCol w="608013"/>
                <a:gridCol w="608012"/>
                <a:gridCol w="604838"/>
                <a:gridCol w="604837"/>
                <a:gridCol w="606425"/>
                <a:gridCol w="604838"/>
                <a:gridCol w="608012"/>
                <a:gridCol w="606425"/>
                <a:gridCol w="608013"/>
                <a:gridCol w="606425"/>
                <a:gridCol w="608012"/>
                <a:gridCol w="606425"/>
                <a:gridCol w="608013"/>
                <a:gridCol w="608012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631" name="Rectangle 103"/>
          <p:cNvSpPr>
            <a:spLocks noChangeArrowheads="1"/>
          </p:cNvSpPr>
          <p:nvPr/>
        </p:nvSpPr>
        <p:spPr bwMode="auto">
          <a:xfrm>
            <a:off x="1138238" y="2835275"/>
            <a:ext cx="63595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  <a:p>
            <a:pPr eaLnBrk="1" hangingPunct="1"/>
            <a:endParaRPr lang="ru-RU"/>
          </a:p>
          <a:p>
            <a:pPr eaLnBrk="1" hangingPunct="1"/>
            <a:r>
              <a:rPr lang="ru-RU"/>
              <a:t> </a:t>
            </a:r>
            <a:r>
              <a:rPr lang="ru-RU" b="1">
                <a:solidFill>
                  <a:srgbClr val="663300"/>
                </a:solidFill>
              </a:rPr>
              <a:t>До нашей эры</a:t>
            </a:r>
            <a:r>
              <a:rPr lang="ru-RU" b="1">
                <a:solidFill>
                  <a:srgbClr val="CC0000"/>
                </a:solidFill>
              </a:rPr>
              <a:t>     </a:t>
            </a:r>
            <a:r>
              <a:rPr lang="ru-RU">
                <a:solidFill>
                  <a:srgbClr val="CC0000"/>
                </a:solidFill>
              </a:rPr>
              <a:t>                     </a:t>
            </a:r>
            <a:r>
              <a:rPr lang="ru-RU">
                <a:solidFill>
                  <a:srgbClr val="FF9900"/>
                </a:solidFill>
              </a:rPr>
              <a:t>0       </a:t>
            </a:r>
            <a:r>
              <a:rPr lang="ru-RU">
                <a:solidFill>
                  <a:srgbClr val="CC0000"/>
                </a:solidFill>
              </a:rPr>
              <a:t>                   </a:t>
            </a:r>
            <a:r>
              <a:rPr lang="ru-RU" b="1">
                <a:solidFill>
                  <a:srgbClr val="663300"/>
                </a:solidFill>
              </a:rPr>
              <a:t>Наша эра</a:t>
            </a:r>
            <a:endParaRPr lang="ru-RU">
              <a:solidFill>
                <a:srgbClr val="663300"/>
              </a:solidFill>
            </a:endParaRPr>
          </a:p>
          <a:p>
            <a:endParaRPr lang="ru-RU">
              <a:solidFill>
                <a:srgbClr val="CC0000"/>
              </a:solidFill>
            </a:endParaRPr>
          </a:p>
        </p:txBody>
      </p:sp>
      <p:sp>
        <p:nvSpPr>
          <p:cNvPr id="22634" name="Rectangle 106"/>
          <p:cNvSpPr>
            <a:spLocks noChangeArrowheads="1"/>
          </p:cNvSpPr>
          <p:nvPr/>
        </p:nvSpPr>
        <p:spPr bwMode="auto">
          <a:xfrm>
            <a:off x="1754188" y="1606550"/>
            <a:ext cx="4175125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>
              <a:tabLst>
                <a:tab pos="2552700" algn="l"/>
              </a:tabLst>
            </a:pPr>
            <a:r>
              <a:rPr lang="ru-RU"/>
              <a:t>                                                </a:t>
            </a:r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endParaRPr lang="ru-RU"/>
          </a:p>
          <a:p>
            <a:pPr eaLnBrk="1" hangingPunct="1">
              <a:tabLst>
                <a:tab pos="2552700" algn="l"/>
              </a:tabLst>
            </a:pPr>
            <a:r>
              <a:rPr lang="ru-RU"/>
              <a:t>                         </a:t>
            </a:r>
            <a:r>
              <a:rPr lang="ru-RU" b="1">
                <a:solidFill>
                  <a:srgbClr val="FF9900"/>
                </a:solidFill>
              </a:rPr>
              <a:t>Рождество Христово</a:t>
            </a:r>
            <a:endParaRPr lang="ru-RU">
              <a:solidFill>
                <a:srgbClr val="FF9900"/>
              </a:solidFill>
            </a:endParaRPr>
          </a:p>
          <a:p>
            <a:pPr>
              <a:tabLst>
                <a:tab pos="2552700" algn="l"/>
              </a:tabLst>
            </a:pPr>
            <a:r>
              <a:rPr lang="ru-RU"/>
              <a:t>                            </a:t>
            </a:r>
          </a:p>
        </p:txBody>
      </p:sp>
      <p:sp>
        <p:nvSpPr>
          <p:cNvPr id="22635" name="Line 107"/>
          <p:cNvSpPr>
            <a:spLocks noChangeShapeType="1"/>
          </p:cNvSpPr>
          <p:nvPr/>
        </p:nvSpPr>
        <p:spPr bwMode="auto">
          <a:xfrm>
            <a:off x="4572000" y="4365625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5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        </a:t>
            </a:r>
            <a:r>
              <a:rPr lang="ru-RU">
                <a:solidFill>
                  <a:srgbClr val="CC0000"/>
                </a:solidFill>
              </a:rPr>
              <a:t>«ЛЕНТА ВРЕМЕНИ»</a:t>
            </a:r>
          </a:p>
        </p:txBody>
      </p:sp>
      <p:graphicFrame>
        <p:nvGraphicFramePr>
          <p:cNvPr id="68941" name="Group 333"/>
          <p:cNvGraphicFramePr>
            <a:graphicFrameLocks noGrp="1"/>
          </p:cNvGraphicFramePr>
          <p:nvPr>
            <p:ph idx="1"/>
          </p:nvPr>
        </p:nvGraphicFramePr>
        <p:xfrm>
          <a:off x="684213" y="3370263"/>
          <a:ext cx="8075612" cy="517525"/>
        </p:xfrm>
        <a:graphic>
          <a:graphicData uri="http://schemas.openxmlformats.org/drawingml/2006/table">
            <a:tbl>
              <a:tblPr/>
              <a:tblGrid>
                <a:gridCol w="323850"/>
                <a:gridCol w="322262"/>
                <a:gridCol w="323850"/>
                <a:gridCol w="320675"/>
                <a:gridCol w="323850"/>
                <a:gridCol w="323850"/>
                <a:gridCol w="322263"/>
                <a:gridCol w="323850"/>
                <a:gridCol w="322262"/>
                <a:gridCol w="323850"/>
                <a:gridCol w="323850"/>
                <a:gridCol w="320675"/>
                <a:gridCol w="325438"/>
                <a:gridCol w="320675"/>
                <a:gridCol w="323850"/>
                <a:gridCol w="323850"/>
                <a:gridCol w="322262"/>
                <a:gridCol w="323850"/>
                <a:gridCol w="322263"/>
                <a:gridCol w="323850"/>
                <a:gridCol w="323850"/>
                <a:gridCol w="320675"/>
                <a:gridCol w="323850"/>
                <a:gridCol w="322262"/>
                <a:gridCol w="32385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8942" name="Line 334"/>
          <p:cNvSpPr>
            <a:spLocks noChangeShapeType="1"/>
          </p:cNvSpPr>
          <p:nvPr/>
        </p:nvSpPr>
        <p:spPr bwMode="auto">
          <a:xfrm>
            <a:off x="971550" y="38608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8943" name="Line 335"/>
          <p:cNvSpPr>
            <a:spLocks noChangeShapeType="1"/>
          </p:cNvSpPr>
          <p:nvPr/>
        </p:nvSpPr>
        <p:spPr bwMode="auto">
          <a:xfrm>
            <a:off x="1619250" y="38608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8944" name="Rectangle 336"/>
          <p:cNvSpPr>
            <a:spLocks noChangeArrowheads="1"/>
          </p:cNvSpPr>
          <p:nvPr/>
        </p:nvSpPr>
        <p:spPr bwMode="auto">
          <a:xfrm>
            <a:off x="0" y="5019675"/>
            <a:ext cx="5041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ru-RU" sz="2400">
                <a:solidFill>
                  <a:srgbClr val="CC0000"/>
                </a:solidFill>
              </a:rPr>
              <a:t>   КИТАЙ                          </a:t>
            </a:r>
            <a:r>
              <a:rPr lang="ru-RU" sz="2000">
                <a:solidFill>
                  <a:srgbClr val="CC0000"/>
                </a:solidFill>
              </a:rPr>
              <a:t>ИНДИЯ </a:t>
            </a:r>
          </a:p>
          <a:p>
            <a:pPr eaLnBrk="1" hangingPunct="1"/>
            <a:r>
              <a:rPr lang="ru-RU" sz="2400">
                <a:solidFill>
                  <a:srgbClr val="CC0000"/>
                </a:solidFill>
              </a:rPr>
              <a:t>    </a:t>
            </a:r>
            <a:r>
              <a:rPr lang="en-US" sz="2400">
                <a:solidFill>
                  <a:srgbClr val="CC0000"/>
                </a:solidFill>
              </a:rPr>
              <a:t>II </a:t>
            </a:r>
            <a:r>
              <a:rPr lang="ru-RU" sz="2400">
                <a:solidFill>
                  <a:srgbClr val="CC0000"/>
                </a:solidFill>
              </a:rPr>
              <a:t>век                              </a:t>
            </a:r>
            <a:r>
              <a:rPr lang="en-US" sz="2400">
                <a:solidFill>
                  <a:srgbClr val="CC0000"/>
                </a:solidFill>
              </a:rPr>
              <a:t>VII </a:t>
            </a:r>
            <a:r>
              <a:rPr lang="ru-RU" sz="2000">
                <a:solidFill>
                  <a:srgbClr val="CC0000"/>
                </a:solidFill>
              </a:rPr>
              <a:t>век</a:t>
            </a:r>
          </a:p>
        </p:txBody>
      </p:sp>
      <p:sp>
        <p:nvSpPr>
          <p:cNvPr id="68945" name="Rectangle 337"/>
          <p:cNvSpPr>
            <a:spLocks noChangeArrowheads="1"/>
          </p:cNvSpPr>
          <p:nvPr/>
        </p:nvSpPr>
        <p:spPr bwMode="auto">
          <a:xfrm>
            <a:off x="0" y="4073525"/>
            <a:ext cx="623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tabLst>
                <a:tab pos="2552700" algn="l"/>
              </a:tabLst>
            </a:pPr>
            <a:r>
              <a:rPr lang="ru-RU"/>
              <a:t>                </a:t>
            </a:r>
            <a:r>
              <a:rPr lang="ru-RU" b="1">
                <a:solidFill>
                  <a:srgbClr val="FF9900"/>
                </a:solidFill>
              </a:rPr>
              <a:t>Рождество</a:t>
            </a:r>
          </a:p>
          <a:p>
            <a:pPr eaLnBrk="1" hangingPunct="1">
              <a:tabLst>
                <a:tab pos="2552700" algn="l"/>
              </a:tabLst>
            </a:pPr>
            <a:r>
              <a:rPr lang="ru-RU" b="1">
                <a:solidFill>
                  <a:srgbClr val="FF9900"/>
                </a:solidFill>
              </a:rPr>
              <a:t>                 Христово</a:t>
            </a:r>
          </a:p>
        </p:txBody>
      </p:sp>
      <p:sp>
        <p:nvSpPr>
          <p:cNvPr id="68946" name="Line 338"/>
          <p:cNvSpPr>
            <a:spLocks noChangeShapeType="1"/>
          </p:cNvSpPr>
          <p:nvPr/>
        </p:nvSpPr>
        <p:spPr bwMode="auto">
          <a:xfrm>
            <a:off x="3924300" y="3860800"/>
            <a:ext cx="0" cy="1081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8947" name="Rectangle 339"/>
          <p:cNvSpPr>
            <a:spLocks noChangeArrowheads="1"/>
          </p:cNvSpPr>
          <p:nvPr/>
        </p:nvSpPr>
        <p:spPr bwMode="auto">
          <a:xfrm>
            <a:off x="0" y="2571750"/>
            <a:ext cx="45704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ru-RU"/>
              <a:t>  </a:t>
            </a:r>
            <a:r>
              <a:rPr lang="ru-RU" b="1">
                <a:solidFill>
                  <a:schemeClr val="bg2"/>
                </a:solidFill>
              </a:rPr>
              <a:t>До нашей</a:t>
            </a:r>
            <a:endParaRPr lang="en-US" b="1">
              <a:solidFill>
                <a:schemeClr val="bg2"/>
              </a:solidFill>
            </a:endParaRPr>
          </a:p>
          <a:p>
            <a:pPr eaLnBrk="1" hangingPunct="1"/>
            <a:r>
              <a:rPr lang="en-US" b="1">
                <a:solidFill>
                  <a:schemeClr val="bg2"/>
                </a:solidFill>
              </a:rPr>
              <a:t>    </a:t>
            </a:r>
            <a:r>
              <a:rPr lang="ru-RU" b="1">
                <a:solidFill>
                  <a:schemeClr val="bg2"/>
                </a:solidFill>
              </a:rPr>
              <a:t>эры</a:t>
            </a:r>
            <a:r>
              <a:rPr lang="ru-RU" b="1"/>
              <a:t>     </a:t>
            </a:r>
            <a:r>
              <a:rPr lang="ru-RU"/>
              <a:t>       </a:t>
            </a:r>
            <a:r>
              <a:rPr lang="en-US"/>
              <a:t> </a:t>
            </a:r>
            <a:r>
              <a:rPr lang="ru-RU">
                <a:solidFill>
                  <a:srgbClr val="FF9900"/>
                </a:solidFill>
              </a:rPr>
              <a:t>0</a:t>
            </a:r>
            <a:r>
              <a:rPr lang="ru-RU"/>
              <a:t>                          </a:t>
            </a:r>
            <a:r>
              <a:rPr lang="ru-RU" b="1">
                <a:solidFill>
                  <a:schemeClr val="bg2"/>
                </a:solidFill>
              </a:rPr>
              <a:t>Наша эра</a:t>
            </a:r>
          </a:p>
        </p:txBody>
      </p:sp>
      <p:sp>
        <p:nvSpPr>
          <p:cNvPr id="68948" name="Line 340"/>
          <p:cNvSpPr>
            <a:spLocks noChangeShapeType="1"/>
          </p:cNvSpPr>
          <p:nvPr/>
        </p:nvSpPr>
        <p:spPr bwMode="auto">
          <a:xfrm>
            <a:off x="5580063" y="393382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8949" name="Line 341"/>
          <p:cNvSpPr>
            <a:spLocks noChangeShapeType="1"/>
          </p:cNvSpPr>
          <p:nvPr/>
        </p:nvSpPr>
        <p:spPr bwMode="auto">
          <a:xfrm>
            <a:off x="5867400" y="393382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8950" name="Rectangle 342"/>
          <p:cNvSpPr>
            <a:spLocks noChangeArrowheads="1"/>
          </p:cNvSpPr>
          <p:nvPr/>
        </p:nvSpPr>
        <p:spPr bwMode="auto">
          <a:xfrm>
            <a:off x="3971925" y="3522663"/>
            <a:ext cx="3336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/>
              <a:t>                   </a:t>
            </a:r>
          </a:p>
          <a:p>
            <a:pPr eaLnBrk="1" hangingPunct="1"/>
            <a:r>
              <a:rPr lang="en-US"/>
              <a:t>              </a:t>
            </a:r>
          </a:p>
          <a:p>
            <a:pPr eaLnBrk="1" hangingPunct="1"/>
            <a:r>
              <a:rPr lang="en-US"/>
              <a:t>                   </a:t>
            </a:r>
          </a:p>
          <a:p>
            <a:pPr eaLnBrk="1" hangingPunct="1"/>
            <a:r>
              <a:rPr lang="en-US"/>
              <a:t>                 </a:t>
            </a:r>
            <a:endParaRPr lang="ru-RU"/>
          </a:p>
          <a:p>
            <a:pPr eaLnBrk="1" hangingPunct="1"/>
            <a:r>
              <a:rPr lang="ru-RU"/>
              <a:t>                  </a:t>
            </a:r>
            <a:r>
              <a:rPr lang="en-US"/>
              <a:t> </a:t>
            </a:r>
            <a:r>
              <a:rPr lang="ru-RU" sz="2000">
                <a:solidFill>
                  <a:srgbClr val="CC0000"/>
                </a:solidFill>
              </a:rPr>
              <a:t>ЕВРОПА</a:t>
            </a:r>
            <a:r>
              <a:rPr lang="ru-RU">
                <a:solidFill>
                  <a:srgbClr val="CC0000"/>
                </a:solidFill>
              </a:rPr>
              <a:t> </a:t>
            </a:r>
            <a:endParaRPr lang="en-US">
              <a:solidFill>
                <a:srgbClr val="CC0000"/>
              </a:solidFill>
            </a:endParaRPr>
          </a:p>
          <a:p>
            <a:pPr eaLnBrk="1" hangingPunct="1"/>
            <a:r>
              <a:rPr lang="en-US">
                <a:solidFill>
                  <a:srgbClr val="CC0000"/>
                </a:solidFill>
              </a:rPr>
              <a:t>                  </a:t>
            </a:r>
            <a:r>
              <a:rPr lang="en-US" sz="2000">
                <a:solidFill>
                  <a:srgbClr val="CC0000"/>
                </a:solidFill>
              </a:rPr>
              <a:t>XII-XIII</a:t>
            </a:r>
            <a:r>
              <a:rPr lang="ru-RU" sz="2000">
                <a:solidFill>
                  <a:srgbClr val="CC0000"/>
                </a:solidFill>
              </a:rPr>
              <a:t> век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129463" y="288925"/>
            <a:ext cx="863600" cy="1150938"/>
          </a:xfrm>
        </p:spPr>
      </p:pic>
      <p:sp>
        <p:nvSpPr>
          <p:cNvPr id="61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051050" y="0"/>
            <a:ext cx="3600450" cy="6381750"/>
          </a:xfrm>
        </p:spPr>
        <p:txBody>
          <a:bodyPr/>
          <a:lstStyle/>
          <a:p>
            <a:pPr marL="547688" indent="-411163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   </a:t>
            </a:r>
            <a:r>
              <a:rPr lang="ru-RU" sz="2400"/>
              <a:t>Первые сведения об отрицательных числах встречаются у китайских математиков во втором веке до нашей эры. </a:t>
            </a:r>
          </a:p>
          <a:p>
            <a:pPr marL="547688" indent="-411163"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Впервые </a:t>
            </a:r>
            <a:r>
              <a:rPr lang="ru-RU" sz="2400" b="1"/>
              <a:t>отрицательные числа</a:t>
            </a:r>
            <a:r>
              <a:rPr lang="ru-RU" sz="2400"/>
              <a:t> были узаконены в </a:t>
            </a:r>
            <a:r>
              <a:rPr lang="ru-RU" sz="2400" b="1"/>
              <a:t>Китае</a:t>
            </a:r>
            <a:r>
              <a:rPr lang="ru-RU" sz="2400"/>
              <a:t> в </a:t>
            </a:r>
            <a:r>
              <a:rPr lang="ru-RU" sz="2400" b="1"/>
              <a:t>III веке</a:t>
            </a:r>
            <a:r>
              <a:rPr lang="ru-RU" sz="2400"/>
              <a:t>, но использовались лишь для исключительных случаев, так как считались, в общем, бессмысленными...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4813"/>
            <a:ext cx="207645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2349500"/>
            <a:ext cx="32607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692275" y="692150"/>
            <a:ext cx="8229600" cy="1371600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765175"/>
            <a:ext cx="5795963" cy="6669088"/>
          </a:xfrm>
        </p:spPr>
        <p:txBody>
          <a:bodyPr/>
          <a:lstStyle/>
          <a:p>
            <a:pPr marL="547688" indent="-411163">
              <a:buFont typeface="Wingdings" pitchFamily="2" charset="2"/>
              <a:buNone/>
            </a:pPr>
            <a:r>
              <a:rPr lang="ru-RU"/>
              <a:t>  Чуть позднее </a:t>
            </a:r>
            <a:r>
              <a:rPr lang="ru-RU" b="1"/>
              <a:t>отрицательные числа</a:t>
            </a:r>
            <a:r>
              <a:rPr lang="ru-RU"/>
              <a:t> стали использоваться в </a:t>
            </a:r>
            <a:r>
              <a:rPr lang="ru-RU" sz="4000" b="1"/>
              <a:t>Индии</a:t>
            </a:r>
            <a:r>
              <a:rPr lang="ru-RU"/>
              <a:t> для обозначения долгов или признавались как промежуточный этап, полезный для вычисления окончательного, положительного результата. </a:t>
            </a:r>
          </a:p>
        </p:txBody>
      </p:sp>
      <p:pic>
        <p:nvPicPr>
          <p:cNvPr id="7172" name="Picture 6" descr="Картинка 15 из 1188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1412875"/>
            <a:ext cx="32480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noFill/>
          <a:ln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Полезность и законность отрицательных чисел утверждались постепенно.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484313"/>
            <a:ext cx="6443663" cy="5373687"/>
          </a:xfrm>
        </p:spPr>
        <p:txBody>
          <a:bodyPr/>
          <a:lstStyle/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/>
              <a:t>    </a:t>
            </a:r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/>
              <a:t>    </a:t>
            </a:r>
            <a:r>
              <a:rPr lang="ru-RU" sz="2000" b="1"/>
              <a:t>Индийский математик Брахмагупта (VII век) уже рассматривал их наравне с положительными.</a:t>
            </a:r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endParaRPr lang="ru-RU" sz="2000" b="1"/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   Вот как он излагал правила сложения и вычитания:</a:t>
            </a:r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endParaRPr lang="ru-RU" sz="2000" b="1"/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   </a:t>
            </a:r>
            <a:r>
              <a:rPr lang="ru-RU" sz="2000" b="1">
                <a:solidFill>
                  <a:schemeClr val="folHlink"/>
                </a:solidFill>
              </a:rPr>
              <a:t>«Сумма двух имуществ есть имущество».</a:t>
            </a:r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endParaRPr lang="ru-RU" sz="2000" b="1">
              <a:solidFill>
                <a:schemeClr val="folHlink"/>
              </a:solidFill>
            </a:endParaRPr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>
                <a:solidFill>
                  <a:schemeClr val="folHlink"/>
                </a:solidFill>
              </a:rPr>
              <a:t>   «Сумма двух долгов есть долг».</a:t>
            </a:r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endParaRPr lang="ru-RU" sz="2000" b="1">
              <a:solidFill>
                <a:schemeClr val="folHlink"/>
              </a:solidFill>
            </a:endParaRPr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>
                <a:solidFill>
                  <a:schemeClr val="folHlink"/>
                </a:solidFill>
              </a:rPr>
              <a:t>   «Сумма имущества и долга равна их разности».</a:t>
            </a:r>
          </a:p>
          <a:p>
            <a:pPr marL="547688" indent="-411163">
              <a:lnSpc>
                <a:spcPct val="80000"/>
              </a:lnSpc>
            </a:pPr>
            <a:endParaRPr lang="ru-RU" sz="2000" b="1">
              <a:solidFill>
                <a:schemeClr val="folHlink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2133600"/>
            <a:ext cx="23717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716338"/>
            <a:ext cx="2433637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188913"/>
            <a:ext cx="8229600" cy="3743325"/>
          </a:xfrm>
        </p:spPr>
        <p:txBody>
          <a:bodyPr/>
          <a:lstStyle/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   </a:t>
            </a:r>
            <a:r>
              <a:rPr lang="ru-RU"/>
              <a:t>В </a:t>
            </a:r>
            <a:r>
              <a:rPr lang="ru-RU" b="1"/>
              <a:t>Европе</a:t>
            </a:r>
            <a:r>
              <a:rPr lang="ru-RU"/>
              <a:t> </a:t>
            </a:r>
            <a:r>
              <a:rPr lang="ru-RU" b="1"/>
              <a:t>отрицательные числа</a:t>
            </a:r>
            <a:r>
              <a:rPr lang="ru-RU"/>
              <a:t> появились благодаря </a:t>
            </a:r>
            <a:r>
              <a:rPr lang="ru-RU" b="1"/>
              <a:t>Леонардо Пизанскому</a:t>
            </a:r>
            <a:r>
              <a:rPr lang="ru-RU"/>
              <a:t> (</a:t>
            </a:r>
            <a:r>
              <a:rPr lang="ru-RU" b="1"/>
              <a:t>Фибоначчи</a:t>
            </a:r>
            <a:r>
              <a:rPr lang="ru-RU"/>
              <a:t>), </a:t>
            </a:r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   который тоже ввёл их для решения финансовых задач с долгами. </a:t>
            </a:r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 marL="547688" indent="-411163"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   В </a:t>
            </a:r>
            <a:r>
              <a:rPr lang="ru-RU" b="1"/>
              <a:t>1202 году</a:t>
            </a:r>
            <a:r>
              <a:rPr lang="ru-RU"/>
              <a:t> он впервые использовал отрицательные числа для подсчёта своих убытков.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</TotalTime>
  <Words>705</Words>
  <Application>Microsoft Office PowerPoint</Application>
  <PresentationFormat>Экран (4:3)</PresentationFormat>
  <Paragraphs>204</Paragraphs>
  <Slides>23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Tahoma</vt:lpstr>
      <vt:lpstr>Wingdings</vt:lpstr>
      <vt:lpstr>Calibri</vt:lpstr>
      <vt:lpstr>Book Antiqua</vt:lpstr>
      <vt:lpstr>Times New Roman</vt:lpstr>
      <vt:lpstr>Океан</vt:lpstr>
      <vt:lpstr>Рисунок</vt:lpstr>
      <vt:lpstr>Диаграмма Microsoft Graph 2000</vt:lpstr>
      <vt:lpstr>Точечный рисунок</vt:lpstr>
      <vt:lpstr>         МОРСКОЕ      ПУТЕШЕСТВИЕ</vt:lpstr>
      <vt:lpstr>Слайд 2</vt:lpstr>
      <vt:lpstr>Где возникли отрицательные числа?</vt:lpstr>
      <vt:lpstr>          «ЛЕНТА ВРЕМЕНИ»                   1 деление = 1 век (100 лет) </vt:lpstr>
      <vt:lpstr>          «ЛЕНТА ВРЕМЕНИ»</vt:lpstr>
      <vt:lpstr>Слайд 6</vt:lpstr>
      <vt:lpstr>Слайд 7</vt:lpstr>
      <vt:lpstr>Полезность и законность отрицательных чисел утверждались постепенно.</vt:lpstr>
      <vt:lpstr>Слайд 9</vt:lpstr>
      <vt:lpstr>Слайд 10</vt:lpstr>
      <vt:lpstr>Слайд 11</vt:lpstr>
      <vt:lpstr>Слайд 12</vt:lpstr>
      <vt:lpstr>Слайд 13</vt:lpstr>
      <vt:lpstr>В XVII веке, с появлением аналитической геометрии, отрицательные числа получили наглядное геометрическое представление на числовой оси. С этого момента наступает их полное равноправие.</vt:lpstr>
      <vt:lpstr>Дифференцированные задания                  ПРОВЕРЬТЕ!!!                </vt:lpstr>
      <vt:lpstr>Слайд 16</vt:lpstr>
      <vt:lpstr> Полная и вполне строгая теория отрицательных чисел была создана только в XIX веке  (Уильям Гамильтон и Герман Грассман).</vt:lpstr>
      <vt:lpstr>Слайд 18</vt:lpstr>
      <vt:lpstr>Слайд 19</vt:lpstr>
      <vt:lpstr>Слайд 20</vt:lpstr>
      <vt:lpstr>Шкала глубин в метрах ( для дельфинов и рыб)</vt:lpstr>
      <vt:lpstr>Слайд 22</vt:lpstr>
      <vt:lpstr>ПУТЕШЕСТВИЕ ОКОНЧЕНО!!!                 Молодцы!!!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МОРСКОЕ ПУТЕШЕСТВИЕ</dc:title>
  <dc:creator>Алимаханова</dc:creator>
  <cp:lastModifiedBy>Арслан</cp:lastModifiedBy>
  <cp:revision>9</cp:revision>
  <dcterms:created xsi:type="dcterms:W3CDTF">2012-09-19T21:15:33Z</dcterms:created>
  <dcterms:modified xsi:type="dcterms:W3CDTF">2015-11-11T21:57:50Z</dcterms:modified>
</cp:coreProperties>
</file>