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90" r:id="rId4"/>
    <p:sldId id="288" r:id="rId5"/>
    <p:sldId id="298" r:id="rId6"/>
    <p:sldId id="300" r:id="rId7"/>
    <p:sldId id="289" r:id="rId8"/>
    <p:sldId id="301" r:id="rId9"/>
    <p:sldId id="276" r:id="rId10"/>
    <p:sldId id="277" r:id="rId11"/>
    <p:sldId id="278" r:id="rId12"/>
    <p:sldId id="279" r:id="rId13"/>
    <p:sldId id="280" r:id="rId14"/>
    <p:sldId id="281" r:id="rId15"/>
    <p:sldId id="283" r:id="rId16"/>
    <p:sldId id="302" r:id="rId17"/>
    <p:sldId id="305" r:id="rId18"/>
    <p:sldId id="292" r:id="rId19"/>
    <p:sldId id="303" r:id="rId20"/>
    <p:sldId id="304" r:id="rId21"/>
    <p:sldId id="299" r:id="rId22"/>
    <p:sldId id="291" r:id="rId23"/>
    <p:sldId id="287" r:id="rId24"/>
    <p:sldId id="293" r:id="rId25"/>
    <p:sldId id="295" r:id="rId26"/>
    <p:sldId id="294" r:id="rId27"/>
    <p:sldId id="286" r:id="rId28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2C16"/>
    <a:srgbClr val="0C788E"/>
    <a:srgbClr val="006666"/>
    <a:srgbClr val="0099CC"/>
    <a:srgbClr val="3366CC"/>
    <a:srgbClr val="660033"/>
    <a:srgbClr val="003399"/>
    <a:srgbClr val="66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23" autoAdjust="0"/>
    <p:restoredTop sz="94652" autoAdjust="0"/>
  </p:normalViewPr>
  <p:slideViewPr>
    <p:cSldViewPr>
      <p:cViewPr varScale="1">
        <p:scale>
          <a:sx n="84" d="100"/>
          <a:sy n="84" d="100"/>
        </p:scale>
        <p:origin x="-139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ABF8DF-AAAC-438F-B1C6-1F37B9A8F3F1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1A5E0D-C2EB-4BBB-A5B3-D5ABDD3E2C03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E04003-1FCB-44AF-8B47-F847AA55F67E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15E44B-12DA-4DC7-9242-D8DF4B516995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97D882-CBF5-4C99-854F-85C865ADB03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C309D1-652B-4DFE-ACC5-2AC9AF04F237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8520AD-A90E-47E9-B8B5-8832F5CFD08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5A98D8-61D2-4854-8988-3D9A278FE52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870E5A-E922-4D3C-844E-F82F1EBE07C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EA62A4-0925-42B8-8D84-98389C2EF41E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064FBA-D3E9-44FB-A053-A0569BB0268C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B3DF251-35D8-4FB0-83AD-4BD4E70E581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kinozal.tomsk.ru/uploads/posts/2010-08/1281117549_fedora.jp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babushkini-skazki.ru/uploads/posts/2009-10/1256672756_mojdodyr.jpg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hobbitaniya.ru/kornechukov/img/img21_01.pn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proza.ru/pics/2009/04/08/316.jp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50"/>
          <p:cNvSpPr>
            <a:spLocks noGrp="1" noChangeArrowheads="1"/>
          </p:cNvSpPr>
          <p:nvPr>
            <p:ph type="ctrTitle"/>
          </p:nvPr>
        </p:nvSpPr>
        <p:spPr>
          <a:xfrm>
            <a:off x="1763713" y="5373688"/>
            <a:ext cx="5832475" cy="950912"/>
          </a:xfrm>
        </p:spPr>
        <p:txBody>
          <a:bodyPr/>
          <a:lstStyle/>
          <a:p>
            <a:pPr eaLnBrk="1" hangingPunct="1"/>
            <a:r>
              <a:rPr lang="ru-RU" sz="4800" b="1" smtClean="0">
                <a:solidFill>
                  <a:srgbClr val="663300"/>
                </a:solidFill>
              </a:rPr>
              <a:t>К.И. Чуковский</a:t>
            </a:r>
            <a:br>
              <a:rPr lang="ru-RU" sz="4800" b="1" smtClean="0">
                <a:solidFill>
                  <a:srgbClr val="663300"/>
                </a:solidFill>
              </a:rPr>
            </a:br>
            <a:endParaRPr lang="es-ES" sz="4800" b="1" smtClean="0">
              <a:solidFill>
                <a:srgbClr val="6633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786563" y="6643688"/>
            <a:ext cx="2357437" cy="2143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Prezentacii.com</a:t>
            </a:r>
            <a:endParaRPr lang="ru-RU" dirty="0"/>
          </a:p>
        </p:txBody>
      </p:sp>
      <p:pic>
        <p:nvPicPr>
          <p:cNvPr id="2052" name="Рисунок 6" descr="1111111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0"/>
            <a:ext cx="4248150" cy="501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860032" y="188640"/>
            <a:ext cx="3581494" cy="3416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7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Сказки </a:t>
            </a:r>
          </a:p>
          <a:p>
            <a:pPr algn="ctr">
              <a:defRPr/>
            </a:pPr>
            <a:r>
              <a:rPr lang="ru-RU" sz="7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</a:t>
            </a:r>
          </a:p>
          <a:p>
            <a:pPr algn="ctr">
              <a:defRPr/>
            </a:pPr>
            <a:r>
              <a:rPr lang="ru-RU" sz="7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стихах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5508625" y="404813"/>
            <a:ext cx="3251200" cy="1079500"/>
          </a:xfrm>
        </p:spPr>
        <p:txBody>
          <a:bodyPr/>
          <a:lstStyle/>
          <a:p>
            <a:r>
              <a:rPr lang="ru-RU" sz="4000" smtClean="0"/>
              <a:t>Федорино горе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35600" y="1557338"/>
            <a:ext cx="3322638" cy="4537075"/>
          </a:xfrm>
        </p:spPr>
        <p:txBody>
          <a:bodyPr/>
          <a:lstStyle/>
          <a:p>
            <a:pPr indent="19050">
              <a:buFontTx/>
              <a:buNone/>
            </a:pPr>
            <a:r>
              <a:rPr lang="ru-RU" sz="2000" smtClean="0"/>
              <a:t>Скачет сито по полям, </a:t>
            </a:r>
            <a:br>
              <a:rPr lang="ru-RU" sz="2000" smtClean="0"/>
            </a:br>
            <a:r>
              <a:rPr lang="ru-RU" sz="2000" smtClean="0"/>
              <a:t>А корыто по лугам.</a:t>
            </a:r>
            <a:br>
              <a:rPr lang="ru-RU" sz="2000" smtClean="0"/>
            </a:br>
            <a:r>
              <a:rPr lang="ru-RU" sz="2000" smtClean="0"/>
              <a:t>За лопатою метла </a:t>
            </a:r>
            <a:br>
              <a:rPr lang="ru-RU" sz="2000" smtClean="0"/>
            </a:br>
            <a:r>
              <a:rPr lang="ru-RU" sz="2000" smtClean="0"/>
              <a:t>Вдоль по улице пошла.</a:t>
            </a:r>
            <a:br>
              <a:rPr lang="ru-RU" sz="2000" smtClean="0"/>
            </a:br>
            <a:r>
              <a:rPr lang="ru-RU" sz="2000" smtClean="0"/>
              <a:t>Топоры-то, топоры </a:t>
            </a:r>
            <a:br>
              <a:rPr lang="ru-RU" sz="2000" smtClean="0"/>
            </a:br>
            <a:r>
              <a:rPr lang="ru-RU" sz="2000" smtClean="0"/>
              <a:t>Так и сыплются с горы. </a:t>
            </a:r>
            <a:br>
              <a:rPr lang="ru-RU" sz="2000" smtClean="0"/>
            </a:br>
            <a:r>
              <a:rPr lang="ru-RU" sz="2000" smtClean="0"/>
              <a:t>Испугалася коза, </a:t>
            </a:r>
            <a:br>
              <a:rPr lang="ru-RU" sz="2000" smtClean="0"/>
            </a:br>
            <a:r>
              <a:rPr lang="ru-RU" sz="2000" smtClean="0"/>
              <a:t>Растопырила глаза:</a:t>
            </a:r>
            <a:br>
              <a:rPr lang="ru-RU" sz="2000" smtClean="0"/>
            </a:br>
            <a:r>
              <a:rPr lang="ru-RU" sz="2000" smtClean="0"/>
              <a:t>«Что такое? Почему? </a:t>
            </a:r>
            <a:br>
              <a:rPr lang="ru-RU" sz="2000" smtClean="0"/>
            </a:br>
            <a:r>
              <a:rPr lang="ru-RU" sz="2000" smtClean="0"/>
              <a:t>Ничего я не пойму».</a:t>
            </a:r>
            <a:endParaRPr lang="ru-RU" sz="2000" smtClean="0">
              <a:solidFill>
                <a:srgbClr val="000000"/>
              </a:solidFill>
            </a:endParaRPr>
          </a:p>
        </p:txBody>
      </p:sp>
      <p:pic>
        <p:nvPicPr>
          <p:cNvPr id="24581" name="Picture 5" descr="Картинка 12 из 140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404813"/>
            <a:ext cx="4537075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5" name="Picture 7" descr="http://akroha.ru/image/cache/data/Knigi/1386866559-600x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813"/>
            <a:ext cx="5715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92725" y="549275"/>
            <a:ext cx="3384550" cy="5832475"/>
          </a:xfrm>
        </p:spPr>
        <p:txBody>
          <a:bodyPr/>
          <a:lstStyle/>
          <a:p>
            <a:pPr>
              <a:buFontTx/>
              <a:buNone/>
            </a:pPr>
            <a:r>
              <a:rPr lang="ru-RU" smtClean="0"/>
              <a:t> </a:t>
            </a:r>
            <a:r>
              <a:rPr lang="ru-RU" sz="1800" smtClean="0"/>
              <a:t>Мой милый, хороший,</a:t>
            </a:r>
          </a:p>
          <a:p>
            <a:pPr>
              <a:buFontTx/>
              <a:buNone/>
            </a:pPr>
            <a:r>
              <a:rPr lang="ru-RU" sz="1800" smtClean="0"/>
              <a:t>Пришли мне калоши,</a:t>
            </a:r>
          </a:p>
          <a:p>
            <a:pPr>
              <a:buFontTx/>
              <a:buNone/>
            </a:pPr>
            <a:r>
              <a:rPr lang="ru-RU" sz="1800" smtClean="0"/>
              <a:t>И мне, и жене, и Тотоше.</a:t>
            </a:r>
          </a:p>
          <a:p>
            <a:pPr>
              <a:buFontTx/>
              <a:buNone/>
            </a:pPr>
            <a:r>
              <a:rPr lang="ru-RU" sz="1800" smtClean="0"/>
              <a:t>— Постой, не тебе ли</a:t>
            </a:r>
          </a:p>
          <a:p>
            <a:pPr>
              <a:buFontTx/>
              <a:buNone/>
            </a:pPr>
            <a:r>
              <a:rPr lang="ru-RU" sz="1800" smtClean="0"/>
              <a:t>На прошлой неделе</a:t>
            </a:r>
          </a:p>
          <a:p>
            <a:pPr>
              <a:buFontTx/>
              <a:buNone/>
            </a:pPr>
            <a:r>
              <a:rPr lang="ru-RU" sz="1800" smtClean="0"/>
              <a:t>Я выслал две пары</a:t>
            </a:r>
          </a:p>
          <a:p>
            <a:pPr>
              <a:buFontTx/>
              <a:buNone/>
            </a:pPr>
            <a:r>
              <a:rPr lang="ru-RU" sz="1800" smtClean="0"/>
              <a:t>Отличных калош?</a:t>
            </a:r>
          </a:p>
          <a:p>
            <a:pPr>
              <a:buFontTx/>
              <a:buNone/>
            </a:pPr>
            <a:r>
              <a:rPr lang="ru-RU" sz="1800" smtClean="0"/>
              <a:t>— Ах, те, что ты выслал</a:t>
            </a:r>
          </a:p>
          <a:p>
            <a:pPr>
              <a:buFontTx/>
              <a:buNone/>
            </a:pPr>
            <a:r>
              <a:rPr lang="ru-RU" sz="1800" smtClean="0"/>
              <a:t>На прошлой неделе,</a:t>
            </a:r>
          </a:p>
          <a:p>
            <a:pPr>
              <a:buFontTx/>
              <a:buNone/>
            </a:pPr>
            <a:r>
              <a:rPr lang="ru-RU" sz="1800" smtClean="0"/>
              <a:t>Мы давно уже съели</a:t>
            </a:r>
          </a:p>
          <a:p>
            <a:pPr>
              <a:buFontTx/>
              <a:buNone/>
            </a:pPr>
            <a:r>
              <a:rPr lang="ru-RU" sz="1800" smtClean="0"/>
              <a:t>И ждем, не дождемся,</a:t>
            </a:r>
          </a:p>
          <a:p>
            <a:pPr>
              <a:buFontTx/>
              <a:buNone/>
            </a:pPr>
            <a:r>
              <a:rPr lang="ru-RU" sz="1800" smtClean="0"/>
              <a:t>Когда же ты снова пришлешь</a:t>
            </a:r>
          </a:p>
          <a:p>
            <a:pPr>
              <a:buFontTx/>
              <a:buNone/>
            </a:pPr>
            <a:r>
              <a:rPr lang="ru-RU" sz="1800" smtClean="0"/>
              <a:t>К нашему ужину</a:t>
            </a:r>
          </a:p>
          <a:p>
            <a:pPr>
              <a:buFontTx/>
              <a:buNone/>
            </a:pPr>
            <a:r>
              <a:rPr lang="ru-RU" sz="1800" smtClean="0"/>
              <a:t>Дюжину</a:t>
            </a:r>
          </a:p>
          <a:p>
            <a:pPr>
              <a:buFontTx/>
              <a:buNone/>
            </a:pPr>
            <a:r>
              <a:rPr lang="ru-RU" sz="1800" smtClean="0"/>
              <a:t>Новых и сладких калош!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27538" y="692150"/>
            <a:ext cx="4259262" cy="5364163"/>
          </a:xfrm>
        </p:spPr>
        <p:txBody>
          <a:bodyPr/>
          <a:lstStyle/>
          <a:p>
            <a:pPr>
              <a:buFontTx/>
              <a:buNone/>
            </a:pPr>
            <a:r>
              <a:rPr lang="ru-RU" sz="2800" smtClean="0">
                <a:solidFill>
                  <a:srgbClr val="000000"/>
                </a:solidFill>
              </a:rPr>
              <a:t>Как у наших у ворот </a:t>
            </a:r>
          </a:p>
          <a:p>
            <a:pPr>
              <a:buFontTx/>
              <a:buNone/>
            </a:pPr>
            <a:r>
              <a:rPr lang="ru-RU" sz="2800" smtClean="0">
                <a:solidFill>
                  <a:srgbClr val="000000"/>
                </a:solidFill>
              </a:rPr>
              <a:t>Чудо-дерево растёт. </a:t>
            </a:r>
          </a:p>
          <a:p>
            <a:pPr>
              <a:buFontTx/>
              <a:buNone/>
            </a:pPr>
            <a:r>
              <a:rPr lang="ru-RU" sz="2800" smtClean="0">
                <a:solidFill>
                  <a:srgbClr val="000000"/>
                </a:solidFill>
              </a:rPr>
              <a:t>Чудо, чудо, чудо, чудо</a:t>
            </a:r>
          </a:p>
          <a:p>
            <a:pPr>
              <a:buFontTx/>
              <a:buNone/>
            </a:pPr>
            <a:r>
              <a:rPr lang="ru-RU" sz="2800" smtClean="0">
                <a:solidFill>
                  <a:srgbClr val="000000"/>
                </a:solidFill>
              </a:rPr>
              <a:t>Расчудесное! </a:t>
            </a:r>
          </a:p>
          <a:p>
            <a:pPr>
              <a:buFontTx/>
              <a:buNone/>
            </a:pPr>
            <a:r>
              <a:rPr lang="ru-RU" sz="2800" smtClean="0">
                <a:solidFill>
                  <a:srgbClr val="000000"/>
                </a:solidFill>
              </a:rPr>
              <a:t>Не листочки на нём,</a:t>
            </a:r>
          </a:p>
          <a:p>
            <a:pPr>
              <a:buFontTx/>
              <a:buNone/>
            </a:pPr>
            <a:r>
              <a:rPr lang="ru-RU" sz="2800" smtClean="0">
                <a:solidFill>
                  <a:srgbClr val="000000"/>
                </a:solidFill>
              </a:rPr>
              <a:t> Не цветочки на нём, </a:t>
            </a:r>
          </a:p>
          <a:p>
            <a:pPr>
              <a:buFontTx/>
              <a:buNone/>
            </a:pPr>
            <a:r>
              <a:rPr lang="ru-RU" sz="2800" smtClean="0">
                <a:solidFill>
                  <a:srgbClr val="000000"/>
                </a:solidFill>
              </a:rPr>
              <a:t>А чулки да башмаки, Словно яблоки!</a:t>
            </a:r>
            <a:r>
              <a:rPr lang="en-US" sz="2800" smtClean="0">
                <a:solidFill>
                  <a:srgbClr val="000000"/>
                </a:solidFill>
              </a:rPr>
              <a:t>..</a:t>
            </a:r>
            <a:r>
              <a:rPr lang="ru-RU" sz="2800" smtClean="0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15365" name="Picture 5" descr="http://sp07.ru/ollelukoe/images/stories/chukovsky/ciudoderewo/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016000"/>
            <a:ext cx="4105275" cy="517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27088" y="404813"/>
            <a:ext cx="31686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i="1"/>
              <a:t>Чудо-дерево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92725" y="-242888"/>
            <a:ext cx="3538538" cy="5759451"/>
          </a:xfrm>
        </p:spPr>
        <p:txBody>
          <a:bodyPr/>
          <a:lstStyle/>
          <a:p>
            <a:pPr algn="ctr">
              <a:buFontTx/>
              <a:buNone/>
            </a:pPr>
            <a:endParaRPr lang="en-US" smtClean="0">
              <a:solidFill>
                <a:srgbClr val="000000"/>
              </a:solidFill>
            </a:endParaRPr>
          </a:p>
          <a:p>
            <a:pPr>
              <a:buFontTx/>
              <a:buNone/>
            </a:pPr>
            <a:r>
              <a:rPr lang="ru-RU" sz="2400" smtClean="0"/>
              <a:t>Маленькие дети!</a:t>
            </a:r>
          </a:p>
          <a:p>
            <a:pPr>
              <a:buFontTx/>
              <a:buNone/>
            </a:pPr>
            <a:r>
              <a:rPr lang="ru-RU" sz="2400" smtClean="0"/>
              <a:t>Ни за что на свете</a:t>
            </a:r>
          </a:p>
          <a:p>
            <a:pPr>
              <a:buFontTx/>
              <a:buNone/>
            </a:pPr>
            <a:r>
              <a:rPr lang="ru-RU" sz="2400" smtClean="0"/>
              <a:t>Не ходите в Африку,</a:t>
            </a:r>
          </a:p>
          <a:p>
            <a:pPr>
              <a:buFontTx/>
              <a:buNone/>
            </a:pPr>
            <a:r>
              <a:rPr lang="ru-RU" sz="2400" smtClean="0"/>
              <a:t>В Африку гулять!</a:t>
            </a:r>
          </a:p>
          <a:p>
            <a:pPr>
              <a:buFontTx/>
              <a:buNone/>
            </a:pPr>
            <a:r>
              <a:rPr lang="ru-RU" sz="2400" smtClean="0"/>
              <a:t/>
            </a:r>
            <a:br>
              <a:rPr lang="ru-RU" sz="2400" smtClean="0"/>
            </a:br>
            <a:r>
              <a:rPr lang="ru-RU" sz="2400" smtClean="0"/>
              <a:t>В Африке разбойник,</a:t>
            </a:r>
          </a:p>
          <a:p>
            <a:pPr>
              <a:buFontTx/>
              <a:buNone/>
            </a:pPr>
            <a:r>
              <a:rPr lang="ru-RU" sz="2400" smtClean="0"/>
              <a:t>В Африке злодей,</a:t>
            </a:r>
          </a:p>
          <a:p>
            <a:pPr>
              <a:buFontTx/>
              <a:buNone/>
            </a:pPr>
            <a:r>
              <a:rPr lang="ru-RU" sz="2400" smtClean="0"/>
              <a:t>В Африке ужасный</a:t>
            </a:r>
          </a:p>
          <a:p>
            <a:pPr>
              <a:buFontTx/>
              <a:buNone/>
            </a:pPr>
            <a:r>
              <a:rPr lang="ru-RU" sz="2400" smtClean="0"/>
              <a:t>  </a:t>
            </a:r>
            <a:endParaRPr lang="ru-RU" sz="3600" b="1" smtClean="0"/>
          </a:p>
        </p:txBody>
      </p:sp>
      <p:pic>
        <p:nvPicPr>
          <p:cNvPr id="16391" name="Picture 7" descr="http://i.bookfi.org/covers/235000/75f26e8529134d8e08d7e923087656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404813"/>
            <a:ext cx="4681537" cy="604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5292725" y="4221163"/>
            <a:ext cx="32861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/>
              <a:t> </a:t>
            </a:r>
            <a:r>
              <a:rPr lang="ru-RU" sz="4000" b="1"/>
              <a:t>Бар-ма-лей!</a:t>
            </a:r>
            <a:endParaRPr lang="ru-RU" sz="4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32363" y="836613"/>
            <a:ext cx="3898900" cy="5148262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ru-RU" dirty="0" smtClean="0"/>
              <a:t> </a:t>
            </a:r>
            <a:r>
              <a:rPr lang="ru-RU" sz="2400" dirty="0" smtClean="0"/>
              <a:t> </a:t>
            </a:r>
            <a:r>
              <a:rPr lang="ru-RU" sz="2400" dirty="0" smtClean="0">
                <a:solidFill>
                  <a:srgbClr val="000000"/>
                </a:solidFill>
              </a:rPr>
              <a:t>Солнце по небу гуляло</a:t>
            </a:r>
            <a:br>
              <a:rPr lang="ru-RU" sz="2400" dirty="0" smtClean="0">
                <a:solidFill>
                  <a:srgbClr val="000000"/>
                </a:solidFill>
              </a:rPr>
            </a:br>
            <a:r>
              <a:rPr lang="ru-RU" sz="2400" dirty="0" smtClean="0">
                <a:solidFill>
                  <a:srgbClr val="000000"/>
                </a:solidFill>
              </a:rPr>
              <a:t>И за тучу забежало.</a:t>
            </a:r>
            <a:br>
              <a:rPr lang="ru-RU" sz="2400" dirty="0" smtClean="0">
                <a:solidFill>
                  <a:srgbClr val="000000"/>
                </a:solidFill>
              </a:rPr>
            </a:br>
            <a:r>
              <a:rPr lang="ru-RU" sz="2400" dirty="0" smtClean="0">
                <a:solidFill>
                  <a:srgbClr val="000000"/>
                </a:solidFill>
              </a:rPr>
              <a:t>Глянул заинька в окно,</a:t>
            </a:r>
            <a:br>
              <a:rPr lang="ru-RU" sz="2400" dirty="0" smtClean="0">
                <a:solidFill>
                  <a:srgbClr val="000000"/>
                </a:solidFill>
              </a:rPr>
            </a:br>
            <a:r>
              <a:rPr lang="ru-RU" sz="2400" dirty="0" smtClean="0">
                <a:solidFill>
                  <a:srgbClr val="000000"/>
                </a:solidFill>
              </a:rPr>
              <a:t>Стало заиньке темно.</a:t>
            </a:r>
          </a:p>
          <a:p>
            <a:pPr>
              <a:buFontTx/>
              <a:buNone/>
              <a:defRPr/>
            </a:pPr>
            <a:r>
              <a:rPr lang="ru-RU" sz="2400" dirty="0" smtClean="0"/>
              <a:t>Наступила темнота.</a:t>
            </a:r>
          </a:p>
          <a:p>
            <a:pPr>
              <a:buFontTx/>
              <a:buNone/>
              <a:defRPr/>
            </a:pPr>
            <a:r>
              <a:rPr lang="ru-RU" sz="2400" dirty="0" smtClean="0"/>
              <a:t>Не ходи за ворот а :</a:t>
            </a:r>
          </a:p>
          <a:p>
            <a:pPr>
              <a:buFontTx/>
              <a:buNone/>
              <a:defRPr/>
            </a:pPr>
            <a:r>
              <a:rPr lang="ru-RU" sz="2400" dirty="0" smtClean="0"/>
              <a:t>Кто на улицу попал -</a:t>
            </a:r>
          </a:p>
          <a:p>
            <a:pPr>
              <a:buFontTx/>
              <a:buNone/>
              <a:defRPr/>
            </a:pPr>
            <a:r>
              <a:rPr lang="ru-RU" sz="2400" dirty="0" smtClean="0"/>
              <a:t>Заблудился и пропал.</a:t>
            </a:r>
          </a:p>
          <a:p>
            <a:pPr>
              <a:buFontTx/>
              <a:buNone/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000000"/>
                </a:solidFill>
              </a:rPr>
              <a:t/>
            </a:r>
            <a:br>
              <a:rPr lang="ru-RU" dirty="0" smtClean="0">
                <a:solidFill>
                  <a:srgbClr val="000000"/>
                </a:solidFill>
              </a:rPr>
            </a:br>
            <a:r>
              <a:rPr lang="ru-RU" dirty="0" smtClean="0">
                <a:solidFill>
                  <a:srgbClr val="000000"/>
                </a:solidFill>
              </a:rPr>
              <a:t/>
            </a:r>
            <a:br>
              <a:rPr lang="ru-RU" dirty="0" smtClean="0">
                <a:solidFill>
                  <a:srgbClr val="000000"/>
                </a:solidFill>
              </a:rPr>
            </a:br>
            <a:endParaRPr lang="ru-RU" dirty="0" smtClean="0">
              <a:solidFill>
                <a:srgbClr val="000000"/>
              </a:solidFill>
            </a:endParaRPr>
          </a:p>
        </p:txBody>
      </p:sp>
      <p:pic>
        <p:nvPicPr>
          <p:cNvPr id="17413" name="Picture 5" descr="http://cdn01.ru/files/users/images/0c/a4/0ca41e681c219db274fde9b4c039d3e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476250"/>
            <a:ext cx="4392613" cy="568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64163" y="404813"/>
            <a:ext cx="4176712" cy="5364162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ru-RU" sz="2400" dirty="0" smtClean="0"/>
              <a:t>  </a:t>
            </a:r>
            <a:r>
              <a:rPr lang="en-US" sz="2400" dirty="0" smtClean="0"/>
              <a:t>  </a:t>
            </a:r>
            <a:r>
              <a:rPr lang="ru-RU" sz="2400" dirty="0" smtClean="0"/>
              <a:t>Одеяло убежало,</a:t>
            </a:r>
          </a:p>
          <a:p>
            <a:pPr>
              <a:buFontTx/>
              <a:buNone/>
              <a:defRPr/>
            </a:pPr>
            <a:r>
              <a:rPr lang="ru-RU" sz="2400" dirty="0" smtClean="0"/>
              <a:t>Улетела простыня,</a:t>
            </a:r>
          </a:p>
          <a:p>
            <a:pPr>
              <a:buFontTx/>
              <a:buNone/>
              <a:defRPr/>
            </a:pPr>
            <a:r>
              <a:rPr lang="ru-RU" sz="2400" dirty="0" smtClean="0"/>
              <a:t>И подушка,</a:t>
            </a:r>
          </a:p>
          <a:p>
            <a:pPr>
              <a:buFontTx/>
              <a:buNone/>
              <a:defRPr/>
            </a:pPr>
            <a:r>
              <a:rPr lang="ru-RU" sz="2400" dirty="0" smtClean="0"/>
              <a:t>Как лягушка,</a:t>
            </a:r>
          </a:p>
          <a:p>
            <a:pPr>
              <a:buFontTx/>
              <a:buNone/>
              <a:defRPr/>
            </a:pPr>
            <a:r>
              <a:rPr lang="ru-RU" sz="2400" dirty="0" smtClean="0"/>
              <a:t>Ускакала от меня.</a:t>
            </a:r>
          </a:p>
          <a:p>
            <a:pPr>
              <a:buFontTx/>
              <a:buNone/>
              <a:defRPr/>
            </a:pPr>
            <a:r>
              <a:rPr lang="ru-RU" sz="2400" dirty="0" smtClean="0"/>
              <a:t>Я за свечку,</a:t>
            </a:r>
          </a:p>
          <a:p>
            <a:pPr>
              <a:buFontTx/>
              <a:buNone/>
              <a:defRPr/>
            </a:pPr>
            <a:r>
              <a:rPr lang="ru-RU" sz="2400" dirty="0" smtClean="0"/>
              <a:t>Свечка — в печку!</a:t>
            </a:r>
          </a:p>
          <a:p>
            <a:pPr>
              <a:buFontTx/>
              <a:buNone/>
              <a:defRPr/>
            </a:pPr>
            <a:r>
              <a:rPr lang="ru-RU" sz="2400" dirty="0" smtClean="0"/>
              <a:t>Я за книжку,</a:t>
            </a:r>
          </a:p>
          <a:p>
            <a:pPr>
              <a:buFontTx/>
              <a:buNone/>
              <a:defRPr/>
            </a:pPr>
            <a:r>
              <a:rPr lang="ru-RU" sz="2400" dirty="0" smtClean="0"/>
              <a:t>Та — бежать</a:t>
            </a:r>
          </a:p>
          <a:p>
            <a:pPr>
              <a:buFontTx/>
              <a:buNone/>
              <a:defRPr/>
            </a:pPr>
            <a:r>
              <a:rPr lang="ru-RU" sz="2400" dirty="0" smtClean="0"/>
              <a:t>И вприпрыжку</a:t>
            </a:r>
          </a:p>
          <a:p>
            <a:pPr>
              <a:buFontTx/>
              <a:buNone/>
              <a:defRPr/>
            </a:pPr>
            <a:r>
              <a:rPr lang="ru-RU" sz="2400" dirty="0" smtClean="0"/>
              <a:t>Под кровать!</a:t>
            </a:r>
          </a:p>
          <a:p>
            <a:pPr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en-US" dirty="0" smtClean="0"/>
              <a:t>  </a:t>
            </a:r>
            <a:endParaRPr lang="ru-RU" dirty="0" smtClean="0">
              <a:solidFill>
                <a:srgbClr val="000000"/>
              </a:solidFill>
            </a:endParaRPr>
          </a:p>
        </p:txBody>
      </p:sp>
      <p:pic>
        <p:nvPicPr>
          <p:cNvPr id="30725" name="Picture 5" descr="Картинка 10 из 1047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476250"/>
            <a:ext cx="4170362" cy="597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Сказка Корнейя Ивановича Чуковского - Тараканище Рис. 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988" y="-9082088"/>
            <a:ext cx="285750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Прямоугольник 4"/>
          <p:cNvSpPr>
            <a:spLocks noChangeArrowheads="1"/>
          </p:cNvSpPr>
          <p:nvPr/>
        </p:nvSpPr>
        <p:spPr bwMode="auto">
          <a:xfrm>
            <a:off x="5651500" y="476250"/>
            <a:ext cx="4572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Ехали медведи</a:t>
            </a:r>
          </a:p>
          <a:p>
            <a:r>
              <a:rPr lang="ru-RU"/>
              <a:t>На велосипеде.</a:t>
            </a:r>
          </a:p>
          <a:p>
            <a:r>
              <a:rPr lang="ru-RU"/>
              <a:t>А за ними кот</a:t>
            </a:r>
          </a:p>
          <a:p>
            <a:r>
              <a:rPr lang="ru-RU"/>
              <a:t>Задом наперёд.</a:t>
            </a:r>
          </a:p>
        </p:txBody>
      </p:sp>
      <p:sp>
        <p:nvSpPr>
          <p:cNvPr id="17412" name="Прямоугольник 5"/>
          <p:cNvSpPr>
            <a:spLocks noChangeArrowheads="1"/>
          </p:cNvSpPr>
          <p:nvPr/>
        </p:nvSpPr>
        <p:spPr bwMode="auto">
          <a:xfrm>
            <a:off x="5724525" y="1700213"/>
            <a:ext cx="4572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А за ним комарики</a:t>
            </a:r>
          </a:p>
          <a:p>
            <a:r>
              <a:rPr lang="ru-RU"/>
              <a:t>На воздушном шарике.</a:t>
            </a:r>
          </a:p>
          <a:p>
            <a:r>
              <a:rPr lang="ru-RU"/>
              <a:t>А за ними раки</a:t>
            </a:r>
          </a:p>
          <a:p>
            <a:r>
              <a:rPr lang="ru-RU"/>
              <a:t>На хромой собаке.</a:t>
            </a:r>
          </a:p>
        </p:txBody>
      </p:sp>
      <p:sp>
        <p:nvSpPr>
          <p:cNvPr id="17413" name="Прямоугольник 6"/>
          <p:cNvSpPr>
            <a:spLocks noChangeArrowheads="1"/>
          </p:cNvSpPr>
          <p:nvPr/>
        </p:nvSpPr>
        <p:spPr bwMode="auto">
          <a:xfrm>
            <a:off x="5795963" y="2852738"/>
            <a:ext cx="45720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Волки на кобыле.</a:t>
            </a:r>
          </a:p>
          <a:p>
            <a:r>
              <a:rPr lang="ru-RU"/>
              <a:t>Львы в автомобиле.</a:t>
            </a:r>
          </a:p>
          <a:p>
            <a:r>
              <a:rPr lang="ru-RU"/>
              <a:t>Зайчики</a:t>
            </a:r>
          </a:p>
          <a:p>
            <a:r>
              <a:rPr lang="ru-RU"/>
              <a:t>В трамвайчике.</a:t>
            </a:r>
          </a:p>
          <a:p>
            <a:r>
              <a:rPr lang="ru-RU"/>
              <a:t>Жаба на метле...</a:t>
            </a:r>
          </a:p>
          <a:p>
            <a:r>
              <a:rPr lang="ru-RU"/>
              <a:t/>
            </a:r>
            <a:br>
              <a:rPr lang="ru-RU"/>
            </a:br>
            <a:r>
              <a:rPr lang="ru-RU"/>
              <a:t>Едут и смеются,</a:t>
            </a:r>
          </a:p>
          <a:p>
            <a:r>
              <a:rPr lang="ru-RU"/>
              <a:t>Пряники жуют.</a:t>
            </a:r>
          </a:p>
        </p:txBody>
      </p:sp>
      <p:pic>
        <p:nvPicPr>
          <p:cNvPr id="52229" name="Picture 5" descr="http://media.vorotila.net/items/d/8/d/t1@d8da2750-d8b7-4544-b2d5-36d8746679c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04664"/>
            <a:ext cx="4724400" cy="6096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Прямоугольник 1"/>
          <p:cNvSpPr>
            <a:spLocks noChangeArrowheads="1"/>
          </p:cNvSpPr>
          <p:nvPr/>
        </p:nvSpPr>
        <p:spPr bwMode="auto">
          <a:xfrm>
            <a:off x="4427538" y="549275"/>
            <a:ext cx="45720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/>
              <a:t>«Приходите, тараканы,</a:t>
            </a:r>
          </a:p>
          <a:p>
            <a:r>
              <a:rPr lang="ru-RU" sz="3200"/>
              <a:t>Я вас чаем угощу!»</a:t>
            </a:r>
          </a:p>
          <a:p>
            <a:r>
              <a:rPr lang="ru-RU" sz="3200"/>
              <a:t>Тараканы прибегали,</a:t>
            </a:r>
          </a:p>
          <a:p>
            <a:r>
              <a:rPr lang="ru-RU" sz="3200"/>
              <a:t>Все стаканы выпивали,</a:t>
            </a:r>
          </a:p>
          <a:p>
            <a:r>
              <a:rPr lang="ru-RU" sz="3200"/>
              <a:t>А букашки —</a:t>
            </a:r>
          </a:p>
          <a:p>
            <a:r>
              <a:rPr lang="ru-RU" sz="3200"/>
              <a:t>По три чашки</a:t>
            </a:r>
          </a:p>
          <a:p>
            <a:r>
              <a:rPr lang="ru-RU" sz="3200"/>
              <a:t>С молоком</a:t>
            </a:r>
          </a:p>
          <a:p>
            <a:r>
              <a:rPr lang="ru-RU" sz="3200"/>
              <a:t>И крендельком…</a:t>
            </a:r>
          </a:p>
        </p:txBody>
      </p:sp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404813"/>
            <a:ext cx="3973512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80728"/>
            <a:ext cx="6858000" cy="6370975"/>
          </a:xfrm>
          <a:prstGeom prst="rect">
            <a:avLst/>
          </a:prstGeom>
        </p:spPr>
        <p:txBody>
          <a:bodyPr numCol="2">
            <a:spAutoFit/>
          </a:bodyPr>
          <a:lstStyle/>
          <a:p>
            <a:pPr marL="271463">
              <a:defRPr/>
            </a:pPr>
            <a:r>
              <a:rPr lang="ru-RU" sz="2000" dirty="0"/>
              <a:t>Муха в баню прилетела,</a:t>
            </a:r>
          </a:p>
          <a:p>
            <a:pPr marL="271463">
              <a:defRPr/>
            </a:pPr>
            <a:r>
              <a:rPr lang="ru-RU" sz="2000" dirty="0"/>
              <a:t>Попариться захотела.</a:t>
            </a:r>
          </a:p>
          <a:p>
            <a:pPr marL="271463">
              <a:defRPr/>
            </a:pPr>
            <a:r>
              <a:rPr lang="ru-RU" sz="2000" dirty="0"/>
              <a:t>Таракан дрова рубил,</a:t>
            </a:r>
          </a:p>
          <a:p>
            <a:pPr marL="271463">
              <a:defRPr/>
            </a:pPr>
            <a:r>
              <a:rPr lang="ru-RU" sz="2000" dirty="0"/>
              <a:t>Мухе баню затопил.</a:t>
            </a:r>
          </a:p>
          <a:p>
            <a:pPr marL="271463">
              <a:defRPr/>
            </a:pPr>
            <a:r>
              <a:rPr lang="ru-RU" sz="2000" dirty="0"/>
              <a:t>А мохнатая пчела</a:t>
            </a:r>
          </a:p>
          <a:p>
            <a:pPr marL="271463">
              <a:defRPr/>
            </a:pPr>
            <a:r>
              <a:rPr lang="ru-RU" sz="2000" dirty="0"/>
              <a:t>Ей мочалку принесла.</a:t>
            </a:r>
          </a:p>
          <a:p>
            <a:pPr marL="271463">
              <a:defRPr/>
            </a:pPr>
            <a:r>
              <a:rPr lang="ru-RU" sz="2000" dirty="0"/>
              <a:t>Муха мылась,</a:t>
            </a:r>
          </a:p>
          <a:p>
            <a:pPr marL="271463">
              <a:defRPr/>
            </a:pPr>
            <a:r>
              <a:rPr lang="ru-RU" sz="2000" dirty="0"/>
              <a:t>Муха мылась,</a:t>
            </a:r>
          </a:p>
          <a:p>
            <a:pPr marL="271463">
              <a:defRPr/>
            </a:pPr>
            <a:r>
              <a:rPr lang="ru-RU" sz="2000" dirty="0"/>
              <a:t>Муха </a:t>
            </a:r>
            <a:r>
              <a:rPr lang="ru-RU" sz="2000" dirty="0" err="1"/>
              <a:t>парилася</a:t>
            </a:r>
            <a:r>
              <a:rPr lang="ru-RU" sz="2000" dirty="0"/>
              <a:t>,</a:t>
            </a:r>
          </a:p>
          <a:p>
            <a:pPr marL="271463">
              <a:defRPr/>
            </a:pPr>
            <a:r>
              <a:rPr lang="ru-RU" sz="2000" dirty="0"/>
              <a:t>Да свалилась,</a:t>
            </a:r>
          </a:p>
          <a:p>
            <a:pPr marL="271463">
              <a:defRPr/>
            </a:pPr>
            <a:r>
              <a:rPr lang="ru-RU" sz="2000" dirty="0"/>
              <a:t>Покатилась</a:t>
            </a:r>
          </a:p>
          <a:p>
            <a:pPr marL="271463">
              <a:defRPr/>
            </a:pPr>
            <a:r>
              <a:rPr lang="ru-RU" sz="2000" dirty="0"/>
              <a:t>И </a:t>
            </a:r>
            <a:r>
              <a:rPr lang="ru-RU" sz="2000" dirty="0" err="1"/>
              <a:t>ударилася</a:t>
            </a:r>
            <a:r>
              <a:rPr lang="ru-RU" sz="2000" dirty="0"/>
              <a:t>.</a:t>
            </a:r>
          </a:p>
          <a:p>
            <a:pPr>
              <a:defRPr/>
            </a:pPr>
            <a:endParaRPr lang="ru-RU" sz="2000" dirty="0"/>
          </a:p>
          <a:p>
            <a:pPr>
              <a:defRPr/>
            </a:pPr>
            <a:endParaRPr lang="ru-RU" sz="2000" dirty="0"/>
          </a:p>
          <a:p>
            <a:pPr>
              <a:defRPr/>
            </a:pPr>
            <a:endParaRPr lang="ru-RU" sz="2000" dirty="0"/>
          </a:p>
          <a:p>
            <a:pPr>
              <a:defRPr/>
            </a:pPr>
            <a:endParaRPr lang="ru-RU" sz="2000" dirty="0"/>
          </a:p>
          <a:p>
            <a:pPr>
              <a:defRPr/>
            </a:pPr>
            <a:endParaRPr lang="ru-RU" sz="2000" dirty="0"/>
          </a:p>
          <a:p>
            <a:pPr>
              <a:defRPr/>
            </a:pPr>
            <a:endParaRPr lang="ru-RU" sz="2000" dirty="0"/>
          </a:p>
          <a:p>
            <a:pPr>
              <a:defRPr/>
            </a:pPr>
            <a:endParaRPr lang="ru-RU" sz="2000" dirty="0"/>
          </a:p>
          <a:p>
            <a:pPr>
              <a:defRPr/>
            </a:pPr>
            <a:endParaRPr lang="ru-RU" sz="2000" dirty="0"/>
          </a:p>
          <a:p>
            <a:pPr>
              <a:defRPr/>
            </a:pPr>
            <a:endParaRPr lang="ru-RU" sz="2000" dirty="0"/>
          </a:p>
          <a:p>
            <a:pPr>
              <a:defRPr/>
            </a:pPr>
            <a:r>
              <a:rPr lang="ru-RU" sz="2000" dirty="0"/>
              <a:t>Ребро вывихнула,</a:t>
            </a:r>
          </a:p>
          <a:p>
            <a:pPr>
              <a:defRPr/>
            </a:pPr>
            <a:r>
              <a:rPr lang="ru-RU" sz="2000" dirty="0"/>
              <a:t>Плечо вывернула.</a:t>
            </a:r>
          </a:p>
          <a:p>
            <a:pPr>
              <a:defRPr/>
            </a:pPr>
            <a:r>
              <a:rPr lang="ru-RU" sz="2000" dirty="0"/>
              <a:t>«Эй, </a:t>
            </a:r>
            <a:r>
              <a:rPr lang="ru-RU" sz="2000" dirty="0" err="1"/>
              <a:t>мураша-муравей</a:t>
            </a:r>
            <a:r>
              <a:rPr lang="ru-RU" sz="2000" dirty="0"/>
              <a:t>,</a:t>
            </a:r>
          </a:p>
          <a:p>
            <a:pPr>
              <a:defRPr/>
            </a:pPr>
            <a:r>
              <a:rPr lang="ru-RU" sz="2000" dirty="0"/>
              <a:t>Позови-ка лекарей!»</a:t>
            </a:r>
          </a:p>
          <a:p>
            <a:pPr>
              <a:defRPr/>
            </a:pPr>
            <a:r>
              <a:rPr lang="ru-RU" sz="2000" dirty="0"/>
              <a:t>Кузнечики приходили,</a:t>
            </a:r>
          </a:p>
          <a:p>
            <a:pPr>
              <a:defRPr/>
            </a:pPr>
            <a:r>
              <a:rPr lang="ru-RU" sz="2000" dirty="0"/>
              <a:t>Муху каплями поили.</a:t>
            </a:r>
          </a:p>
          <a:p>
            <a:pPr>
              <a:defRPr/>
            </a:pPr>
            <a:r>
              <a:rPr lang="ru-RU" sz="2000" dirty="0"/>
              <a:t>Стала муха, как была,</a:t>
            </a:r>
          </a:p>
          <a:p>
            <a:pPr>
              <a:defRPr/>
            </a:pPr>
            <a:r>
              <a:rPr lang="ru-RU" sz="2000" dirty="0"/>
              <a:t>Хороша и весела.</a:t>
            </a:r>
          </a:p>
          <a:p>
            <a:pPr>
              <a:defRPr/>
            </a:pPr>
            <a:r>
              <a:rPr lang="ru-RU" sz="2000" dirty="0"/>
              <a:t>И </a:t>
            </a:r>
            <a:r>
              <a:rPr lang="ru-RU" sz="2000" dirty="0" err="1"/>
              <a:t>помчалася</a:t>
            </a:r>
            <a:r>
              <a:rPr lang="ru-RU" sz="2000" dirty="0"/>
              <a:t> опять</a:t>
            </a:r>
          </a:p>
          <a:p>
            <a:pPr>
              <a:defRPr/>
            </a:pPr>
            <a:r>
              <a:rPr lang="ru-RU" sz="2000" dirty="0"/>
              <a:t>Вдоль по улице летать.</a:t>
            </a:r>
          </a:p>
        </p:txBody>
      </p:sp>
      <p:pic>
        <p:nvPicPr>
          <p:cNvPr id="19459" name="Picture 2" descr="http://vseskazki.su/images/mukha-v-ba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788" y="260350"/>
            <a:ext cx="2667000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TextBox 3"/>
          <p:cNvSpPr txBox="1">
            <a:spLocks noChangeArrowheads="1"/>
          </p:cNvSpPr>
          <p:nvPr/>
        </p:nvSpPr>
        <p:spPr bwMode="auto">
          <a:xfrm>
            <a:off x="1116013" y="476250"/>
            <a:ext cx="35274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/>
              <a:t>Муха в бане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market.ru/web/img/85962d13987648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050" y="476250"/>
            <a:ext cx="4824413" cy="609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8313" y="476250"/>
            <a:ext cx="4762500" cy="57213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2000" smtClean="0"/>
              <a:t>Корней Иванович Чуковский </a:t>
            </a:r>
          </a:p>
          <a:p>
            <a:pPr algn="ctr" eaLnBrk="1" hangingPunct="1">
              <a:buFontTx/>
              <a:buNone/>
            </a:pPr>
            <a:r>
              <a:rPr lang="ru-RU" sz="2000" smtClean="0"/>
              <a:t>(настоящее имя - Николай Васильевич Корнейчуков) родился 31 марта  1882 года.  Писатель, критик, детский поэт.</a:t>
            </a:r>
          </a:p>
          <a:p>
            <a:pPr algn="ctr" eaLnBrk="1" hangingPunct="1">
              <a:buFontTx/>
              <a:buNone/>
            </a:pPr>
            <a:r>
              <a:rPr lang="ru-RU" sz="2000" smtClean="0"/>
              <a:t>Сам Корней Иванович праздновал свой день рождения </a:t>
            </a:r>
          </a:p>
          <a:p>
            <a:pPr algn="ctr" eaLnBrk="1" hangingPunct="1">
              <a:buFontTx/>
              <a:buNone/>
            </a:pPr>
            <a:r>
              <a:rPr lang="ru-RU" b="1" smtClean="0">
                <a:solidFill>
                  <a:srgbClr val="C00000"/>
                </a:solidFill>
              </a:rPr>
              <a:t>1 апреля</a:t>
            </a:r>
            <a:r>
              <a:rPr lang="ru-RU" sz="2000" smtClean="0"/>
              <a:t>.</a:t>
            </a:r>
          </a:p>
          <a:p>
            <a:pPr eaLnBrk="1" hangingPunct="1"/>
            <a:endParaRPr lang="ru-RU" smtClean="0"/>
          </a:p>
        </p:txBody>
      </p:sp>
      <p:pic>
        <p:nvPicPr>
          <p:cNvPr id="3075" name="Рисунок 3" descr="чук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163" y="188913"/>
            <a:ext cx="3354387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knigi.tomsk.ru/covers/000/506/483/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1052513"/>
            <a:ext cx="7902575" cy="402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Box 2"/>
          <p:cNvSpPr txBox="1">
            <a:spLocks noChangeArrowheads="1"/>
          </p:cNvSpPr>
          <p:nvPr/>
        </p:nvSpPr>
        <p:spPr bwMode="auto">
          <a:xfrm>
            <a:off x="1763713" y="333375"/>
            <a:ext cx="7272337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/>
              <a:t>Дочка Маша (Мурочка)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7" name="Picture 15" descr="http://dag-produkt.ru/images/catalog/0c6d559354debd8a21be85154668da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766234" y="3642478"/>
            <a:ext cx="1050818" cy="14879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179512" y="260648"/>
            <a:ext cx="8964488" cy="6186309"/>
          </a:xfrm>
          <a:prstGeom prst="rect">
            <a:avLst/>
          </a:prstGeom>
        </p:spPr>
        <p:txBody>
          <a:bodyPr numCol="3">
            <a:spAutoFit/>
          </a:bodyPr>
          <a:lstStyle/>
          <a:p>
            <a:pPr>
              <a:defRPr/>
            </a:pPr>
            <a:r>
              <a:rPr lang="ru-RU" sz="2400" b="1" dirty="0"/>
              <a:t>Радость</a:t>
            </a:r>
          </a:p>
          <a:p>
            <a:pPr>
              <a:defRPr/>
            </a:pPr>
            <a:r>
              <a:rPr lang="ru-RU" dirty="0"/>
              <a:t/>
            </a:r>
            <a:br>
              <a:rPr lang="ru-RU" dirty="0"/>
            </a:br>
            <a:r>
              <a:rPr lang="ru-RU" dirty="0"/>
              <a:t>Рады, рады, рады</a:t>
            </a:r>
          </a:p>
          <a:p>
            <a:pPr>
              <a:defRPr/>
            </a:pPr>
            <a:r>
              <a:rPr lang="ru-RU" dirty="0"/>
              <a:t>   Светлые берёзы,</a:t>
            </a:r>
          </a:p>
          <a:p>
            <a:pPr>
              <a:defRPr/>
            </a:pPr>
            <a:r>
              <a:rPr lang="ru-RU" dirty="0"/>
              <a:t>И на них от радости</a:t>
            </a:r>
          </a:p>
          <a:p>
            <a:pPr>
              <a:defRPr/>
            </a:pPr>
            <a:r>
              <a:rPr lang="ru-RU" dirty="0"/>
              <a:t>   Вырастают розы.</a:t>
            </a:r>
          </a:p>
          <a:p>
            <a:pPr>
              <a:defRPr/>
            </a:pPr>
            <a:r>
              <a:rPr lang="ru-RU" dirty="0"/>
              <a:t/>
            </a:r>
            <a:br>
              <a:rPr lang="ru-RU" dirty="0"/>
            </a:br>
            <a:r>
              <a:rPr lang="ru-RU" dirty="0"/>
              <a:t>Рады, рады, рады</a:t>
            </a:r>
          </a:p>
          <a:p>
            <a:pPr>
              <a:defRPr/>
            </a:pPr>
            <a:r>
              <a:rPr lang="ru-RU" dirty="0"/>
              <a:t>   Тёмные осины,</a:t>
            </a:r>
          </a:p>
          <a:p>
            <a:pPr>
              <a:defRPr/>
            </a:pPr>
            <a:r>
              <a:rPr lang="ru-RU" dirty="0"/>
              <a:t>И на них от радости</a:t>
            </a:r>
          </a:p>
          <a:p>
            <a:pPr>
              <a:defRPr/>
            </a:pPr>
            <a:r>
              <a:rPr lang="ru-RU" dirty="0"/>
              <a:t>   Растут апельсины.</a:t>
            </a:r>
          </a:p>
          <a:p>
            <a:pPr>
              <a:defRPr/>
            </a:pPr>
            <a:r>
              <a:rPr lang="ru-RU" dirty="0"/>
              <a:t/>
            </a:r>
            <a:br>
              <a:rPr lang="ru-RU" dirty="0"/>
            </a:br>
            <a:r>
              <a:rPr lang="ru-RU" dirty="0"/>
              <a:t>То не дождь пошёл из облака</a:t>
            </a:r>
          </a:p>
          <a:p>
            <a:pPr>
              <a:defRPr/>
            </a:pPr>
            <a:r>
              <a:rPr lang="ru-RU" dirty="0"/>
              <a:t>   И не град,</a:t>
            </a:r>
          </a:p>
          <a:p>
            <a:pPr>
              <a:defRPr/>
            </a:pPr>
            <a:r>
              <a:rPr lang="ru-RU" dirty="0"/>
              <a:t>То посыпался из облака</a:t>
            </a:r>
          </a:p>
          <a:p>
            <a:pPr>
              <a:defRPr/>
            </a:pPr>
            <a:r>
              <a:rPr lang="ru-RU" dirty="0"/>
              <a:t>   Виноград.</a:t>
            </a:r>
          </a:p>
          <a:p>
            <a:pPr>
              <a:defRPr/>
            </a:pPr>
            <a:endParaRPr lang="ru-RU" dirty="0"/>
          </a:p>
          <a:p>
            <a:pPr>
              <a:defRPr/>
            </a:pPr>
            <a:endParaRPr lang="ru-RU" dirty="0"/>
          </a:p>
          <a:p>
            <a:pPr>
              <a:defRPr/>
            </a:pPr>
            <a:endParaRPr lang="ru-RU" dirty="0"/>
          </a:p>
          <a:p>
            <a:pPr>
              <a:defRPr/>
            </a:pPr>
            <a:endParaRPr lang="ru-RU" dirty="0"/>
          </a:p>
          <a:p>
            <a:pPr>
              <a:defRPr/>
            </a:pPr>
            <a:endParaRPr lang="ru-RU" dirty="0"/>
          </a:p>
          <a:p>
            <a:pPr>
              <a:defRPr/>
            </a:pPr>
            <a:r>
              <a:rPr lang="ru-RU" dirty="0"/>
              <a:t>И вороны над полями</a:t>
            </a:r>
          </a:p>
          <a:p>
            <a:pPr>
              <a:defRPr/>
            </a:pPr>
            <a:r>
              <a:rPr lang="ru-RU" dirty="0"/>
              <a:t>Вдруг запели соловьями.</a:t>
            </a:r>
          </a:p>
          <a:p>
            <a:pPr>
              <a:defRPr/>
            </a:pPr>
            <a:r>
              <a:rPr lang="ru-RU" dirty="0"/>
              <a:t/>
            </a:r>
            <a:br>
              <a:rPr lang="ru-RU" dirty="0"/>
            </a:br>
            <a:r>
              <a:rPr lang="ru-RU" dirty="0"/>
              <a:t>И ручьи из-под земли</a:t>
            </a:r>
          </a:p>
          <a:p>
            <a:pPr>
              <a:defRPr/>
            </a:pPr>
            <a:r>
              <a:rPr lang="ru-RU" dirty="0"/>
              <a:t>Сладким мёдом потекли.</a:t>
            </a:r>
          </a:p>
          <a:p>
            <a:pPr>
              <a:defRPr/>
            </a:pPr>
            <a:r>
              <a:rPr lang="ru-RU" dirty="0"/>
              <a:t/>
            </a:r>
            <a:br>
              <a:rPr lang="ru-RU" dirty="0"/>
            </a:br>
            <a:r>
              <a:rPr lang="ru-RU" dirty="0"/>
              <a:t>Куры стали павами,</a:t>
            </a:r>
          </a:p>
          <a:p>
            <a:pPr>
              <a:defRPr/>
            </a:pPr>
            <a:r>
              <a:rPr lang="ru-RU" dirty="0"/>
              <a:t>Лысые - кудрявыми.</a:t>
            </a:r>
          </a:p>
          <a:p>
            <a:pPr>
              <a:defRPr/>
            </a:pPr>
            <a:r>
              <a:rPr lang="ru-RU" dirty="0"/>
              <a:t/>
            </a:r>
            <a:br>
              <a:rPr lang="ru-RU" dirty="0"/>
            </a:br>
            <a:r>
              <a:rPr lang="ru-RU" dirty="0"/>
              <a:t>Даже мельница - и та</a:t>
            </a:r>
          </a:p>
          <a:p>
            <a:pPr>
              <a:defRPr/>
            </a:pPr>
            <a:r>
              <a:rPr lang="ru-RU" dirty="0"/>
              <a:t>Заплясала у моста.</a:t>
            </a:r>
          </a:p>
          <a:p>
            <a:pPr>
              <a:defRPr/>
            </a:pPr>
            <a:r>
              <a:rPr lang="ru-RU" dirty="0"/>
              <a:t/>
            </a:r>
            <a:br>
              <a:rPr lang="ru-RU" dirty="0"/>
            </a:br>
            <a:r>
              <a:rPr lang="ru-RU" dirty="0"/>
              <a:t>Так бегите же за мною</a:t>
            </a:r>
          </a:p>
          <a:p>
            <a:pPr>
              <a:defRPr/>
            </a:pPr>
            <a:r>
              <a:rPr lang="ru-RU" dirty="0"/>
              <a:t>На зелёные луга,</a:t>
            </a:r>
          </a:p>
          <a:p>
            <a:pPr>
              <a:defRPr/>
            </a:pPr>
            <a:r>
              <a:rPr lang="ru-RU" dirty="0"/>
              <a:t>Где над синею рекою</a:t>
            </a:r>
          </a:p>
          <a:p>
            <a:pPr>
              <a:defRPr/>
            </a:pPr>
            <a:r>
              <a:rPr lang="ru-RU" dirty="0"/>
              <a:t>Встала радуга-дуга.</a:t>
            </a:r>
          </a:p>
          <a:p>
            <a:pPr>
              <a:defRPr/>
            </a:pPr>
            <a:endParaRPr lang="ru-RU" dirty="0"/>
          </a:p>
          <a:p>
            <a:pPr>
              <a:defRPr/>
            </a:pPr>
            <a:endParaRPr lang="ru-RU" dirty="0"/>
          </a:p>
          <a:p>
            <a:pPr>
              <a:defRPr/>
            </a:pPr>
            <a:endParaRPr lang="ru-RU" dirty="0"/>
          </a:p>
          <a:p>
            <a:pPr>
              <a:defRPr/>
            </a:pPr>
            <a:endParaRPr lang="ru-RU" dirty="0"/>
          </a:p>
          <a:p>
            <a:pPr>
              <a:defRPr/>
            </a:pPr>
            <a:endParaRPr lang="ru-RU" dirty="0"/>
          </a:p>
          <a:p>
            <a:pPr>
              <a:defRPr/>
            </a:pPr>
            <a:r>
              <a:rPr lang="ru-RU" dirty="0"/>
              <a:t/>
            </a:r>
            <a:br>
              <a:rPr lang="ru-RU" dirty="0"/>
            </a:br>
            <a:r>
              <a:rPr lang="ru-RU" dirty="0"/>
              <a:t>Мы на радугу</a:t>
            </a:r>
          </a:p>
          <a:p>
            <a:pPr>
              <a:defRPr/>
            </a:pPr>
            <a:r>
              <a:rPr lang="ru-RU" dirty="0"/>
              <a:t>   </a:t>
            </a:r>
            <a:r>
              <a:rPr lang="ru-RU" dirty="0" err="1"/>
              <a:t>вска-ра-б-каемся</a:t>
            </a:r>
            <a:r>
              <a:rPr lang="ru-RU" dirty="0"/>
              <a:t>,</a:t>
            </a:r>
          </a:p>
          <a:p>
            <a:pPr>
              <a:defRPr/>
            </a:pPr>
            <a:r>
              <a:rPr lang="ru-RU" dirty="0"/>
              <a:t>Поиграем в облаках</a:t>
            </a:r>
          </a:p>
          <a:p>
            <a:pPr>
              <a:defRPr/>
            </a:pPr>
            <a:r>
              <a:rPr lang="ru-RU" dirty="0"/>
              <a:t>И оттуда вниз по радуге</a:t>
            </a:r>
          </a:p>
          <a:p>
            <a:pPr>
              <a:defRPr/>
            </a:pPr>
            <a:r>
              <a:rPr lang="ru-RU" dirty="0"/>
              <a:t>На салазках, на коньках!</a:t>
            </a:r>
          </a:p>
          <a:p>
            <a:pPr>
              <a:defRPr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8196" name="Picture 4" descr="http://www.planetaskazok.ru/images/stories/chukovsky/sbornik/img_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1988840"/>
            <a:ext cx="2448272" cy="31239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8" name="Picture 6" descr="http://new-sky.ucoz.ru/_ph/2/2940410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9" y="1628799"/>
            <a:ext cx="1175452" cy="8815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202" name="Picture 10" descr="http://clipartmania.ru/uploads/gallery/comthumb/82/oranges-1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39975" y="2708275"/>
            <a:ext cx="822325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Прямоугольник 1"/>
          <p:cNvSpPr>
            <a:spLocks noChangeArrowheads="1"/>
          </p:cNvSpPr>
          <p:nvPr/>
        </p:nvSpPr>
        <p:spPr bwMode="auto">
          <a:xfrm>
            <a:off x="323850" y="188913"/>
            <a:ext cx="85693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/>
              <a:t>Тогда же он стал обращать внимание на речь и обороты маленьких детей и записывать их. Такие записи он вел до конца своей жизни. Из них родилась известная книга «От двух до пяти». </a:t>
            </a:r>
          </a:p>
        </p:txBody>
      </p:sp>
      <p:sp>
        <p:nvSpPr>
          <p:cNvPr id="23555" name="Прямоугольник 2"/>
          <p:cNvSpPr>
            <a:spLocks noChangeArrowheads="1"/>
          </p:cNvSpPr>
          <p:nvPr/>
        </p:nvSpPr>
        <p:spPr bwMode="auto">
          <a:xfrm>
            <a:off x="0" y="1268413"/>
            <a:ext cx="9144000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/>
              <a:t>Когда Ляле было два с половиной года, какой-то незнакомый спросил ее в шутку: </a:t>
            </a:r>
            <a:br>
              <a:rPr lang="ru-RU" sz="1600"/>
            </a:br>
            <a:r>
              <a:rPr lang="ru-RU" sz="1600"/>
              <a:t>- Ты хотела бы быть моей дочкой? </a:t>
            </a:r>
            <a:br>
              <a:rPr lang="ru-RU" sz="1600"/>
            </a:br>
            <a:r>
              <a:rPr lang="ru-RU" sz="1600"/>
              <a:t>Она ответила ему величаво: </a:t>
            </a:r>
            <a:br>
              <a:rPr lang="ru-RU" sz="1600"/>
            </a:br>
            <a:r>
              <a:rPr lang="ru-RU" sz="1600"/>
              <a:t>- Я мамина и больше никовойная. </a:t>
            </a:r>
            <a:br>
              <a:rPr lang="ru-RU" sz="1600"/>
            </a:br>
            <a:r>
              <a:rPr lang="ru-RU" sz="1600"/>
              <a:t>Милая детская речь! Никогда не устану ей радоваться. С большим удовольствием подслушал я такой диалог: </a:t>
            </a:r>
            <a:br>
              <a:rPr lang="ru-RU" sz="1600"/>
            </a:br>
            <a:r>
              <a:rPr lang="ru-RU" sz="1600"/>
              <a:t>- Мне сам папа сказал... </a:t>
            </a:r>
            <a:br>
              <a:rPr lang="ru-RU" sz="1600"/>
            </a:br>
            <a:r>
              <a:rPr lang="ru-RU" sz="1600"/>
              <a:t>- Мне сама мама сказала... </a:t>
            </a:r>
            <a:br>
              <a:rPr lang="ru-RU" sz="1600"/>
            </a:br>
            <a:r>
              <a:rPr lang="ru-RU" sz="1600"/>
              <a:t>- Но ведь папа самее мамы... Папа гораздо самее. </a:t>
            </a:r>
            <a:br>
              <a:rPr lang="ru-RU" sz="1600"/>
            </a:br>
            <a:r>
              <a:rPr lang="ru-RU" sz="1600"/>
              <a:t>И весело мне было услышать, как трехлетняя спящая девочка внезапно пробормотала во сне: </a:t>
            </a:r>
            <a:br>
              <a:rPr lang="ru-RU" sz="1600"/>
            </a:br>
            <a:r>
              <a:rPr lang="ru-RU" sz="1600"/>
              <a:t>- Мама, закрой мою заднюю ногу! </a:t>
            </a:r>
            <a:br>
              <a:rPr lang="ru-RU" sz="1600"/>
            </a:br>
            <a:r>
              <a:rPr lang="ru-RU" sz="1600"/>
              <a:t>И очень забавляли меня такие, например, детские речения и возгласы, подслушанные в разное время: </a:t>
            </a:r>
            <a:br>
              <a:rPr lang="ru-RU" sz="1600"/>
            </a:br>
            <a:r>
              <a:rPr lang="ru-RU" sz="1600"/>
              <a:t>- Ой, мама, какие у тебя толстопузые ноги!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user pos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9700" y="333375"/>
            <a:ext cx="3743325" cy="302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Прямоугольник 2"/>
          <p:cNvSpPr>
            <a:spLocks noChangeArrowheads="1"/>
          </p:cNvSpPr>
          <p:nvPr/>
        </p:nvSpPr>
        <p:spPr bwMode="auto">
          <a:xfrm>
            <a:off x="5724525" y="3500438"/>
            <a:ext cx="3203575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/>
              <a:t>Детский писатель Корней Иванович Чуковский (1882-1969) во время встречи со своими юными читателями в детской библиотеке</a:t>
            </a:r>
            <a:endParaRPr lang="ru-RU"/>
          </a:p>
        </p:txBody>
      </p:sp>
      <p:sp>
        <p:nvSpPr>
          <p:cNvPr id="24580" name="Прямоугольник 3"/>
          <p:cNvSpPr>
            <a:spLocks noChangeArrowheads="1"/>
          </p:cNvSpPr>
          <p:nvPr/>
        </p:nvSpPr>
        <p:spPr bwMode="auto">
          <a:xfrm>
            <a:off x="179388" y="3500438"/>
            <a:ext cx="5545137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Корней Иванович был высокого роста, длинные руки с большими кистями,  крупные черты лица, большой любопытный нос,  щеточка усов,</a:t>
            </a:r>
          </a:p>
          <a:p>
            <a:r>
              <a:rPr lang="ru-RU"/>
              <a:t>непослушная прядь волос, свисающая на лоб, смеющиеся светлые глаза и удивительно легкая походка.</a:t>
            </a:r>
          </a:p>
        </p:txBody>
      </p:sp>
      <p:sp>
        <p:nvSpPr>
          <p:cNvPr id="24581" name="Прямоугольник 4"/>
          <p:cNvSpPr>
            <a:spLocks noChangeArrowheads="1"/>
          </p:cNvSpPr>
          <p:nvPr/>
        </p:nvSpPr>
        <p:spPr bwMode="auto">
          <a:xfrm>
            <a:off x="107950" y="188913"/>
            <a:ext cx="489585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Дети занимали огромное место в жизни Корнея Ивановича, были его источником сил и вдохновения. В своем доме в подмосковном Переделкино он часто устраивал детские праздники «Здравствуй, лето!» и «Прощай, лето!». Беспокоясь о том, что дети мало читают, он отдал значительный кусок от своего дачного участка под детскую библиотеку. «Библиотеку я построил, хочется до конца жизни построить детский сад», - говорил Чуковский.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6" descr="http://to-world-travel.ru/img/2015/042504/40543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475" y="836613"/>
            <a:ext cx="5391150" cy="358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Прямоугольник 1"/>
          <p:cNvSpPr>
            <a:spLocks noChangeArrowheads="1"/>
          </p:cNvSpPr>
          <p:nvPr/>
        </p:nvSpPr>
        <p:spPr bwMode="auto">
          <a:xfrm>
            <a:off x="4859338" y="333375"/>
            <a:ext cx="35337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В 1969 году писателя не стало.</a:t>
            </a:r>
          </a:p>
        </p:txBody>
      </p:sp>
      <p:sp>
        <p:nvSpPr>
          <p:cNvPr id="25604" name="Прямоугольник 2"/>
          <p:cNvSpPr>
            <a:spLocks noChangeArrowheads="1"/>
          </p:cNvSpPr>
          <p:nvPr/>
        </p:nvSpPr>
        <p:spPr bwMode="auto">
          <a:xfrm>
            <a:off x="4284663" y="4508500"/>
            <a:ext cx="45720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Дом-музей Корнея Ивановича Чуковского в Переделкино</a:t>
            </a:r>
          </a:p>
        </p:txBody>
      </p:sp>
      <p:pic>
        <p:nvPicPr>
          <p:cNvPr id="25605" name="Picture 4" descr="http://mariamagdalina.ru/wp-content/uploads/2015/01/%D0%9A%D0%BE%D1%80%D0%BD%D0%B5%D0%B9-%D0%A7%D1%83%D0%BA%D0%BE%D0%B2%D1%81%D0%BA%D0%B8%D0%B9-%D0%B2-%D0%BC%D0%B0%D0%BD%D1%82%D0%B8%D0%B8-%D0%B4%D0%BE%D0%BA%D1%82%D0%BE%D1%80%D0%B0-%D0%9E%D0%BA%D1%81%D1%84%D0%BE%D1%80%D0%B4%D1%81%D0%BA%D0%BE%D0%B3%D0%BE-%D1%83%D0%BD%D0%B8%D0%B2%D0%B5%D1%80%D1%81%D0%B8%D1%82%D0%B5%D1%82%D0%B0-1963-%D0%B3.-640x9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404813"/>
            <a:ext cx="3452813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klass-exc.ru/wp-content/uploads/chukovskiy-kabin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404813"/>
            <a:ext cx="5162550" cy="4025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27" name="Picture 2" descr="http://www.souztour.com/i/up1/1f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3573463"/>
            <a:ext cx="4098925" cy="3073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sch904u.mskobr.ru/images/cms/data/11_yanvarya_2014_goda_1_klass_a_i_3_klass_b_pobyval_v_peredelkino_v_dome-muze_i_k_i_chukovskogo/chudoderevo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4663" y="3141663"/>
            <a:ext cx="4699000" cy="3355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1" name="Picture 4" descr="http://odinski.ru/img/2010/11/P10406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404813"/>
            <a:ext cx="4503738" cy="3744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Rectangle 5"/>
          <p:cNvSpPr>
            <a:spLocks noGrp="1" noChangeArrowheads="1"/>
          </p:cNvSpPr>
          <p:nvPr>
            <p:ph type="title"/>
          </p:nvPr>
        </p:nvSpPr>
        <p:spPr>
          <a:xfrm>
            <a:off x="395288" y="620713"/>
            <a:ext cx="8243887" cy="4176712"/>
          </a:xfrm>
          <a:noFill/>
        </p:spPr>
        <p:txBody>
          <a:bodyPr/>
          <a:lstStyle/>
          <a:p>
            <a:r>
              <a:rPr lang="ru-RU" b="1" smtClean="0"/>
              <a:t>Спасибо </a:t>
            </a:r>
            <a:br>
              <a:rPr lang="ru-RU" b="1" smtClean="0"/>
            </a:br>
            <a:r>
              <a:rPr lang="ru-RU" b="1" smtClean="0">
                <a:solidFill>
                  <a:srgbClr val="FF0000"/>
                </a:solidFill>
              </a:rPr>
              <a:t>Корнею Ивановичу Чуковскому</a:t>
            </a:r>
            <a:br>
              <a:rPr lang="ru-RU" b="1" smtClean="0">
                <a:solidFill>
                  <a:srgbClr val="FF0000"/>
                </a:solidFill>
              </a:rPr>
            </a:br>
            <a:r>
              <a:rPr lang="ru-RU" b="1" smtClean="0"/>
              <a:t> за чудесный подарок детям!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Прямоугольник 1"/>
          <p:cNvSpPr>
            <a:spLocks noChangeArrowheads="1"/>
          </p:cNvSpPr>
          <p:nvPr/>
        </p:nvSpPr>
        <p:spPr bwMode="auto">
          <a:xfrm>
            <a:off x="179388" y="333375"/>
            <a:ext cx="5256212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/>
              <a:t>Родился он в Петербурге в бедной семье. Свое детство он провел в Одессе. Там поступил учиться в гимназию. Но из гимназии будущего поэта исключили на пятом курсе по причине «низкого» происхождения, так как мать Чуковского была прачкой, а отца уже не было. Заработки матери были настолько мизерными, что их едва хватало, чтобы как-то сводить концы с концами. Пришлось самостоятельно проходить гимназический курс и изучать английский язык. Потом юноша сдал экзамены и получил аттестат зрелости.</a:t>
            </a:r>
          </a:p>
        </p:txBody>
      </p:sp>
      <p:pic>
        <p:nvPicPr>
          <p:cNvPr id="64514" name="Picture 2" descr="http://demiost.com/images/0/6/kornej-ivanovich-chukovskij-ehtalon_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188640"/>
            <a:ext cx="3305944" cy="44630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Прямоугольник 1"/>
          <p:cNvSpPr>
            <a:spLocks noChangeArrowheads="1"/>
          </p:cNvSpPr>
          <p:nvPr/>
        </p:nvSpPr>
        <p:spPr bwMode="auto">
          <a:xfrm>
            <a:off x="3419475" y="476250"/>
            <a:ext cx="5256213" cy="415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/>
              <a:t>В 1901 году Чуковский стал корреспондентом газеты "Одесские новости". Он был так успешен в рабое, что даже был послан в командировку в Лондон. Там он встретился со многими известными писателями и с английской литературой, в т.ч. Народными английскими сказками, стишками  и песенками. Он сделал много переводов</a:t>
            </a:r>
            <a:r>
              <a:rPr lang="ru-RU"/>
              <a:t>. </a:t>
            </a:r>
          </a:p>
        </p:txBody>
      </p:sp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2894467" cy="44644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784976" cy="6186309"/>
          </a:xfrm>
          <a:prstGeom prst="rect">
            <a:avLst/>
          </a:prstGeom>
        </p:spPr>
        <p:txBody>
          <a:bodyPr numCol="2" spcCol="3600000">
            <a:spAutoFit/>
          </a:bodyPr>
          <a:lstStyle/>
          <a:p>
            <a:pPr>
              <a:tabLst>
                <a:tab pos="2867025" algn="l"/>
              </a:tabLst>
              <a:defRPr/>
            </a:pPr>
            <a:r>
              <a:rPr lang="ru-RU" b="1" i="1" dirty="0"/>
              <a:t>Скрюченная песня</a:t>
            </a:r>
          </a:p>
          <a:p>
            <a:pPr>
              <a:defRPr/>
            </a:pPr>
            <a:r>
              <a:rPr lang="ru-RU" dirty="0"/>
              <a:t/>
            </a:r>
            <a:br>
              <a:rPr lang="ru-RU" dirty="0"/>
            </a:br>
            <a:r>
              <a:rPr lang="ru-RU" dirty="0"/>
              <a:t>Жил на свете человек,</a:t>
            </a:r>
          </a:p>
          <a:p>
            <a:pPr defTabSz="214313">
              <a:defRPr/>
            </a:pPr>
            <a:r>
              <a:rPr lang="ru-RU" dirty="0"/>
              <a:t>Скрюченные ножки,</a:t>
            </a:r>
          </a:p>
          <a:p>
            <a:pPr>
              <a:defRPr/>
            </a:pPr>
            <a:r>
              <a:rPr lang="ru-RU" dirty="0"/>
              <a:t>И гулял он целый век</a:t>
            </a:r>
          </a:p>
          <a:p>
            <a:pPr>
              <a:defRPr/>
            </a:pPr>
            <a:r>
              <a:rPr lang="ru-RU" dirty="0"/>
              <a:t>По скрюченной дорожке.</a:t>
            </a:r>
          </a:p>
          <a:p>
            <a:pPr>
              <a:defRPr/>
            </a:pPr>
            <a:r>
              <a:rPr lang="ru-RU" dirty="0"/>
              <a:t/>
            </a:r>
            <a:br>
              <a:rPr lang="ru-RU" dirty="0"/>
            </a:br>
            <a:r>
              <a:rPr lang="ru-RU" dirty="0"/>
              <a:t>А за скрюченной рекой</a:t>
            </a:r>
          </a:p>
          <a:p>
            <a:pPr>
              <a:defRPr/>
            </a:pPr>
            <a:r>
              <a:rPr lang="ru-RU" dirty="0"/>
              <a:t>В скрюченном домишке</a:t>
            </a:r>
          </a:p>
          <a:p>
            <a:pPr>
              <a:defRPr/>
            </a:pPr>
            <a:r>
              <a:rPr lang="ru-RU" dirty="0"/>
              <a:t>Жили летом и зимой</a:t>
            </a:r>
          </a:p>
          <a:p>
            <a:pPr>
              <a:defRPr/>
            </a:pPr>
            <a:r>
              <a:rPr lang="ru-RU" dirty="0"/>
              <a:t>Скрюченные мышки.</a:t>
            </a:r>
          </a:p>
          <a:p>
            <a:pPr>
              <a:defRPr/>
            </a:pPr>
            <a:r>
              <a:rPr lang="ru-RU" dirty="0"/>
              <a:t/>
            </a:r>
            <a:br>
              <a:rPr lang="ru-RU" dirty="0"/>
            </a:br>
            <a:r>
              <a:rPr lang="ru-RU" dirty="0"/>
              <a:t>И стояли у ворот</a:t>
            </a:r>
          </a:p>
          <a:p>
            <a:pPr>
              <a:defRPr/>
            </a:pPr>
            <a:r>
              <a:rPr lang="ru-RU" dirty="0"/>
              <a:t>Скрюченные ёлки,</a:t>
            </a:r>
          </a:p>
          <a:p>
            <a:pPr>
              <a:defRPr/>
            </a:pPr>
            <a:r>
              <a:rPr lang="ru-RU" dirty="0"/>
              <a:t>Там гуляли без забот</a:t>
            </a:r>
          </a:p>
          <a:p>
            <a:pPr>
              <a:defRPr/>
            </a:pPr>
            <a:r>
              <a:rPr lang="ru-RU" dirty="0"/>
              <a:t>Скрюченные волки.</a:t>
            </a:r>
          </a:p>
          <a:p>
            <a:pPr>
              <a:defRPr/>
            </a:pPr>
            <a:endParaRPr lang="ru-RU" dirty="0"/>
          </a:p>
          <a:p>
            <a:pPr>
              <a:defRPr/>
            </a:pPr>
            <a:endParaRPr lang="ru-RU" dirty="0"/>
          </a:p>
          <a:p>
            <a:pPr>
              <a:defRPr/>
            </a:pPr>
            <a:endParaRPr lang="ru-RU" dirty="0"/>
          </a:p>
          <a:p>
            <a:pPr>
              <a:defRPr/>
            </a:pPr>
            <a:r>
              <a:rPr lang="ru-RU" dirty="0"/>
              <a:t/>
            </a:r>
            <a:br>
              <a:rPr lang="ru-RU" dirty="0"/>
            </a:br>
            <a:r>
              <a:rPr lang="ru-RU" dirty="0"/>
              <a:t>И была у них одна</a:t>
            </a:r>
          </a:p>
          <a:p>
            <a:pPr>
              <a:defRPr/>
            </a:pPr>
            <a:r>
              <a:rPr lang="ru-RU" dirty="0"/>
              <a:t>Скрюченная кошка,</a:t>
            </a:r>
          </a:p>
          <a:p>
            <a:pPr>
              <a:defRPr/>
            </a:pPr>
            <a:r>
              <a:rPr lang="ru-RU" dirty="0"/>
              <a:t>И мяукала она.</a:t>
            </a:r>
          </a:p>
          <a:p>
            <a:pPr>
              <a:defRPr/>
            </a:pPr>
            <a:r>
              <a:rPr lang="ru-RU" dirty="0"/>
              <a:t>Сидя у окошка.</a:t>
            </a:r>
          </a:p>
          <a:p>
            <a:pPr>
              <a:defRPr/>
            </a:pPr>
            <a:r>
              <a:rPr lang="ru-RU" dirty="0"/>
              <a:t/>
            </a:r>
            <a:br>
              <a:rPr lang="ru-RU" dirty="0"/>
            </a:br>
            <a:r>
              <a:rPr lang="ru-RU" dirty="0"/>
              <a:t>А за скрюченным мостом</a:t>
            </a:r>
          </a:p>
          <a:p>
            <a:pPr>
              <a:defRPr/>
            </a:pPr>
            <a:r>
              <a:rPr lang="ru-RU" dirty="0"/>
              <a:t>Скрюченная баба</a:t>
            </a:r>
          </a:p>
          <a:p>
            <a:pPr>
              <a:defRPr/>
            </a:pPr>
            <a:r>
              <a:rPr lang="ru-RU" dirty="0"/>
              <a:t>По болоту босиком</a:t>
            </a:r>
          </a:p>
          <a:p>
            <a:pPr>
              <a:defRPr/>
            </a:pPr>
            <a:r>
              <a:rPr lang="ru-RU" dirty="0"/>
              <a:t>Прыгала, как жаба.</a:t>
            </a:r>
          </a:p>
          <a:p>
            <a:pPr>
              <a:defRPr/>
            </a:pPr>
            <a:r>
              <a:rPr lang="ru-RU" dirty="0"/>
              <a:t/>
            </a:r>
            <a:br>
              <a:rPr lang="ru-RU" dirty="0"/>
            </a:br>
            <a:r>
              <a:rPr lang="ru-RU" dirty="0"/>
              <a:t>И была в руке у ней</a:t>
            </a:r>
          </a:p>
          <a:p>
            <a:pPr>
              <a:defRPr/>
            </a:pPr>
            <a:r>
              <a:rPr lang="ru-RU" dirty="0"/>
              <a:t>Скрюченная палка,</a:t>
            </a:r>
          </a:p>
          <a:p>
            <a:pPr>
              <a:defRPr/>
            </a:pPr>
            <a:r>
              <a:rPr lang="ru-RU" dirty="0"/>
              <a:t>И летела вслед за ней</a:t>
            </a:r>
          </a:p>
          <a:p>
            <a:pPr>
              <a:defRPr/>
            </a:pPr>
            <a:r>
              <a:rPr lang="ru-RU" dirty="0"/>
              <a:t>Скрюченная галка.</a:t>
            </a:r>
          </a:p>
        </p:txBody>
      </p:sp>
      <p:pic>
        <p:nvPicPr>
          <p:cNvPr id="6148" name="Picture 4" descr="http://www.planetaskazok.ru/images/stories/chukovsky/jil_na_svete_celovek/img_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04114" y="4734068"/>
            <a:ext cx="3539886" cy="21239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0" name="Picture 6" descr="http://www.planetaskazok.ru/images/stories/chukovsky/jil_na_svete_celovek/img_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126629"/>
            <a:ext cx="3642841" cy="44271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Прямоугольник 3"/>
          <p:cNvSpPr>
            <a:spLocks noChangeArrowheads="1"/>
          </p:cNvSpPr>
          <p:nvPr/>
        </p:nvSpPr>
        <p:spPr bwMode="auto">
          <a:xfrm>
            <a:off x="539750" y="333375"/>
            <a:ext cx="457200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/>
              <a:t>Английская песенка</a:t>
            </a:r>
          </a:p>
          <a:p>
            <a:r>
              <a:rPr lang="ru-RU"/>
              <a:t/>
            </a:r>
            <a:br>
              <a:rPr lang="ru-RU"/>
            </a:br>
            <a:r>
              <a:rPr lang="ru-RU"/>
              <a:t>Жила-была мышка Мауси</a:t>
            </a:r>
          </a:p>
          <a:p>
            <a:r>
              <a:rPr lang="ru-RU"/>
              <a:t>И вдруг увидала Котауси.</a:t>
            </a:r>
          </a:p>
          <a:p>
            <a:r>
              <a:rPr lang="ru-RU"/>
              <a:t>У Котауси злые глазауси</a:t>
            </a:r>
          </a:p>
          <a:p>
            <a:r>
              <a:rPr lang="ru-RU"/>
              <a:t>И злые-презлые зубауси.</a:t>
            </a:r>
          </a:p>
          <a:p>
            <a:r>
              <a:rPr lang="ru-RU"/>
              <a:t/>
            </a:r>
            <a:br>
              <a:rPr lang="ru-RU"/>
            </a:br>
            <a:r>
              <a:rPr lang="ru-RU"/>
              <a:t>Подбежала Котауси к Мауси</a:t>
            </a:r>
          </a:p>
          <a:p>
            <a:r>
              <a:rPr lang="ru-RU"/>
              <a:t>И замахала хвостауси:</a:t>
            </a:r>
          </a:p>
          <a:p>
            <a:r>
              <a:rPr lang="ru-RU"/>
              <a:t>«Ах, Мауси, Мауси, Мауси,</a:t>
            </a:r>
          </a:p>
          <a:p>
            <a:r>
              <a:rPr lang="ru-RU"/>
              <a:t>Подойди ко мне, милая Мауси!</a:t>
            </a:r>
          </a:p>
          <a:p>
            <a:r>
              <a:rPr lang="ru-RU"/>
              <a:t>Я спою тебе песенку, Мауси,</a:t>
            </a:r>
          </a:p>
          <a:p>
            <a:r>
              <a:rPr lang="ru-RU"/>
              <a:t>Чудесную песенку, Мауси!»</a:t>
            </a:r>
          </a:p>
          <a:p>
            <a:r>
              <a:rPr lang="ru-RU"/>
              <a:t/>
            </a:r>
            <a:br>
              <a:rPr lang="ru-RU"/>
            </a:br>
            <a:endParaRPr lang="ru-RU"/>
          </a:p>
        </p:txBody>
      </p:sp>
      <p:sp>
        <p:nvSpPr>
          <p:cNvPr id="7171" name="Прямоугольник 4"/>
          <p:cNvSpPr>
            <a:spLocks noChangeArrowheads="1"/>
          </p:cNvSpPr>
          <p:nvPr/>
        </p:nvSpPr>
        <p:spPr bwMode="auto">
          <a:xfrm>
            <a:off x="4427538" y="404813"/>
            <a:ext cx="457200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Но ответила умная Мауси:</a:t>
            </a:r>
          </a:p>
          <a:p>
            <a:r>
              <a:rPr lang="ru-RU"/>
              <a:t>«Ты меня не обманешь, Котауси!</a:t>
            </a:r>
          </a:p>
          <a:p>
            <a:r>
              <a:rPr lang="ru-RU"/>
              <a:t>Вижу злые твои глазауси</a:t>
            </a:r>
          </a:p>
          <a:p>
            <a:r>
              <a:rPr lang="ru-RU"/>
              <a:t>И злые-презлые зубауси!»</a:t>
            </a:r>
          </a:p>
          <a:p>
            <a:r>
              <a:rPr lang="ru-RU"/>
              <a:t>Так ответила умная Мауси —</a:t>
            </a:r>
          </a:p>
          <a:p>
            <a:r>
              <a:rPr lang="ru-RU"/>
              <a:t>И скорее бегом от Котауси.</a:t>
            </a:r>
          </a:p>
        </p:txBody>
      </p:sp>
      <p:pic>
        <p:nvPicPr>
          <p:cNvPr id="7172" name="Picture 5" descr="http://www.e-reading.life/illustrations/1022/1022093-i_06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738" y="1916113"/>
            <a:ext cx="47625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рямоугольник 1"/>
          <p:cNvSpPr>
            <a:spLocks noChangeArrowheads="1"/>
          </p:cNvSpPr>
          <p:nvPr/>
        </p:nvSpPr>
        <p:spPr bwMode="auto">
          <a:xfrm>
            <a:off x="0" y="260350"/>
            <a:ext cx="4500563" cy="507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Вообще-то, Корней Иванович  сказочником стал совершенно случайно. Первым появился «Крокодил». Заболел маленький сын Корнея Ивановича. Отец вез его домой в ночном поезде, и чтобы хоть чуть-чуть облегчить страдания мальчика под перестук колес стал рассказывать сказку:</a:t>
            </a:r>
          </a:p>
          <a:p>
            <a:r>
              <a:rPr lang="ru-RU"/>
              <a:t>«Жил да был крокодил,</a:t>
            </a:r>
          </a:p>
          <a:p>
            <a:r>
              <a:rPr lang="ru-RU"/>
              <a:t>Он по улицам ходил,</a:t>
            </a:r>
          </a:p>
          <a:p>
            <a:r>
              <a:rPr lang="ru-RU"/>
              <a:t>По-турецки говорил, -</a:t>
            </a:r>
          </a:p>
          <a:p>
            <a:r>
              <a:rPr lang="ru-RU"/>
              <a:t>Крокодил, Крокодил, Крокодилович...</a:t>
            </a:r>
          </a:p>
          <a:p>
            <a:r>
              <a:rPr lang="ru-RU"/>
              <a:t>Мальчик очень внимательно слушал. Наутро, проснувшись, он попросил папу снова рассказать вчерашнюю сказку. Оказалось, что мальчик запомнил ее всю наизусть.</a:t>
            </a:r>
          </a:p>
        </p:txBody>
      </p:sp>
      <p:pic>
        <p:nvPicPr>
          <p:cNvPr id="8195" name="Picture 4" descr="http://chukovskiy.lit-info.ru/images/pr01/564-58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638" y="1052513"/>
            <a:ext cx="4743450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рямоугольник 1"/>
          <p:cNvSpPr>
            <a:spLocks noChangeArrowheads="1"/>
          </p:cNvSpPr>
          <p:nvPr/>
        </p:nvSpPr>
        <p:spPr bwMode="auto">
          <a:xfrm>
            <a:off x="179388" y="260350"/>
            <a:ext cx="3960812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И второй случай. Корней Иванович услышал, как его маленькая дочка не желала мыться. Он взял девочку на руки и совершенно неожиданно для себя сказал ей:</a:t>
            </a:r>
          </a:p>
          <a:p>
            <a:r>
              <a:rPr lang="ru-RU"/>
              <a:t>«Надо, надо умываться</a:t>
            </a:r>
          </a:p>
          <a:p>
            <a:r>
              <a:rPr lang="ru-RU"/>
              <a:t>По утрам и вечерам.</a:t>
            </a:r>
          </a:p>
          <a:p>
            <a:r>
              <a:rPr lang="ru-RU"/>
              <a:t>А нечистым трубочистам</a:t>
            </a:r>
          </a:p>
          <a:p>
            <a:r>
              <a:rPr lang="ru-RU"/>
              <a:t>Стыд и срам! Стыд и срам!»</a:t>
            </a:r>
          </a:p>
          <a:p>
            <a:endParaRPr lang="ru-RU"/>
          </a:p>
          <a:p>
            <a:r>
              <a:rPr lang="ru-RU"/>
              <a:t>Так появился «Мойдодыр». Его стихи легко читаются и запоминаются. «Сами лезут с языка» как говорят малыши. С тех пор стали появляться новые стихотворения.</a:t>
            </a:r>
          </a:p>
        </p:txBody>
      </p:sp>
      <p:pic>
        <p:nvPicPr>
          <p:cNvPr id="52226" name="Picture 2" descr="http://04.img.avito.st/1280x960/15863166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836712"/>
            <a:ext cx="4721374" cy="33520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220" name="Прямоугольник 3"/>
          <p:cNvSpPr>
            <a:spLocks noChangeArrowheads="1"/>
          </p:cNvSpPr>
          <p:nvPr/>
        </p:nvSpPr>
        <p:spPr bwMode="auto">
          <a:xfrm>
            <a:off x="5364163" y="4221163"/>
            <a:ext cx="28892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/>
              <a:t>«Мойдодыр».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5219700" y="103188"/>
            <a:ext cx="3467100" cy="1314450"/>
          </a:xfrm>
        </p:spPr>
        <p:txBody>
          <a:bodyPr/>
          <a:lstStyle/>
          <a:p>
            <a:r>
              <a:rPr lang="ru-RU" smtClean="0"/>
              <a:t>Айболит</a:t>
            </a:r>
          </a:p>
        </p:txBody>
      </p:sp>
      <p:pic>
        <p:nvPicPr>
          <p:cNvPr id="23557" name="Picture 5" descr="Картинка 7 из 1784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476250"/>
            <a:ext cx="4456112" cy="5905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029200" y="1341438"/>
            <a:ext cx="8229600" cy="4525962"/>
          </a:xfrm>
        </p:spPr>
        <p:txBody>
          <a:bodyPr/>
          <a:lstStyle/>
          <a:p>
            <a:pPr indent="15875">
              <a:buFontTx/>
              <a:buNone/>
              <a:defRPr/>
            </a:pPr>
            <a:r>
              <a:rPr lang="ru-RU" sz="2000" dirty="0" smtClean="0"/>
              <a:t>И принесли к нему зайку,</a:t>
            </a:r>
            <a:br>
              <a:rPr lang="ru-RU" sz="2000" dirty="0" smtClean="0"/>
            </a:br>
            <a:r>
              <a:rPr lang="ru-RU" sz="2000" dirty="0" smtClean="0"/>
              <a:t>Такого больного, хромого,</a:t>
            </a:r>
            <a:br>
              <a:rPr lang="ru-RU" sz="2000" dirty="0" smtClean="0"/>
            </a:br>
            <a:r>
              <a:rPr lang="ru-RU" sz="2000" dirty="0" smtClean="0"/>
              <a:t>И доктор пришил ему ножки,</a:t>
            </a:r>
            <a:br>
              <a:rPr lang="ru-RU" sz="2000" dirty="0" smtClean="0"/>
            </a:br>
            <a:r>
              <a:rPr lang="ru-RU" sz="2000" dirty="0" smtClean="0"/>
              <a:t>И заинька прыгает снова.</a:t>
            </a:r>
            <a:br>
              <a:rPr lang="ru-RU" sz="2000" dirty="0" smtClean="0"/>
            </a:br>
            <a:r>
              <a:rPr lang="ru-RU" sz="2000" dirty="0" smtClean="0"/>
              <a:t>А с ним и зайчиха-мать</a:t>
            </a:r>
            <a:br>
              <a:rPr lang="ru-RU" sz="2000" dirty="0" smtClean="0"/>
            </a:br>
            <a:r>
              <a:rPr lang="ru-RU" sz="2000" dirty="0" smtClean="0"/>
              <a:t>Тоже пошла танцевать,</a:t>
            </a:r>
            <a:br>
              <a:rPr lang="ru-RU" sz="2000" dirty="0" smtClean="0"/>
            </a:br>
            <a:r>
              <a:rPr lang="ru-RU" sz="2000" dirty="0" smtClean="0"/>
              <a:t>И смеётся она и кричит:</a:t>
            </a:r>
            <a:br>
              <a:rPr lang="ru-RU" sz="2000" dirty="0" smtClean="0"/>
            </a:br>
            <a:r>
              <a:rPr lang="ru-RU" sz="2000" dirty="0" smtClean="0"/>
              <a:t>«Ну, спасибо тебе        </a:t>
            </a:r>
          </a:p>
          <a:p>
            <a:pPr>
              <a:buFontTx/>
              <a:buNone/>
              <a:defRPr/>
            </a:pPr>
            <a:r>
              <a:rPr lang="ru-RU" sz="2000" dirty="0" smtClean="0"/>
              <a:t>				.»</a:t>
            </a:r>
          </a:p>
          <a:p>
            <a:pPr>
              <a:buFontTx/>
              <a:buNone/>
              <a:defRPr/>
            </a:pP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588224" y="3861048"/>
            <a:ext cx="1282723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Айболит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3554" grpId="1"/>
    </p:bld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5710</TotalTime>
  <Words>838</Words>
  <Application>Microsoft Office PowerPoint</Application>
  <PresentationFormat>Экран (4:3)</PresentationFormat>
  <Paragraphs>234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0" baseType="lpstr">
      <vt:lpstr>Arial</vt:lpstr>
      <vt:lpstr>Calibri</vt:lpstr>
      <vt:lpstr>Diseño predeterminado</vt:lpstr>
      <vt:lpstr>К.И. Чуковский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Айболит</vt:lpstr>
      <vt:lpstr>Федорино горе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Спасибо  Корнею Ивановичу Чуковскому  за чудесный подарок детям!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ольга</cp:lastModifiedBy>
  <cp:revision>795</cp:revision>
  <dcterms:created xsi:type="dcterms:W3CDTF">2010-05-23T14:28:12Z</dcterms:created>
  <dcterms:modified xsi:type="dcterms:W3CDTF">2015-12-11T18:53:05Z</dcterms:modified>
</cp:coreProperties>
</file>