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3399"/>
    <a:srgbClr val="990000"/>
    <a:srgbClr val="D53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66369167409613E-2"/>
          <c:y val="2.9830446906484044E-2"/>
          <c:w val="0.8696143915243143"/>
          <c:h val="0.94033910618703187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Лист1!$A$1:$C$1</c:f>
              <c:strCache>
                <c:ptCount val="3"/>
                <c:pt idx="0">
                  <c:v> </c:v>
                </c:pt>
                <c:pt idx="1">
                  <c:v>да, отражается</c:v>
                </c:pt>
                <c:pt idx="2">
                  <c:v>нет, не отражается</c:v>
                </c:pt>
              </c:strCache>
            </c:strRef>
          </c:cat>
          <c:val>
            <c:numRef>
              <c:f>Лист1!$A$2:$C$2</c:f>
              <c:numCache>
                <c:formatCode>General</c:formatCode>
                <c:ptCount val="3"/>
                <c:pt idx="0">
                  <c:v>0</c:v>
                </c:pt>
                <c:pt idx="1">
                  <c:v>19</c:v>
                </c:pt>
                <c:pt idx="2">
                  <c:v>56</c:v>
                </c:pt>
              </c:numCache>
            </c:numRef>
          </c:val>
        </c:ser>
        <c:ser>
          <c:idx val="1"/>
          <c:order val="1"/>
          <c:invertIfNegative val="0"/>
          <c:cat>
            <c:strRef>
              <c:f>Лист1!$A$1:$C$1</c:f>
              <c:strCache>
                <c:ptCount val="3"/>
                <c:pt idx="0">
                  <c:v> </c:v>
                </c:pt>
                <c:pt idx="1">
                  <c:v>да, отражается</c:v>
                </c:pt>
                <c:pt idx="2">
                  <c:v>нет, не отражается</c:v>
                </c:pt>
              </c:strCache>
            </c:strRef>
          </c:cat>
          <c:val>
            <c:numRef>
              <c:f>Лист1!$A$3:$C$3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invertIfNegative val="0"/>
          <c:cat>
            <c:strRef>
              <c:f>Лист1!$A$1:$C$1</c:f>
              <c:strCache>
                <c:ptCount val="3"/>
                <c:pt idx="0">
                  <c:v> </c:v>
                </c:pt>
                <c:pt idx="1">
                  <c:v>да, отражается</c:v>
                </c:pt>
                <c:pt idx="2">
                  <c:v>нет, не отражается</c:v>
                </c:pt>
              </c:strCache>
            </c:strRef>
          </c:cat>
          <c:val>
            <c:numRef>
              <c:f>Лист1!$A$4:$C$4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3"/>
          <c:invertIfNegative val="0"/>
          <c:cat>
            <c:strRef>
              <c:f>Лист1!$A$1:$C$1</c:f>
              <c:strCache>
                <c:ptCount val="3"/>
                <c:pt idx="0">
                  <c:v> </c:v>
                </c:pt>
                <c:pt idx="1">
                  <c:v>да, отражается</c:v>
                </c:pt>
                <c:pt idx="2">
                  <c:v>нет, не отражается</c:v>
                </c:pt>
              </c:strCache>
            </c:strRef>
          </c:cat>
          <c:val>
            <c:numRef>
              <c:f>Лист1!$A$5:$C$5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5066368"/>
        <c:axId val="34041792"/>
        <c:axId val="0"/>
      </c:bar3DChart>
      <c:catAx>
        <c:axId val="350663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high"/>
        <c:crossAx val="34041792"/>
        <c:crosses val="autoZero"/>
        <c:auto val="1"/>
        <c:lblAlgn val="ctr"/>
        <c:lblOffset val="100"/>
        <c:tickMarkSkip val="2"/>
        <c:noMultiLvlLbl val="0"/>
      </c:catAx>
      <c:valAx>
        <c:axId val="34041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066368"/>
        <c:crossesAt val="1"/>
        <c:crossBetween val="between"/>
      </c:valAx>
      <c:spPr>
        <a:noFill/>
        <a:ln w="25407">
          <a:noFill/>
        </a:ln>
      </c:spPr>
    </c:plotArea>
    <c:plotVisOnly val="1"/>
    <c:dispBlanksAs val="gap"/>
    <c:showDLblsOverMax val="0"/>
  </c:chart>
  <c:txPr>
    <a:bodyPr/>
    <a:lstStyle/>
    <a:p>
      <a:pPr>
        <a:defRPr sz="1801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0.40115</cdr:x>
      <cdr:y>0.63077</cdr:y>
    </cdr:from>
    <cdr:to>
      <cdr:x>0.51104</cdr:x>
      <cdr:y>0.72308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28577" y="2952353"/>
          <a:ext cx="72008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>
              <a:solidFill>
                <a:schemeClr val="tx1"/>
              </a:solidFill>
            </a:rPr>
            <a:t>4</a:t>
          </a:r>
        </a:p>
      </cdr:txBody>
    </cdr:sp>
  </cdr:relSizeAnchor>
  <cdr:relSizeAnchor xmlns:cdr="http://schemas.openxmlformats.org/drawingml/2006/chartDrawing">
    <cdr:from>
      <cdr:x>0.289</cdr:x>
      <cdr:y>0.00453</cdr:y>
    </cdr:from>
    <cdr:to>
      <cdr:x>0.51981</cdr:x>
      <cdr:y>0.09685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893416" y="21208"/>
          <a:ext cx="1512168" cy="43204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Arial Black" pitchFamily="34" charset="0"/>
            </a:rPr>
            <a:t>Не является</a:t>
          </a:r>
          <a:endParaRPr lang="ru-RU" sz="1200" dirty="0"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0.62972</cdr:x>
      <cdr:y>0</cdr:y>
    </cdr:from>
    <cdr:to>
      <cdr:x>0.84286</cdr:x>
      <cdr:y>0.09685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125664" y="-1535584"/>
          <a:ext cx="1396455" cy="45325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Arial Black" pitchFamily="34" charset="0"/>
            </a:rPr>
            <a:t>является</a:t>
          </a:r>
          <a:endParaRPr lang="ru-RU" sz="1200" dirty="0">
            <a:latin typeface="Arial Black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4625"/>
            <a:ext cx="7772400" cy="2592287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C00000"/>
                </a:solidFill>
                <a:latin typeface="Arial Black" pitchFamily="34" charset="0"/>
              </a:rPr>
              <a:t>Нравственные проблемы в рассказе Л. Андреева «Кусака»</a:t>
            </a:r>
            <a:endParaRPr lang="ru-RU" i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1371600" y="3140968"/>
            <a:ext cx="6400800" cy="302433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rgbClr val="663300"/>
                </a:solidFill>
                <a:latin typeface="Arial Black" pitchFamily="34" charset="0"/>
              </a:rPr>
              <a:t>Авторы: учащиеся 7б класса</a:t>
            </a:r>
          </a:p>
          <a:p>
            <a:pPr algn="l"/>
            <a:r>
              <a:rPr lang="ru-RU" sz="2000" dirty="0" smtClean="0">
                <a:solidFill>
                  <a:srgbClr val="663300"/>
                </a:solidFill>
                <a:latin typeface="Arial Black" pitchFamily="34" charset="0"/>
              </a:rPr>
              <a:t>МБОУ гимназии №3 г. Грязи</a:t>
            </a:r>
          </a:p>
          <a:p>
            <a:pPr algn="r"/>
            <a:r>
              <a:rPr lang="ru-RU" sz="2000" dirty="0" smtClean="0">
                <a:solidFill>
                  <a:srgbClr val="663300"/>
                </a:solidFill>
                <a:latin typeface="Arial Black" pitchFamily="34" charset="0"/>
              </a:rPr>
              <a:t> Сушкова Олеся</a:t>
            </a:r>
          </a:p>
          <a:p>
            <a:pPr algn="r"/>
            <a:r>
              <a:rPr lang="ru-RU" sz="2000" dirty="0" err="1" smtClean="0">
                <a:solidFill>
                  <a:srgbClr val="663300"/>
                </a:solidFill>
                <a:latin typeface="Arial Black" pitchFamily="34" charset="0"/>
              </a:rPr>
              <a:t>Цуканова</a:t>
            </a:r>
            <a:r>
              <a:rPr lang="ru-RU" sz="2000" dirty="0" smtClean="0">
                <a:solidFill>
                  <a:srgbClr val="663300"/>
                </a:solidFill>
                <a:latin typeface="Arial Black" pitchFamily="34" charset="0"/>
              </a:rPr>
              <a:t> </a:t>
            </a:r>
            <a:r>
              <a:rPr lang="ru-RU" sz="2000" dirty="0" smtClean="0">
                <a:solidFill>
                  <a:srgbClr val="663300"/>
                </a:solidFill>
                <a:latin typeface="Arial Black" pitchFamily="34" charset="0"/>
              </a:rPr>
              <a:t>Анастасия</a:t>
            </a:r>
          </a:p>
          <a:p>
            <a:pPr algn="l"/>
            <a:endParaRPr lang="ru-RU" sz="2000" dirty="0" smtClean="0">
              <a:solidFill>
                <a:srgbClr val="663300"/>
              </a:solidFill>
              <a:latin typeface="Arial Black" pitchFamily="34" charset="0"/>
            </a:endParaRPr>
          </a:p>
          <a:p>
            <a:pPr algn="l"/>
            <a:endParaRPr lang="ru-RU" sz="2000" dirty="0">
              <a:solidFill>
                <a:srgbClr val="663300"/>
              </a:solidFill>
              <a:latin typeface="Arial Black" pitchFamily="34" charset="0"/>
            </a:endParaRPr>
          </a:p>
          <a:p>
            <a:pPr algn="l"/>
            <a:r>
              <a:rPr lang="ru-RU" sz="2000" dirty="0" smtClean="0">
                <a:solidFill>
                  <a:srgbClr val="663300"/>
                </a:solidFill>
                <a:latin typeface="Arial Black" pitchFamily="34" charset="0"/>
              </a:rPr>
              <a:t>Руководитель Солодухина С. В</a:t>
            </a:r>
            <a:endParaRPr lang="ru-RU" sz="2000" dirty="0">
              <a:solidFill>
                <a:srgbClr val="6633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959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образе Кусаки Л.H. Андреев изобразил униженное существо, готовое многое простить людям. Но люди слепы. Они не понимают своей вины перед Кусакой. Однажды мужик- пропойца от нечего делать приласкал бездомную собаку, а потом ему надоело и он ударил её ногой: «Но, пока собака колебалась, все яростнее размахивая хвостом и маленькими шажками подвигаясь вперед, настроение пьяного человека изменилось. Он вспомнил все обиды, нанесенные ему добрыми людьми, почувствовал скуку и тупую злобу и, когда Жучка легла перед ним на спину, с размаху ткнул ее в бок носком тяжелого сапога». Родители Лели не готовы взять бездомную собаку домой в город. Они даже не задумываются над тем, что будет делать Кусака без них, как она выживет зимой: «А Кусаку придется оставить. Бог с ней!». Люди совершают поступки, совсем не думая о последствиях. Ведь каждое живое существо может оказаться в такой ситуации, в которой оказалась Кусака: одна, никому не нужная, всеми забытая. </a:t>
            </a:r>
            <a:b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5689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latin typeface="Arial Black" pitchFamily="34" charset="0"/>
              </a:rPr>
              <a:t>Через сюжет рассказа Л. Андреев раскрывает проблему милосердия. Нельзя быть такими чёрствыми, думать только о себе. Вот как </a:t>
            </a:r>
            <a:r>
              <a:rPr lang="ru-RU" sz="2200" dirty="0" err="1">
                <a:latin typeface="Arial Black" pitchFamily="34" charset="0"/>
              </a:rPr>
              <a:t>Лелина</a:t>
            </a:r>
            <a:r>
              <a:rPr lang="ru-RU" sz="2200" dirty="0">
                <a:latin typeface="Arial Black" pitchFamily="34" charset="0"/>
              </a:rPr>
              <a:t> мать объясняет, почему Кусаку нельзя взять с собой: «</a:t>
            </a:r>
            <a:r>
              <a:rPr lang="ru-RU" sz="2200" dirty="0" err="1">
                <a:latin typeface="Arial Black" pitchFamily="34" charset="0"/>
              </a:rPr>
              <a:t>Догаевы</a:t>
            </a:r>
            <a:r>
              <a:rPr lang="ru-RU" sz="2200" dirty="0">
                <a:latin typeface="Arial Black" pitchFamily="34" charset="0"/>
              </a:rPr>
              <a:t> давно уже предлагали мне щеночка. Говорят, очень породистый и уже служит. Ты слышишь меня? А эта что — дворняжка!» Люди не просто готовы бросить собаку на произвол судьбы, но и забывают элементарно попрощаться с ней: «И только на вокзале она вспомнила, что не простилась с Кусакой». </a:t>
            </a:r>
            <a:br>
              <a:rPr lang="ru-RU" sz="2200" dirty="0">
                <a:latin typeface="Arial Black" pitchFamily="34" charset="0"/>
              </a:rPr>
            </a:br>
            <a:endParaRPr lang="ru-RU" sz="2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35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latin typeface="Arial Black" pitchFamily="34" charset="0"/>
              </a:rPr>
              <a:t>Ещё одну проблему ставит Л.Н. Андреев в своём рассказе — проблему доверия. При таком отношении людей Кусака никому никогда не сможет больше доверять: «И когда уже не было сомнений, что она наступила, собака жалобно и громко завыла. Звенящей, острой, как отчаяние, нотой ворвался этот вой в монотонный, угрюмо покорный шум дождя, прорезал тьму и, замирая, понесся над темным и обнаженным полем. </a:t>
            </a:r>
            <a:br>
              <a:rPr lang="ru-RU" sz="2000" dirty="0">
                <a:latin typeface="Arial Black" pitchFamily="34" charset="0"/>
              </a:rPr>
            </a:br>
            <a:r>
              <a:rPr lang="ru-RU" sz="2000" dirty="0">
                <a:latin typeface="Arial Black" pitchFamily="34" charset="0"/>
              </a:rPr>
              <a:t>     Собака выла — ровно, настойчиво и безнадежно спокойно...». Безнадёжность — вот как можно определить жизнь беззащитных, слабых существ при таком отношении со стороны людей.</a:t>
            </a:r>
            <a:br>
              <a:rPr lang="ru-RU" sz="2000" dirty="0">
                <a:latin typeface="Arial Black" pitchFamily="34" charset="0"/>
              </a:rPr>
            </a:br>
            <a:endParaRPr lang="ru-RU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70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Тема исследования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3600" dirty="0">
                <a:solidFill>
                  <a:srgbClr val="990000"/>
                </a:solidFill>
                <a:latin typeface="Arial Black" pitchFamily="34" charset="0"/>
              </a:rPr>
              <a:t/>
            </a:r>
            <a:br>
              <a:rPr lang="ru-RU" sz="3600" dirty="0">
                <a:solidFill>
                  <a:srgbClr val="99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990000"/>
                </a:solidFill>
                <a:latin typeface="Arial Black" pitchFamily="34" charset="0"/>
              </a:rPr>
              <a:t>Отношение </a:t>
            </a:r>
            <a:r>
              <a:rPr lang="ru-RU" sz="3600" dirty="0">
                <a:solidFill>
                  <a:srgbClr val="990000"/>
                </a:solidFill>
                <a:latin typeface="Arial Black" pitchFamily="34" charset="0"/>
              </a:rPr>
              <a:t>к животным у </a:t>
            </a:r>
            <a:r>
              <a:rPr lang="ru-RU" sz="3600" dirty="0" smtClean="0">
                <a:solidFill>
                  <a:srgbClr val="990000"/>
                </a:solidFill>
                <a:latin typeface="Arial Black" pitchFamily="34" charset="0"/>
              </a:rPr>
              <a:t/>
            </a:r>
            <a:br>
              <a:rPr lang="ru-RU" sz="3600" dirty="0" smtClean="0">
                <a:solidFill>
                  <a:srgbClr val="99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990000"/>
                </a:solidFill>
                <a:latin typeface="Arial Black" pitchFamily="34" charset="0"/>
              </a:rPr>
              <a:t>Л</a:t>
            </a:r>
            <a:r>
              <a:rPr lang="ru-RU" sz="3600" dirty="0">
                <a:solidFill>
                  <a:srgbClr val="990000"/>
                </a:solidFill>
                <a:latin typeface="Arial Black" pitchFamily="34" charset="0"/>
              </a:rPr>
              <a:t>. Андреева является одним из критериев нравственности</a:t>
            </a:r>
          </a:p>
        </p:txBody>
      </p:sp>
    </p:spTree>
    <p:extLst>
      <p:ext uri="{BB962C8B-B14F-4D97-AF65-F5344CB8AC3E}">
        <p14:creationId xmlns:p14="http://schemas.microsoft.com/office/powerpoint/2010/main" val="342683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Эпиграфы:</a:t>
            </a:r>
            <a:endParaRPr lang="ru-RU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b="1" dirty="0">
                <a:solidFill>
                  <a:schemeClr val="accent6"/>
                </a:solidFill>
                <a:latin typeface="Arial Black" pitchFamily="34" charset="0"/>
              </a:rPr>
              <a:t>« Мы в ответе за тех, кого приручили» </a:t>
            </a:r>
            <a:r>
              <a:rPr lang="ru-RU" sz="3000" dirty="0" smtClean="0">
                <a:solidFill>
                  <a:schemeClr val="accent6"/>
                </a:solidFill>
                <a:latin typeface="Arial Black" pitchFamily="34" charset="0"/>
              </a:rPr>
              <a:t>Антуан де Сент-Экзюпери</a:t>
            </a:r>
            <a:r>
              <a:rPr lang="ru-RU" sz="3000" b="1" dirty="0">
                <a:solidFill>
                  <a:schemeClr val="accent6"/>
                </a:solidFill>
                <a:latin typeface="Arial Black" pitchFamily="34" charset="0"/>
              </a:rPr>
              <a:t> </a:t>
            </a:r>
            <a:endParaRPr lang="ru-RU" sz="3000" dirty="0">
              <a:solidFill>
                <a:schemeClr val="accent6"/>
              </a:solidFill>
              <a:latin typeface="Arial Black" pitchFamily="34" charset="0"/>
            </a:endParaRPr>
          </a:p>
          <a:p>
            <a:r>
              <a:rPr lang="ru-RU" sz="3000" dirty="0" smtClean="0">
                <a:solidFill>
                  <a:schemeClr val="accent6"/>
                </a:solidFill>
                <a:latin typeface="Arial Black" pitchFamily="34" charset="0"/>
              </a:rPr>
              <a:t>«Зорко </a:t>
            </a:r>
            <a:r>
              <a:rPr lang="ru-RU" sz="3000" dirty="0">
                <a:solidFill>
                  <a:schemeClr val="accent6"/>
                </a:solidFill>
                <a:latin typeface="Arial Black" pitchFamily="34" charset="0"/>
              </a:rPr>
              <a:t>одно лишь сердце. Самого главного глазами не увидишь...» Антуан де Сент-Экзюпери.</a:t>
            </a:r>
          </a:p>
          <a:p>
            <a:r>
              <a:rPr lang="ru-RU" sz="3000" dirty="0">
                <a:solidFill>
                  <a:schemeClr val="accent6"/>
                </a:solidFill>
                <a:latin typeface="Arial Black" pitchFamily="34" charset="0"/>
              </a:rPr>
              <a:t>«Сердце в людях бывает слепое».</a:t>
            </a:r>
          </a:p>
          <a:p>
            <a:r>
              <a:rPr lang="ru-RU" sz="3000" dirty="0">
                <a:solidFill>
                  <a:schemeClr val="accent6"/>
                </a:solidFill>
                <a:latin typeface="Arial Black" pitchFamily="34" charset="0"/>
              </a:rPr>
              <a:t>                               А. Платонов.</a:t>
            </a:r>
          </a:p>
          <a:p>
            <a:r>
              <a:rPr lang="ru-RU" sz="3000" dirty="0">
                <a:solidFill>
                  <a:schemeClr val="accent6"/>
                </a:solidFill>
                <a:latin typeface="Arial Black" pitchFamily="34" charset="0"/>
              </a:rPr>
              <a:t>«Глаза без души слепы, уши – глухи» (пословица).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348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Основополагающий вопр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990000"/>
                </a:solidFill>
                <a:latin typeface="Arial Black" pitchFamily="34" charset="0"/>
              </a:rPr>
              <a:t>Является ли отношение к животным одним из критериев нравственности?</a:t>
            </a:r>
            <a:r>
              <a:rPr lang="ru-RU" sz="4000" dirty="0">
                <a:solidFill>
                  <a:srgbClr val="99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300146" y="4221088"/>
            <a:ext cx="2249665" cy="2016223"/>
          </a:xfrm>
          <a:prstGeom prst="actionButtonHelp">
            <a:avLst/>
          </a:prstGeom>
          <a:gradFill rotWithShape="0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894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rgbClr val="D537CA"/>
                </a:solidFill>
                <a:latin typeface="Arial Black" pitchFamily="34" charset="0"/>
              </a:rPr>
              <a:t>А как вы понимаете слово </a:t>
            </a:r>
            <a:r>
              <a:rPr lang="ru-RU" sz="2400" i="1" dirty="0">
                <a:solidFill>
                  <a:srgbClr val="C00000"/>
                </a:solidFill>
                <a:latin typeface="Arial Black" pitchFamily="34" charset="0"/>
              </a:rPr>
              <a:t>нравственность? </a:t>
            </a:r>
            <a:r>
              <a:rPr lang="ru-RU" sz="2000" dirty="0">
                <a:solidFill>
                  <a:srgbClr val="D537CA"/>
                </a:solidFill>
                <a:latin typeface="Arial Black" pitchFamily="34" charset="0"/>
              </a:rPr>
              <a:t>Давайте подберём к этому слову слова – ассоциации.  Составим кластеры. </a:t>
            </a:r>
            <a:r>
              <a:rPr lang="ru-RU" sz="2400" i="1" dirty="0" smtClean="0">
                <a:solidFill>
                  <a:srgbClr val="D537CA"/>
                </a:solidFill>
                <a:latin typeface="Arial Black" pitchFamily="34" charset="0"/>
              </a:rPr>
              <a:t>(Результаты исследования).</a:t>
            </a:r>
            <a:r>
              <a:rPr lang="ru-RU" sz="2400" i="1" dirty="0">
                <a:solidFill>
                  <a:srgbClr val="D537CA"/>
                </a:solidFill>
                <a:latin typeface="Arial Black" pitchFamily="34" charset="0"/>
              </a:rPr>
              <a:t/>
            </a:r>
            <a:br>
              <a:rPr lang="ru-RU" sz="2400" i="1" dirty="0">
                <a:solidFill>
                  <a:srgbClr val="D537CA"/>
                </a:solidFill>
                <a:latin typeface="Arial Black" pitchFamily="34" charset="0"/>
              </a:rPr>
            </a:br>
            <a:endParaRPr lang="ru-RU" sz="2400" i="1" dirty="0">
              <a:solidFill>
                <a:srgbClr val="D537CA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167846" y="3428999"/>
            <a:ext cx="3250072" cy="1588897"/>
          </a:xfrm>
          <a:prstGeom prst="ellipse">
            <a:avLst/>
          </a:prstGeom>
          <a:solidFill>
            <a:srgbClr val="00B0F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90000"/>
                </a:solidFill>
                <a:latin typeface="Arial Black" pitchFamily="34" charset="0"/>
              </a:rPr>
              <a:t>нравственность</a:t>
            </a:r>
            <a:endParaRPr lang="ru-RU" b="1" dirty="0">
              <a:solidFill>
                <a:srgbClr val="990000"/>
              </a:solidFill>
              <a:latin typeface="Arial Black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411760" y="4437112"/>
            <a:ext cx="1512168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530963" y="4621853"/>
            <a:ext cx="122413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2555776" y="4005064"/>
            <a:ext cx="756084" cy="1116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716016" y="458112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364088" y="3369346"/>
            <a:ext cx="1296144" cy="596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Равнобедренный треугольник 16"/>
          <p:cNvSpPr/>
          <p:nvPr/>
        </p:nvSpPr>
        <p:spPr>
          <a:xfrm>
            <a:off x="6356629" y="4833156"/>
            <a:ext cx="1610465" cy="1152128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  <a:latin typeface="Arial Black" pitchFamily="34" charset="0"/>
              </a:rPr>
              <a:t>добро</a:t>
            </a:r>
            <a:endParaRPr lang="ru-RU" sz="14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18" name="Равнобедренный треугольник 17"/>
          <p:cNvSpPr/>
          <p:nvPr/>
        </p:nvSpPr>
        <p:spPr>
          <a:xfrm rot="10800000" flipV="1">
            <a:off x="6417918" y="2641645"/>
            <a:ext cx="1584176" cy="1214670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  <a:latin typeface="Arial Black" pitchFamily="34" charset="0"/>
              </a:rPr>
              <a:t>тепло</a:t>
            </a:r>
            <a:endParaRPr lang="ru-RU" sz="14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347366" y="3021129"/>
            <a:ext cx="2484276" cy="1202318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</a:rPr>
              <a:t>сердечный</a:t>
            </a:r>
            <a:endParaRPr lang="ru-RU" sz="1200" dirty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611560" y="5157192"/>
            <a:ext cx="2484276" cy="1080120"/>
          </a:xfrm>
          <a:prstGeom prst="triangle">
            <a:avLst/>
          </a:prstGeom>
          <a:solidFill>
            <a:srgbClr val="D537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70C0"/>
                </a:solidFill>
                <a:latin typeface="Arial Black" pitchFamily="34" charset="0"/>
              </a:rPr>
              <a:t>нежность</a:t>
            </a:r>
            <a:endParaRPr lang="ru-RU" sz="14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2699792" y="5733256"/>
            <a:ext cx="3312368" cy="936104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Arial Black" pitchFamily="34" charset="0"/>
              </a:rPr>
              <a:t>милосердие</a:t>
            </a:r>
            <a:endParaRPr lang="ru-RU" sz="14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4716016" y="30689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авнобедренный треугольник 23"/>
          <p:cNvSpPr/>
          <p:nvPr/>
        </p:nvSpPr>
        <p:spPr>
          <a:xfrm>
            <a:off x="3643808" y="2384137"/>
            <a:ext cx="2686056" cy="576064"/>
          </a:xfrm>
          <a:prstGeom prst="triangle">
            <a:avLst>
              <a:gd name="adj" fmla="val 4962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70C0"/>
                </a:solidFill>
                <a:latin typeface="Arial Black" pitchFamily="34" charset="0"/>
              </a:rPr>
              <a:t>сочувствие</a:t>
            </a:r>
            <a:endParaRPr lang="ru-RU" sz="1200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18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rgbClr val="D537CA"/>
                </a:solidFill>
                <a:latin typeface="Arial Black" pitchFamily="34" charset="0"/>
              </a:rPr>
              <a:t>А как вы понимаете слово </a:t>
            </a:r>
            <a:r>
              <a:rPr lang="ru-RU" sz="2000" i="1" dirty="0" smtClean="0">
                <a:solidFill>
                  <a:srgbClr val="990000"/>
                </a:solidFill>
                <a:latin typeface="Arial Black" pitchFamily="34" charset="0"/>
              </a:rPr>
              <a:t>безнравственность</a:t>
            </a:r>
            <a:r>
              <a:rPr lang="ru-RU" sz="2000" i="1" dirty="0">
                <a:solidFill>
                  <a:srgbClr val="990000"/>
                </a:solidFill>
                <a:latin typeface="Arial Black" pitchFamily="34" charset="0"/>
              </a:rPr>
              <a:t>? </a:t>
            </a:r>
            <a:r>
              <a:rPr lang="ru-RU" sz="2000" dirty="0">
                <a:solidFill>
                  <a:srgbClr val="D537CA"/>
                </a:solidFill>
                <a:latin typeface="Arial Black" pitchFamily="34" charset="0"/>
              </a:rPr>
              <a:t>Давайте подберём к этому слову слова – ассоциации.  Составим кластеры. </a:t>
            </a:r>
            <a:r>
              <a:rPr lang="ru-RU" sz="2000" i="1" dirty="0">
                <a:solidFill>
                  <a:srgbClr val="990000"/>
                </a:solidFill>
                <a:latin typeface="Arial Black" pitchFamily="34" charset="0"/>
              </a:rPr>
              <a:t>(Результаты исследования).</a:t>
            </a:r>
            <a:br>
              <a:rPr lang="ru-RU" sz="2000" i="1" dirty="0">
                <a:solidFill>
                  <a:srgbClr val="990000"/>
                </a:solidFill>
                <a:latin typeface="Arial Black" pitchFamily="34" charset="0"/>
              </a:rPr>
            </a:br>
            <a:endParaRPr lang="ru-RU" sz="2000" dirty="0">
              <a:solidFill>
                <a:srgbClr val="99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857898" y="2658616"/>
            <a:ext cx="3456384" cy="163448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FFFF00"/>
                </a:solidFill>
                <a:latin typeface="Arial Black" pitchFamily="34" charset="0"/>
              </a:rPr>
              <a:t>безнравственность</a:t>
            </a:r>
            <a:endParaRPr lang="ru-RU" sz="1600" dirty="0">
              <a:solidFill>
                <a:srgbClr val="FFFF00"/>
              </a:solidFill>
              <a:latin typeface="Arial Black" pitchFamily="34" charset="0"/>
            </a:endParaRPr>
          </a:p>
        </p:txBody>
      </p:sp>
      <p:cxnSp>
        <p:nvCxnSpPr>
          <p:cNvPr id="6" name="Соединительная линия уступом 5"/>
          <p:cNvCxnSpPr/>
          <p:nvPr/>
        </p:nvCxnSpPr>
        <p:spPr>
          <a:xfrm rot="5400000" flipH="1" flipV="1">
            <a:off x="4395155" y="2669741"/>
            <a:ext cx="792088" cy="63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/>
          <p:nvPr/>
        </p:nvCxnSpPr>
        <p:spPr>
          <a:xfrm flipV="1">
            <a:off x="5868144" y="2672916"/>
            <a:ext cx="576064" cy="39604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>
            <a:off x="5868144" y="4293096"/>
            <a:ext cx="576064" cy="43204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/>
          <p:nvPr/>
        </p:nvCxnSpPr>
        <p:spPr>
          <a:xfrm rot="5400000">
            <a:off x="4499992" y="4725144"/>
            <a:ext cx="432048" cy="127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/>
          <p:nvPr/>
        </p:nvCxnSpPr>
        <p:spPr>
          <a:xfrm rot="5400000">
            <a:off x="3056657" y="4296271"/>
            <a:ext cx="438398" cy="432048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/>
          <p:nvPr/>
        </p:nvCxnSpPr>
        <p:spPr>
          <a:xfrm rot="10800000">
            <a:off x="2699792" y="2996952"/>
            <a:ext cx="576064" cy="36004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Капля 18"/>
          <p:cNvSpPr/>
          <p:nvPr/>
        </p:nvSpPr>
        <p:spPr>
          <a:xfrm>
            <a:off x="3763304" y="1592795"/>
            <a:ext cx="2088232" cy="972108"/>
          </a:xfrm>
          <a:prstGeom prst="teardrop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Arial Black" pitchFamily="34" charset="0"/>
              </a:rPr>
              <a:t>зло</a:t>
            </a:r>
            <a:endParaRPr lang="ru-RU" b="1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20" name="Капля 19"/>
          <p:cNvSpPr/>
          <p:nvPr/>
        </p:nvSpPr>
        <p:spPr>
          <a:xfrm>
            <a:off x="6156176" y="2564903"/>
            <a:ext cx="2520280" cy="792089"/>
          </a:xfrm>
          <a:prstGeom prst="teardrop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 Black" pitchFamily="34" charset="0"/>
              </a:rPr>
              <a:t>бессердечность</a:t>
            </a:r>
            <a:endParaRPr lang="ru-RU" sz="12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1" name="Капля 20"/>
          <p:cNvSpPr/>
          <p:nvPr/>
        </p:nvSpPr>
        <p:spPr>
          <a:xfrm>
            <a:off x="6588224" y="4587478"/>
            <a:ext cx="1872208" cy="864096"/>
          </a:xfrm>
          <a:prstGeom prst="teardrop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latin typeface="Arial Black" pitchFamily="34" charset="0"/>
              </a:rPr>
              <a:t>лёд</a:t>
            </a:r>
            <a:endParaRPr lang="ru-RU" b="1" dirty="0">
              <a:solidFill>
                <a:srgbClr val="663300"/>
              </a:solidFill>
              <a:latin typeface="Arial Black" pitchFamily="34" charset="0"/>
            </a:endParaRPr>
          </a:p>
        </p:txBody>
      </p:sp>
      <p:sp>
        <p:nvSpPr>
          <p:cNvPr id="22" name="Капля 21"/>
          <p:cNvSpPr/>
          <p:nvPr/>
        </p:nvSpPr>
        <p:spPr>
          <a:xfrm>
            <a:off x="3779912" y="4947518"/>
            <a:ext cx="2376264" cy="1001762"/>
          </a:xfrm>
          <a:prstGeom prst="teardrop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Arial Black" pitchFamily="34" charset="0"/>
              </a:rPr>
              <a:t>камень</a:t>
            </a:r>
            <a:endParaRPr lang="ru-RU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3" name="Капля 22"/>
          <p:cNvSpPr/>
          <p:nvPr/>
        </p:nvSpPr>
        <p:spPr>
          <a:xfrm>
            <a:off x="1043608" y="4443462"/>
            <a:ext cx="2232248" cy="1008112"/>
          </a:xfrm>
          <a:prstGeom prst="teardrop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 Black" pitchFamily="34" charset="0"/>
              </a:rPr>
              <a:t>жестокость</a:t>
            </a:r>
            <a:endParaRPr lang="ru-RU" sz="16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4" name="Капля 23"/>
          <p:cNvSpPr/>
          <p:nvPr/>
        </p:nvSpPr>
        <p:spPr>
          <a:xfrm>
            <a:off x="611560" y="2348880"/>
            <a:ext cx="2016224" cy="1224136"/>
          </a:xfrm>
          <a:prstGeom prst="teardrop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D537CA"/>
                </a:solidFill>
                <a:latin typeface="Arial Black" pitchFamily="34" charset="0"/>
              </a:rPr>
              <a:t>Холодное сердце</a:t>
            </a:r>
            <a:endParaRPr lang="ru-RU" sz="1400" b="1" dirty="0">
              <a:solidFill>
                <a:srgbClr val="D537CA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99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990000"/>
                </a:solidFill>
                <a:latin typeface="Arial Black" pitchFamily="34" charset="0"/>
              </a:rPr>
              <a:t>Является ли отношение к животным одним из критериев нравственности? </a:t>
            </a:r>
            <a:br>
              <a:rPr lang="ru-RU" sz="2000" dirty="0">
                <a:solidFill>
                  <a:srgbClr val="990000"/>
                </a:solidFill>
                <a:latin typeface="Arial Black" pitchFamily="34" charset="0"/>
              </a:rPr>
            </a:br>
            <a:r>
              <a:rPr lang="ru-RU" sz="2800" dirty="0" smtClean="0">
                <a:solidFill>
                  <a:srgbClr val="003399"/>
                </a:solidFill>
                <a:latin typeface="Arial Black" pitchFamily="34" charset="0"/>
              </a:rPr>
              <a:t>Результаты опроса</a:t>
            </a:r>
            <a:endParaRPr lang="ru-RU" sz="2800" dirty="0">
              <a:solidFill>
                <a:srgbClr val="0033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87132"/>
              </p:ext>
            </p:extLst>
          </p:nvPr>
        </p:nvGraphicFramePr>
        <p:xfrm>
          <a:off x="1454448" y="1535584"/>
          <a:ext cx="6551613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5702598" y="2320826"/>
            <a:ext cx="719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/>
              <a:t>9</a:t>
            </a:r>
            <a:r>
              <a:rPr lang="ru-RU" sz="2400" b="1" dirty="0" smtClean="0"/>
              <a:t>6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66877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530626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 </a:t>
            </a:r>
            <a:r>
              <a:rPr lang="ru-RU" sz="3600" dirty="0">
                <a:solidFill>
                  <a:srgbClr val="003399"/>
                </a:solidFill>
                <a:latin typeface="Arial Black" pitchFamily="34" charset="0"/>
              </a:rPr>
              <a:t>План </a:t>
            </a:r>
            <a:r>
              <a:rPr lang="ru-RU" sz="2000" dirty="0">
                <a:latin typeface="Arial Black" pitchFamily="34" charset="0"/>
              </a:rPr>
              <a:t/>
            </a:r>
            <a:br>
              <a:rPr lang="ru-RU" sz="2000" dirty="0">
                <a:latin typeface="Arial Black" pitchFamily="34" charset="0"/>
              </a:rPr>
            </a:br>
            <a:r>
              <a:rPr lang="ru-RU" sz="2000" dirty="0">
                <a:latin typeface="Arial Black" pitchFamily="34" charset="0"/>
              </a:rPr>
              <a:t>     </a:t>
            </a:r>
            <a:r>
              <a:rPr lang="ru-RU" sz="2000" i="1" dirty="0">
                <a:solidFill>
                  <a:srgbClr val="990000"/>
                </a:solidFill>
                <a:latin typeface="Arial Black" pitchFamily="34" charset="0"/>
              </a:rPr>
              <a:t>Введение </a:t>
            </a:r>
            <a:r>
              <a:rPr lang="ru-RU" sz="2000" dirty="0">
                <a:latin typeface="Arial Black" pitchFamily="34" charset="0"/>
              </a:rPr>
              <a:t/>
            </a:r>
            <a:br>
              <a:rPr lang="ru-RU" sz="2000" dirty="0">
                <a:latin typeface="Arial Black" pitchFamily="34" charset="0"/>
              </a:rPr>
            </a:b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b="1" dirty="0">
                <a:latin typeface="Arial Black" pitchFamily="34" charset="0"/>
              </a:rPr>
              <a:t>   </a:t>
            </a:r>
            <a:r>
              <a:rPr lang="ru-RU" sz="2000" b="1" dirty="0" smtClean="0">
                <a:latin typeface="Arial Black" pitchFamily="34" charset="0"/>
              </a:rPr>
              <a:t>	 </a:t>
            </a:r>
            <a:r>
              <a:rPr lang="ru-RU" sz="2000" b="1" dirty="0">
                <a:latin typeface="Arial Black" pitchFamily="34" charset="0"/>
              </a:rPr>
              <a:t>В рассказе раскрываются нравственные </a:t>
            </a:r>
            <a:r>
              <a:rPr lang="ru-RU" sz="2000" b="1" dirty="0" smtClean="0">
                <a:latin typeface="Arial Black" pitchFamily="34" charset="0"/>
              </a:rPr>
              <a:t>	проблемы</a:t>
            </a:r>
            <a:r>
              <a:rPr lang="ru-RU" sz="2000" dirty="0">
                <a:latin typeface="Arial Black" pitchFamily="34" charset="0"/>
              </a:rPr>
              <a:t>. </a:t>
            </a:r>
            <a:br>
              <a:rPr lang="ru-RU" sz="2000" dirty="0">
                <a:latin typeface="Arial Black" pitchFamily="34" charset="0"/>
              </a:rPr>
            </a:br>
            <a:r>
              <a:rPr lang="ru-RU" sz="2000" i="1" dirty="0">
                <a:solidFill>
                  <a:srgbClr val="990000"/>
                </a:solidFill>
                <a:latin typeface="Arial Black" pitchFamily="34" charset="0"/>
              </a:rPr>
              <a:t>     Основная часть </a:t>
            </a:r>
            <a:r>
              <a:rPr lang="ru-RU" sz="2000" dirty="0">
                <a:latin typeface="Arial Black" pitchFamily="34" charset="0"/>
              </a:rPr>
              <a:t/>
            </a:r>
            <a:br>
              <a:rPr lang="ru-RU" sz="2000" dirty="0">
                <a:latin typeface="Arial Black" pitchFamily="34" charset="0"/>
              </a:rPr>
            </a:br>
            <a:r>
              <a:rPr lang="ru-RU" sz="2000" dirty="0">
                <a:latin typeface="Arial Black" pitchFamily="34" charset="0"/>
              </a:rPr>
              <a:t>    </a:t>
            </a:r>
            <a:r>
              <a:rPr lang="ru-RU" sz="2000" dirty="0" smtClean="0">
                <a:latin typeface="Arial Black" pitchFamily="34" charset="0"/>
              </a:rPr>
              <a:t>	 </a:t>
            </a:r>
            <a:r>
              <a:rPr lang="ru-RU" sz="2000" dirty="0">
                <a:latin typeface="Arial Black" pitchFamily="34" charset="0"/>
              </a:rPr>
              <a:t>Описывая тяжёлую жизнь Кусаки, автор </a:t>
            </a:r>
            <a:r>
              <a:rPr lang="ru-RU" sz="2000" dirty="0" smtClean="0">
                <a:latin typeface="Arial Black" pitchFamily="34" charset="0"/>
              </a:rPr>
              <a:t>	пробуждает </a:t>
            </a:r>
            <a:r>
              <a:rPr lang="ru-RU" sz="2000" dirty="0">
                <a:latin typeface="Arial Black" pitchFamily="34" charset="0"/>
              </a:rPr>
              <a:t>у людей </a:t>
            </a:r>
            <a:r>
              <a:rPr lang="ru-RU" sz="2000" b="1" dirty="0">
                <a:latin typeface="Arial Black" pitchFamily="34" charset="0"/>
              </a:rPr>
              <a:t>сочувствие. </a:t>
            </a:r>
            <a:r>
              <a:rPr lang="ru-RU" sz="2000" dirty="0">
                <a:latin typeface="Arial Black" pitchFamily="34" charset="0"/>
              </a:rPr>
              <a:t/>
            </a:r>
            <a:br>
              <a:rPr lang="ru-RU" sz="2000" dirty="0">
                <a:latin typeface="Arial Black" pitchFamily="34" charset="0"/>
              </a:rPr>
            </a:br>
            <a:r>
              <a:rPr lang="ru-RU" sz="2000" dirty="0">
                <a:latin typeface="Arial Black" pitchFamily="34" charset="0"/>
              </a:rPr>
              <a:t>     </a:t>
            </a:r>
            <a:r>
              <a:rPr lang="ru-RU" sz="2000" dirty="0" smtClean="0">
                <a:latin typeface="Arial Black" pitchFamily="34" charset="0"/>
              </a:rPr>
              <a:t>	</a:t>
            </a:r>
            <a:r>
              <a:rPr lang="ru-RU" sz="2000" b="1" dirty="0" smtClean="0">
                <a:latin typeface="Arial Black" pitchFamily="34" charset="0"/>
              </a:rPr>
              <a:t>Через </a:t>
            </a:r>
            <a:r>
              <a:rPr lang="ru-RU" sz="2000" b="1" dirty="0">
                <a:latin typeface="Arial Black" pitchFamily="34" charset="0"/>
              </a:rPr>
              <a:t>сюжет рассказа Л</a:t>
            </a:r>
            <a:r>
              <a:rPr lang="ru-RU" sz="2000" b="1" dirty="0" smtClean="0">
                <a:latin typeface="Arial Black" pitchFamily="34" charset="0"/>
              </a:rPr>
              <a:t>. </a:t>
            </a:r>
            <a:r>
              <a:rPr lang="ru-RU" sz="2000" b="1" dirty="0">
                <a:latin typeface="Arial Black" pitchFamily="34" charset="0"/>
              </a:rPr>
              <a:t>Андреев раскрывает </a:t>
            </a:r>
            <a:r>
              <a:rPr lang="ru-RU" sz="2000" b="1" dirty="0" smtClean="0">
                <a:latin typeface="Arial Black" pitchFamily="34" charset="0"/>
              </a:rPr>
              <a:t>	проблему </a:t>
            </a:r>
            <a:r>
              <a:rPr lang="ru-RU" sz="2000" b="1" dirty="0">
                <a:latin typeface="Arial Black" pitchFamily="34" charset="0"/>
              </a:rPr>
              <a:t>милосердия. </a:t>
            </a:r>
            <a:r>
              <a:rPr lang="ru-RU" sz="2000" dirty="0">
                <a:latin typeface="Arial Black" pitchFamily="34" charset="0"/>
              </a:rPr>
              <a:t/>
            </a:r>
            <a:br>
              <a:rPr lang="ru-RU" sz="2000" dirty="0">
                <a:latin typeface="Arial Black" pitchFamily="34" charset="0"/>
              </a:rPr>
            </a:br>
            <a:r>
              <a:rPr lang="ru-RU" sz="2000" b="1" dirty="0">
                <a:latin typeface="Arial Black" pitchFamily="34" charset="0"/>
              </a:rPr>
              <a:t>    </a:t>
            </a:r>
            <a:r>
              <a:rPr lang="ru-RU" sz="2000" b="1" dirty="0" smtClean="0">
                <a:latin typeface="Arial Black" pitchFamily="34" charset="0"/>
              </a:rPr>
              <a:t>	 </a:t>
            </a:r>
            <a:r>
              <a:rPr lang="ru-RU" sz="2000" b="1" dirty="0">
                <a:latin typeface="Arial Black" pitchFamily="34" charset="0"/>
              </a:rPr>
              <a:t>Проблема доверия</a:t>
            </a:r>
            <a:r>
              <a:rPr lang="ru-RU" sz="2000" dirty="0">
                <a:latin typeface="Arial Black" pitchFamily="34" charset="0"/>
              </a:rPr>
              <a:t>. </a:t>
            </a:r>
            <a:br>
              <a:rPr lang="ru-RU" sz="2000" dirty="0">
                <a:latin typeface="Arial Black" pitchFamily="34" charset="0"/>
              </a:rPr>
            </a:br>
            <a:r>
              <a:rPr lang="ru-RU" sz="2000" dirty="0">
                <a:latin typeface="Arial Black" pitchFamily="34" charset="0"/>
              </a:rPr>
              <a:t>     </a:t>
            </a:r>
            <a:r>
              <a:rPr lang="ru-RU" sz="2000" i="1" dirty="0">
                <a:solidFill>
                  <a:srgbClr val="990000"/>
                </a:solidFill>
                <a:latin typeface="Arial Black" pitchFamily="34" charset="0"/>
              </a:rPr>
              <a:t>Заключение </a:t>
            </a:r>
          </a:p>
        </p:txBody>
      </p:sp>
    </p:spTree>
    <p:extLst>
      <p:ext uri="{BB962C8B-B14F-4D97-AF65-F5344CB8AC3E}">
        <p14:creationId xmlns:p14="http://schemas.microsoft.com/office/powerpoint/2010/main" val="689429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74345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sz="2000" b="1" dirty="0">
                <a:latin typeface="Arial Black" pitchFamily="34" charset="0"/>
              </a:rPr>
              <a:t>Безнадёжность — так можно определить жизнь беззащитных, слабых существ при таком отношении со стороны людей. </a:t>
            </a:r>
          </a:p>
          <a:p>
            <a:pPr algn="just"/>
            <a:r>
              <a:rPr lang="ru-RU" sz="2000" b="1" dirty="0">
                <a:latin typeface="Arial Black" pitchFamily="34" charset="0"/>
              </a:rPr>
              <a:t>     В рассказе Л.H. Андреева раскрываются различные нравственные проблемы. Главным героем рассказа является собака, которая учится доверять людям, но финал произведения трагический — Кусака одна и </a:t>
            </a:r>
            <a:r>
              <a:rPr lang="ru-RU" sz="2000" b="1" dirty="0" smtClean="0">
                <a:latin typeface="Arial Black" pitchFamily="34" charset="0"/>
              </a:rPr>
              <a:t>вновь никому </a:t>
            </a:r>
            <a:r>
              <a:rPr lang="ru-RU" sz="2000" b="1" dirty="0">
                <a:latin typeface="Arial Black" pitchFamily="34" charset="0"/>
              </a:rPr>
              <a:t>не нужна. Описывая тяжёлую жизнь Кусаки, те лишения, которые она терпит, автор пробуждает у людей сочувствие. Писатель ставит перед читателем ряд вопросов. Что такое жалость? Когда и как нужно проявлять милосердие? Правильно ли поступили люди по отношению к Кусаке? </a:t>
            </a:r>
          </a:p>
          <a:p>
            <a:pPr algn="just"/>
            <a:r>
              <a:rPr lang="ru-RU" sz="2000" b="1" dirty="0">
                <a:latin typeface="Arial Black" pitchFamily="34" charset="0"/>
              </a:rPr>
              <a:t>     На все эти вопросы автор не даёт однозначного ответа. Проблемы заявлены, а дело читателя — понять, насколько герои рассказа и он сам могут разрешить данные вопросы</a:t>
            </a:r>
          </a:p>
        </p:txBody>
      </p:sp>
    </p:spTree>
    <p:extLst>
      <p:ext uri="{BB962C8B-B14F-4D97-AF65-F5344CB8AC3E}">
        <p14:creationId xmlns:p14="http://schemas.microsoft.com/office/powerpoint/2010/main" val="31607563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612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Нравственные проблемы в рассказе Л. Андреева «Кусака»</vt:lpstr>
      <vt:lpstr>Тема исследования  Отношение к животным у  Л. Андреева является одним из критериев нравственности</vt:lpstr>
      <vt:lpstr>Эпиграфы:</vt:lpstr>
      <vt:lpstr>Основополагающий вопрос </vt:lpstr>
      <vt:lpstr>А как вы понимаете слово нравственность? Давайте подберём к этому слову слова – ассоциации.  Составим кластеры. (Результаты исследования). </vt:lpstr>
      <vt:lpstr>А как вы понимаете слово безнравственность? Давайте подберём к этому слову слова – ассоциации.  Составим кластеры. (Результаты исследования). </vt:lpstr>
      <vt:lpstr>Является ли отношение к животным одним из критериев нравственности?  Результаты опроса</vt:lpstr>
      <vt:lpstr> План       Введение        В рассказе раскрываются нравственные  проблемы.       Основная часть        Описывая тяжёлую жизнь Кусаки, автор  пробуждает у людей сочувствие.        Через сюжет рассказа Л. Андреев раскрывает  проблему милосердия.        Проблема доверия.       Заключение </vt:lpstr>
      <vt:lpstr>Презентация PowerPoint</vt:lpstr>
      <vt:lpstr>В образе Кусаки Л.H. Андреев изобразил униженное существо, готовое многое простить людям. Но люди слепы. Они не понимают своей вины перед Кусакой. Однажды мужик- пропойца от нечего делать приласкал бездомную собаку, а потом ему надоело и он ударил её ногой: «Но, пока собака колебалась, все яростнее размахивая хвостом и маленькими шажками подвигаясь вперед, настроение пьяного человека изменилось. Он вспомнил все обиды, нанесенные ему добрыми людьми, почувствовал скуку и тупую злобу и, когда Жучка легла перед ним на спину, с размаху ткнул ее в бок носком тяжелого сапога». Родители Лели не готовы взять бездомную собаку домой в город. Они даже не задумываются над тем, что будет делать Кусака без них, как она выживет зимой: «А Кусаку придется оставить. Бог с ней!». Люди совершают поступки, совсем не думая о последствиях. Ведь каждое живое существо может оказаться в такой ситуации, в которой оказалась Кусака: одна, никому не нужная, всеми забытая.  </vt:lpstr>
      <vt:lpstr>Через сюжет рассказа Л. Андреев раскрывает проблему милосердия. Нельзя быть такими чёрствыми, думать только о себе. Вот как Лелина мать объясняет, почему Кусаку нельзя взять с собой: «Догаевы давно уже предлагали мне щеночка. Говорят, очень породистый и уже служит. Ты слышишь меня? А эта что — дворняжка!» Люди не просто готовы бросить собаку на произвол судьбы, но и забывают элементарно попрощаться с ней: «И только на вокзале она вспомнила, что не простилась с Кусакой».  </vt:lpstr>
      <vt:lpstr>Ещё одну проблему ставит Л.Н. Андреев в своём рассказе — проблему доверия. При таком отношении людей Кусака никому никогда не сможет больше доверять: «И когда уже не было сомнений, что она наступила, собака жалобно и громко завыла. Звенящей, острой, как отчаяние, нотой ворвался этот вой в монотонный, угрюмо покорный шум дождя, прорезал тьму и, замирая, понесся над темным и обнаженным полем.       Собака выла — ровно, настойчиво и безнадежно спокойно...». Безнадёжность — вот как можно определить жизнь беззащитных, слабых существ при таком отношении со стороны людей.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Нравственные проблемы в рассказе Л. Андреева «Кусака»</dc:title>
  <dc:creator>дом</dc:creator>
  <cp:lastModifiedBy>дом</cp:lastModifiedBy>
  <cp:revision>10</cp:revision>
  <dcterms:created xsi:type="dcterms:W3CDTF">2015-04-05T17:00:33Z</dcterms:created>
  <dcterms:modified xsi:type="dcterms:W3CDTF">2015-04-05T18:32:38Z</dcterms:modified>
</cp:coreProperties>
</file>