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D3F9C2-9A0E-49C9-9C23-3C38893F729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5DBE78-E7B5-429C-8BF0-67E9024B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Рассказ М.Горького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642942"/>
          </a:xfrm>
        </p:spPr>
        <p:txBody>
          <a:bodyPr/>
          <a:lstStyle/>
          <a:p>
            <a:pPr algn="ctr"/>
            <a:r>
              <a:rPr lang="ru-RU" dirty="0" err="1" smtClean="0"/>
              <a:t>антиидеал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5025" y="285729"/>
            <a:ext cx="4041775" cy="642942"/>
          </a:xfrm>
        </p:spPr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омантический идеал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93" y="1643050"/>
            <a:ext cx="3541660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07567"/>
            <a:ext cx="3466815" cy="451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Идеал и </a:t>
            </a:r>
            <a:r>
              <a:rPr lang="ru-RU" sz="2000" dirty="0" err="1" smtClean="0"/>
              <a:t>антиидеал</a:t>
            </a:r>
            <a:r>
              <a:rPr lang="ru-RU" sz="2000" dirty="0" smtClean="0"/>
              <a:t>- два романтических полюса повествования. А между ними существует реальный персонаж- старуха </a:t>
            </a:r>
            <a:r>
              <a:rPr lang="ru-RU" sz="2000" dirty="0" err="1" smtClean="0"/>
              <a:t>Изергиль</a:t>
            </a:r>
            <a:r>
              <a:rPr lang="ru-RU" sz="2000" dirty="0" smtClean="0"/>
              <a:t>, которая, являлась рассказчиком обеих легенд, хочет поставить себя, свою жизнь в систему координат, заданную крайними точками: индивидуализм (</a:t>
            </a:r>
            <a:r>
              <a:rPr lang="ru-RU" sz="2000" dirty="0" err="1" smtClean="0"/>
              <a:t>Ларра</a:t>
            </a:r>
            <a:r>
              <a:rPr lang="ru-RU" sz="2000" dirty="0" smtClean="0"/>
              <a:t>)- альтруизм (</a:t>
            </a:r>
            <a:r>
              <a:rPr lang="ru-RU" sz="2000" dirty="0" err="1" smtClean="0"/>
              <a:t>Данко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Две легенды обрамляют повествование о собственной жизни старухи, которое и составляет идеологический центр повествования.</a:t>
            </a:r>
          </a:p>
          <a:p>
            <a:endParaRPr lang="ru-RU" sz="2000" dirty="0" smtClean="0"/>
          </a:p>
          <a:p>
            <a:r>
              <a:rPr lang="ru-RU" sz="1200" dirty="0" smtClean="0"/>
              <a:t>АЛЬТРУИЗМ (фр. </a:t>
            </a:r>
            <a:r>
              <a:rPr lang="ru-RU" sz="1200" dirty="0" err="1" smtClean="0"/>
              <a:t>altruisme</a:t>
            </a:r>
            <a:r>
              <a:rPr lang="ru-RU" sz="1200" dirty="0" smtClean="0"/>
              <a:t> от лат. </a:t>
            </a:r>
            <a:r>
              <a:rPr lang="ru-RU" sz="1200" dirty="0" err="1" smtClean="0"/>
              <a:t>alter</a:t>
            </a:r>
            <a:r>
              <a:rPr lang="ru-RU" sz="1200" dirty="0" smtClean="0"/>
              <a:t> — другой) — нравственный принцип, предписывающий бескорыстные действия, направленные на благо (удовлетворение интересов) др. людей. </a:t>
            </a:r>
          </a:p>
          <a:p>
            <a:endParaRPr lang="ru-RU" sz="1200" dirty="0" smtClean="0"/>
          </a:p>
          <a:p>
            <a:r>
              <a:rPr lang="ru-RU" sz="1200" dirty="0" smtClean="0"/>
              <a:t>ИНДИВИДУАЛИЗМ (от лат. </a:t>
            </a:r>
            <a:r>
              <a:rPr lang="ru-RU" sz="1200" dirty="0" err="1" smtClean="0"/>
              <a:t>individuum</a:t>
            </a:r>
            <a:r>
              <a:rPr lang="ru-RU" sz="1200" dirty="0" smtClean="0"/>
              <a:t> — особь) — понятие, обозначающее признание приоритета интересов индивида над коллективными или институциональными интересами.</a:t>
            </a:r>
          </a:p>
          <a:p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Старуха </a:t>
            </a:r>
            <a:r>
              <a:rPr lang="ru-RU" sz="3200" dirty="0" err="1" smtClean="0"/>
              <a:t>Изергиль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гордыня                                             гордость</a:t>
            </a:r>
          </a:p>
          <a:p>
            <a:pPr>
              <a:buNone/>
            </a:pPr>
            <a:r>
              <a:rPr lang="ru-RU" dirty="0" smtClean="0"/>
              <a:t>антигерой                                         герой</a:t>
            </a:r>
          </a:p>
          <a:p>
            <a:pPr>
              <a:buNone/>
            </a:pPr>
            <a:r>
              <a:rPr lang="ru-RU" dirty="0" smtClean="0"/>
              <a:t>для себя                                        для людей</a:t>
            </a:r>
          </a:p>
          <a:p>
            <a:pPr>
              <a:buNone/>
            </a:pPr>
            <a:r>
              <a:rPr lang="ru-RU" smtClean="0"/>
              <a:t>наказание                                         </a:t>
            </a:r>
            <a:r>
              <a:rPr lang="ru-RU" smtClean="0"/>
              <a:t>«</a:t>
            </a:r>
            <a:r>
              <a:rPr lang="ru-RU" smtClean="0"/>
              <a:t>награда»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ОДИНОЧЕСТВО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034" y="714356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Ларра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43636" y="714356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Данко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357554" y="357166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Изергиль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РОМАНТИЗМ </a:t>
            </a:r>
            <a:r>
              <a:rPr lang="ru-RU" sz="2800" dirty="0" smtClean="0"/>
              <a:t>– (фр. </a:t>
            </a:r>
            <a:r>
              <a:rPr lang="ru-RU" sz="2800" dirty="0" err="1" smtClean="0"/>
              <a:t>romantisme</a:t>
            </a:r>
            <a:r>
              <a:rPr lang="ru-RU" sz="2800" dirty="0" smtClean="0"/>
              <a:t>, от средневекового фр. </a:t>
            </a:r>
            <a:r>
              <a:rPr lang="ru-RU" sz="2800" dirty="0" err="1" smtClean="0"/>
              <a:t>romant</a:t>
            </a:r>
            <a:r>
              <a:rPr lang="ru-RU" sz="2800" dirty="0" smtClean="0"/>
              <a:t> – роман) – направление в искусстве, сформировавшееся в рамках общелитературного течения на рубеже 18–19 вв. в Германии. Получил распространение во всех странах Европы и Америки. Наивысший пик романтизма приходится на первую четверть 19 в.</a:t>
            </a:r>
          </a:p>
          <a:p>
            <a:r>
              <a:rPr lang="ru-RU" sz="2800" dirty="0" smtClean="0"/>
              <a:t>Возник как своего рода реакция на рационализм и немотивированный  (ни на чём не основанный) оптимизм классицизма ( в основе – разочарование в идеях Просвещения).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Романтический герой всегда в конфликте с обществом. Он – изгнанник, скиталец, странник. Одинокий, разочарованный, нередко бросает он вызов несправедливым общественным порядкам, устоявшимся формам жизни, и превращаются в бунтарей, мятежников, протестантов. К другому распространенному типу романтического героя относятся чудаки, фантазёры, мечтатели. Чаще всего это люди, преданные искусству, тоже, разумеется, непонятые и отвергнутые обществом.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3560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Романтический герой.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Время начала творчества М.Горького приходится на рубеж веков, период, который в истории принято называть сложным временем.</a:t>
            </a:r>
          </a:p>
          <a:p>
            <a:r>
              <a:rPr lang="ru-RU" sz="2000" dirty="0" smtClean="0"/>
              <a:t>Это период, когда происходит разрушение прежнего и появление нового.</a:t>
            </a:r>
          </a:p>
          <a:p>
            <a:r>
              <a:rPr lang="ru-RU" sz="2000" dirty="0" smtClean="0"/>
              <a:t>Это обновление происходит во всех сферах жизни, в том числе меняется взгляд и представление об общечеловеческих ценностях.</a:t>
            </a:r>
          </a:p>
          <a:p>
            <a:r>
              <a:rPr lang="ru-RU" sz="2000" dirty="0" smtClean="0"/>
              <a:t>Это момент, когда привычное кажется ненужным, устаревшим, возникает необходимость найти «нравственный идеал».</a:t>
            </a:r>
          </a:p>
          <a:p>
            <a:r>
              <a:rPr lang="ru-RU" sz="2000" dirty="0" smtClean="0"/>
              <a:t>Таким идеалом для писателя Горького становится герой, обладающий всеми лучшими человеческими качествами: красивый, сильный, бесстрашный, признающий лишь личную свободу и ищущий применение своим силам в трудных ситуациях.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Почему Горький выбирает романтический тип героя?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г</a:t>
            </a:r>
            <a:r>
              <a:rPr lang="ru-RU" sz="2000" dirty="0" smtClean="0"/>
              <a:t>ерой противопоставляется «толпе»;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ерой обладает качествами, которые представлены автором только в превосходной степени;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еобычный пейзаж (морской, степной), обязательно вольный, доступный всем ветрам и дождям.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Характерные признаки романтического произведения: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Рассказ-размышление о смысле жизни</a:t>
            </a:r>
          </a:p>
          <a:p>
            <a:r>
              <a:rPr lang="ru-RU" dirty="0" smtClean="0"/>
              <a:t>Главный герой- исключительная личность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«Старуха </a:t>
            </a:r>
            <a:r>
              <a:rPr lang="ru-RU" sz="3200" dirty="0" err="1" smtClean="0"/>
              <a:t>Изергиль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1.Состоит из трех самостоятельных частей.</a:t>
            </a:r>
          </a:p>
          <a:p>
            <a:pPr>
              <a:buNone/>
            </a:pPr>
            <a:r>
              <a:rPr lang="ru-RU" sz="2800" dirty="0" smtClean="0"/>
              <a:t>2.Сохраняет внутреннее единство идеи и тона повествования.</a:t>
            </a:r>
          </a:p>
          <a:p>
            <a:pPr>
              <a:buNone/>
            </a:pPr>
            <a:r>
              <a:rPr lang="ru-RU" sz="2800" dirty="0" smtClean="0"/>
              <a:t>3.Первая и третья части- легенды- противоположны по содержанию.</a:t>
            </a:r>
          </a:p>
          <a:p>
            <a:pPr>
              <a:buNone/>
            </a:pPr>
            <a:r>
              <a:rPr lang="ru-RU" sz="2800" dirty="0" smtClean="0"/>
              <a:t>4.Центральная часть – рассказ о старухе </a:t>
            </a:r>
            <a:r>
              <a:rPr lang="ru-RU" sz="2800" dirty="0" err="1" smtClean="0"/>
              <a:t>Изергиль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композиции: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760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3200"/>
                <a:gridCol w="2743200"/>
                <a:gridCol w="27432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Параметры для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Ларра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Данко</a:t>
                      </a:r>
                      <a:endParaRPr lang="ru-RU" dirty="0"/>
                    </a:p>
                  </a:txBody>
                  <a:tcPr/>
                </a:tc>
              </a:tr>
              <a:tr h="935145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«красивый и сильный», «холодные и гордые, как</a:t>
                      </a:r>
                      <a:r>
                        <a:rPr lang="ru-RU" baseline="0" dirty="0" smtClean="0"/>
                        <a:t> у царя птиц, глаза»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красив</a:t>
                      </a:r>
                      <a:r>
                        <a:rPr lang="ru-RU" baseline="0" dirty="0" smtClean="0"/>
                        <a:t> и смел, «в очах его светилось много силы и живого огня»</a:t>
                      </a:r>
                      <a:endParaRPr lang="ru-RU" dirty="0"/>
                    </a:p>
                  </a:txBody>
                  <a:tcPr/>
                </a:tc>
              </a:tr>
              <a:tr h="2639617">
                <a:tc>
                  <a:txBody>
                    <a:bodyPr/>
                    <a:lstStyle/>
                    <a:p>
                      <a:r>
                        <a:rPr lang="ru-RU" dirty="0" smtClean="0"/>
                        <a:t>Жизненная позиция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-он не похож</a:t>
                      </a:r>
                      <a:r>
                        <a:rPr lang="ru-RU" baseline="0" dirty="0" smtClean="0"/>
                        <a:t> на других людей- не хочет жить, «как они», хочет быть свободным, т.е. делать, что хочет, брать, что пожелаешь, ничего не отдавая взамен, одним словом, «хочет сохранить себя целым»;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«лучший из всех», «он любил людей и думал, что, может быть, без него они погибнут», мечтает о свободе не</a:t>
                      </a:r>
                      <a:r>
                        <a:rPr lang="ru-RU" baseline="0" dirty="0" smtClean="0"/>
                        <a:t> только для себя, а, прежде всего, для всех соплеменников, именно поэтому он ведет их, жертвуя собой, из темного леса к «золотой сияющей реке»;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Сравнение двух главных героев.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40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baseline="0" dirty="0" smtClean="0"/>
                        <a:t>- «считает себя первым на земле и, кроме себя, не видит ничего», это дает ему право презирать других людей и властвовать над ними, и, как следствие,- люди наказывают его за гордыню из своего племени- «наказание ему в нем самом»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-</a:t>
                      </a:r>
                      <a:r>
                        <a:rPr lang="ru-RU" b="0" baseline="0" dirty="0" smtClean="0"/>
                        <a:t> «гордое сердце» </a:t>
                      </a:r>
                      <a:r>
                        <a:rPr lang="ru-RU" b="0" baseline="0" dirty="0" err="1" smtClean="0"/>
                        <a:t>Данко</a:t>
                      </a:r>
                      <a:r>
                        <a:rPr lang="ru-RU" b="0" baseline="0" dirty="0" smtClean="0"/>
                        <a:t> растоптано «осторожным» человеком, испугавшимся «чего-то». Люди не прощают превосходства над собой. Соплеменники «наказывают» </a:t>
                      </a:r>
                      <a:r>
                        <a:rPr lang="ru-RU" b="0" baseline="0" dirty="0" err="1" smtClean="0"/>
                        <a:t>Данко</a:t>
                      </a:r>
                      <a:r>
                        <a:rPr lang="ru-RU" b="0" baseline="0" dirty="0" smtClean="0"/>
                        <a:t> за гордость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Итог</a:t>
                      </a:r>
                      <a:r>
                        <a:rPr lang="ru-RU" i="1" baseline="0" dirty="0" smtClean="0"/>
                        <a:t> жизни</a:t>
                      </a:r>
                      <a:endParaRPr lang="ru-RU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ОДИНОЧЕСТВО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Послесловие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</a:t>
                      </a:r>
                      <a:r>
                        <a:rPr lang="ru-RU" dirty="0" err="1" smtClean="0"/>
                        <a:t>Ларры</a:t>
                      </a:r>
                      <a:r>
                        <a:rPr lang="ru-RU" dirty="0" smtClean="0"/>
                        <a:t> осталась только тень, бродящая по степи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гордого сердца </a:t>
                      </a:r>
                      <a:r>
                        <a:rPr lang="ru-RU" dirty="0" err="1" smtClean="0"/>
                        <a:t>Данко</a:t>
                      </a:r>
                      <a:r>
                        <a:rPr lang="ru-RU" dirty="0" smtClean="0"/>
                        <a:t> остались</a:t>
                      </a:r>
                      <a:r>
                        <a:rPr lang="ru-RU" baseline="0" dirty="0" smtClean="0"/>
                        <a:t> искры, появляющиеся перед грозой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крайний индивидуалист, выражающий</a:t>
                      </a:r>
                      <a:r>
                        <a:rPr lang="ru-RU" baseline="0" dirty="0" smtClean="0"/>
                        <a:t> презрение к людям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альтруист, выражающий</a:t>
                      </a:r>
                      <a:r>
                        <a:rPr lang="ru-RU" baseline="0" dirty="0" smtClean="0"/>
                        <a:t> высшую степень любви к людям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</TotalTime>
  <Words>751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Рассказ М.Горького «Старуха Изергиль»</vt:lpstr>
      <vt:lpstr>Слайд 2</vt:lpstr>
      <vt:lpstr>Романтический герой.</vt:lpstr>
      <vt:lpstr>Почему Горький выбирает романтический тип героя?</vt:lpstr>
      <vt:lpstr>Характерные признаки романтического произведения:</vt:lpstr>
      <vt:lpstr>«Старуха Изергиль»</vt:lpstr>
      <vt:lpstr>Особенности композиции:</vt:lpstr>
      <vt:lpstr>Сравнение двух главных героев.</vt:lpstr>
      <vt:lpstr>Слайд 9</vt:lpstr>
      <vt:lpstr>Слайд 10</vt:lpstr>
      <vt:lpstr>Старуха Изергиль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М.Горького «Старуха Изергиль»</dc:title>
  <dc:creator>Alexandra</dc:creator>
  <cp:lastModifiedBy>Alexandra</cp:lastModifiedBy>
  <cp:revision>13</cp:revision>
  <dcterms:created xsi:type="dcterms:W3CDTF">2012-03-26T13:11:30Z</dcterms:created>
  <dcterms:modified xsi:type="dcterms:W3CDTF">2012-06-18T12:51:06Z</dcterms:modified>
</cp:coreProperties>
</file>