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9" r:id="rId27"/>
    <p:sldId id="291" r:id="rId28"/>
    <p:sldId id="290" r:id="rId29"/>
    <p:sldId id="288" r:id="rId30"/>
    <p:sldId id="282" r:id="rId31"/>
    <p:sldId id="283" r:id="rId32"/>
    <p:sldId id="285" r:id="rId33"/>
    <p:sldId id="286" r:id="rId34"/>
    <p:sldId id="284" r:id="rId35"/>
    <p:sldId id="287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3BDC0-B3F0-4A02-AD18-1FDCC9E90E7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3BD62-9C2C-418A-9AF5-73C8711C0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3BD62-9C2C-418A-9AF5-73C8711C00AA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-31750" y="0"/>
            <a:ext cx="9178925" cy="6924675"/>
            <a:chOff x="-20" y="0"/>
            <a:chExt cx="5782" cy="4362"/>
          </a:xfrm>
        </p:grpSpPr>
        <p:sp>
          <p:nvSpPr>
            <p:cNvPr id="4124" name="Rectangle 28" descr="Stonbk"/>
            <p:cNvSpPr>
              <a:spLocks noChangeArrowheads="1"/>
            </p:cNvSpPr>
            <p:nvPr userDrawn="1"/>
          </p:nvSpPr>
          <p:spPr bwMode="white">
            <a:xfrm>
              <a:off x="-15" y="5"/>
              <a:ext cx="5775" cy="4311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4107" name="Picture 11" descr="C:\My Documents\bits\Astonbnr.GIF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t="15163"/>
            <a:stretch>
              <a:fillRect/>
            </a:stretch>
          </p:blipFill>
          <p:spPr bwMode="gray">
            <a:xfrm>
              <a:off x="0" y="1705"/>
              <a:ext cx="5760" cy="498"/>
            </a:xfrm>
            <a:prstGeom prst="rect">
              <a:avLst/>
            </a:prstGeom>
            <a:noFill/>
          </p:spPr>
        </p:pic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5400000">
              <a:off x="3204" y="-852"/>
              <a:ext cx="47" cy="506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14" name="Line 18"/>
            <p:cNvSpPr>
              <a:spLocks noChangeShapeType="1"/>
            </p:cNvSpPr>
            <p:nvPr userDrawn="1"/>
          </p:nvSpPr>
          <p:spPr bwMode="auto">
            <a:xfrm>
              <a:off x="414" y="2118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15" name="Line 19"/>
            <p:cNvSpPr>
              <a:spLocks noChangeShapeType="1"/>
            </p:cNvSpPr>
            <p:nvPr userDrawn="1"/>
          </p:nvSpPr>
          <p:spPr bwMode="auto">
            <a:xfrm flipV="1">
              <a:off x="27" y="2116"/>
              <a:ext cx="23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20" name="Freeform 24"/>
            <p:cNvSpPr>
              <a:spLocks/>
            </p:cNvSpPr>
            <p:nvPr userDrawn="1"/>
          </p:nvSpPr>
          <p:spPr bwMode="auto">
            <a:xfrm>
              <a:off x="255" y="2115"/>
              <a:ext cx="65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2"/>
                </a:cxn>
                <a:cxn ang="0">
                  <a:pos x="27" y="23"/>
                </a:cxn>
                <a:cxn ang="0">
                  <a:pos x="36" y="35"/>
                </a:cxn>
                <a:cxn ang="0">
                  <a:pos x="47" y="45"/>
                </a:cxn>
                <a:cxn ang="0">
                  <a:pos x="56" y="66"/>
                </a:cxn>
                <a:cxn ang="0">
                  <a:pos x="63" y="80"/>
                </a:cxn>
                <a:cxn ang="0">
                  <a:pos x="65" y="86"/>
                </a:cxn>
              </a:cxnLst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22" name="Freeform 26"/>
            <p:cNvSpPr>
              <a:spLocks/>
            </p:cNvSpPr>
            <p:nvPr userDrawn="1"/>
          </p:nvSpPr>
          <p:spPr bwMode="auto">
            <a:xfrm>
              <a:off x="344" y="2118"/>
              <a:ext cx="71" cy="84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1" y="27"/>
                </a:cxn>
                <a:cxn ang="0">
                  <a:pos x="52" y="57"/>
                </a:cxn>
                <a:cxn ang="0">
                  <a:pos x="46" y="72"/>
                </a:cxn>
                <a:cxn ang="0">
                  <a:pos x="33" y="63"/>
                </a:cxn>
                <a:cxn ang="0">
                  <a:pos x="25" y="51"/>
                </a:cxn>
                <a:cxn ang="0">
                  <a:pos x="10" y="39"/>
                </a:cxn>
                <a:cxn ang="0">
                  <a:pos x="4" y="77"/>
                </a:cxn>
                <a:cxn ang="0">
                  <a:pos x="1" y="84"/>
                </a:cxn>
              </a:cxnLst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44600" y="1247775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62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70046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294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0"/>
            <a:ext cx="9144000" cy="6869113"/>
            <a:chOff x="0" y="0"/>
            <a:chExt cx="5760" cy="4327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3076" name="Picture 4" descr="C:\My Documents\bits\Astonbnr.GIF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noFill/>
          </p:spPr>
        </p:pic>
        <p:sp>
          <p:nvSpPr>
            <p:cNvPr id="3077" name="Rectangle 5"/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78" name="Rectangle 6" descr="Stonbk"/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0" name="Line 8"/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1" name="Line 9"/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7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76375F11-B94A-4C17-9932-DD84A265F6FA}" type="datetimeFigureOut">
              <a:rPr lang="ru-RU" smtClean="0"/>
              <a:pPr/>
              <a:t>13.12.2015</a:t>
            </a:fld>
            <a:endParaRPr lang="ru-RU" dirty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56012922-F09C-4767-AA72-1807AF86768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117600" y="268288"/>
            <a:ext cx="8026400" cy="746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21-sr.ucoz.ru/index/pamjatki_po_predmetam/0-18" TargetMode="External"/><Relationship Id="rId2" Type="http://schemas.openxmlformats.org/officeDocument/2006/relationships/hyperlink" Target="http://inevskaya.edusite.ru/p22aa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oteevo.narod.ru/docum_history.htm" TargetMode="External"/><Relationship Id="rId4" Type="http://schemas.openxmlformats.org/officeDocument/2006/relationships/hyperlink" Target="http://www.rusedu.ru/detail_2443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ПАМЯТКИ ПО ИСТОРИИ И ОБЩЕСТВОЗНАНИЮ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214942" y="5572140"/>
            <a:ext cx="3643338" cy="1143008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endParaRPr lang="ru-RU" sz="1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Рисунок 3" descr="j0410907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429000"/>
            <a:ext cx="3502182" cy="3429000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реферата</a:t>
            </a:r>
            <a:r>
              <a:rPr lang="ru-RU" sz="6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6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Вводная часть. Обоснование выбора темы: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ее актуальность, связь с настоящим, значимость в будущем;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новые современные подходы к решению проблемы;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наличие противоречивых точек зрения на проблему в науке и желание в них разобраться.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противоположность бытовых представлений и научных данных о заинтересовавшем факте истории;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личные мотивы и обстоятельства возникновения интереса к данной теме.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реферата</a:t>
            </a:r>
            <a:r>
              <a:rPr lang="ru-RU" sz="6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6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Основная часть: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суть проблемы или изложение объективных исторических сведений по теме реферата;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критический обзор источников;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собственные сведения, версии. Оценки.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Заключение: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реферата</a:t>
            </a:r>
            <a:r>
              <a:rPr lang="ru-RU" sz="6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6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Заключение: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Основные выводы;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Результаты и личная значимость проделанной работы;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Перспективы продолжения работы над темой.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900" b="1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Оформление </a:t>
            </a:r>
            <a:r>
              <a:rPr lang="ru-RU" sz="4900" b="1" dirty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списка использованной литературы</a:t>
            </a:r>
            <a:endParaRPr lang="ru-RU" sz="4900" b="1" spc="50" dirty="0">
              <a:ln w="1905">
                <a:noFill/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. И. О.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автора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Название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книги.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Место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издания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Издательство.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Год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издания.</a:t>
            </a:r>
          </a:p>
          <a:p>
            <a:pPr algn="just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Оформление 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титульного </a:t>
            </a: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листа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3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28750" lvl="2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Название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среднего учебного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заведения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Тема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реферата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Фамилия, имя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автора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Класс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Ф. И. О. учителя обществознания, осуществляющего научное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руководство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Год написания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реферата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написанию </a:t>
            </a: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реферата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sz="2800" b="1" dirty="0" smtClean="0"/>
          </a:p>
          <a:p>
            <a:pPr algn="just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этап .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Подбор и изучение литературы по выбранной теме. Учащийся имеет право использовать в работе над рефератом любую  литературу, имеющую отношение к теме: научную, научно-популярную, учебную, справочную, мемуарную, художественную. При этом особое внимание должно быть уделено изучению историографии (труды историков) по изучаемой теме и историческим источникам (документы, письма, дневники и прочее).</a:t>
            </a:r>
          </a:p>
          <a:p>
            <a:pPr>
              <a:buNone/>
            </a:pP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285728"/>
            <a:ext cx="7772400" cy="14668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по написанию реферата</a:t>
            </a:r>
            <a:b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7643866" cy="4857760"/>
          </a:xfrm>
        </p:spPr>
        <p:txBody>
          <a:bodyPr>
            <a:normAutofit fontScale="25000" lnSpcReduction="20000"/>
          </a:bodyPr>
          <a:lstStyle/>
          <a:p>
            <a:endParaRPr lang="ru-RU" b="1" u="sng" dirty="0" smtClean="0"/>
          </a:p>
          <a:p>
            <a:pPr>
              <a:buNone/>
            </a:pPr>
            <a:endParaRPr lang="ru-RU" sz="5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sz="5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5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7400" b="1" u="sng" dirty="0" smtClean="0">
                <a:solidFill>
                  <a:schemeClr val="accent6">
                    <a:lumMod val="50000"/>
                  </a:schemeClr>
                </a:solidFill>
              </a:rPr>
              <a:t>Правила </a:t>
            </a:r>
            <a:r>
              <a:rPr lang="ru-RU" sz="7400" b="1" u="sng" dirty="0">
                <a:solidFill>
                  <a:schemeClr val="accent6">
                    <a:lumMod val="50000"/>
                  </a:schemeClr>
                </a:solidFill>
              </a:rPr>
              <a:t>работы с литературой.</a:t>
            </a:r>
            <a:endParaRPr lang="ru-RU" sz="7400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sz="7200" b="1" dirty="0">
                <a:solidFill>
                  <a:schemeClr val="accent6">
                    <a:lumMod val="50000"/>
                  </a:schemeClr>
                </a:solidFill>
              </a:rPr>
              <a:t>Читая литературу, необходимо сразу отмечать карандашом те места, которые имеют непосредственное отношение к теме, и закладывать их закладками.</a:t>
            </a:r>
          </a:p>
          <a:p>
            <a:pPr lvl="0" algn="just"/>
            <a:r>
              <a:rPr lang="ru-RU" sz="7200" b="1" dirty="0">
                <a:solidFill>
                  <a:schemeClr val="accent6">
                    <a:lumMod val="50000"/>
                  </a:schemeClr>
                </a:solidFill>
              </a:rPr>
              <a:t>Если при прочтении текста возникают какие-либо авторские мысли, идеи или вопросы, необходимо записать их тут же на полях или на закладке.</a:t>
            </a:r>
          </a:p>
          <a:p>
            <a:pPr lvl="0" algn="just"/>
            <a:r>
              <a:rPr lang="ru-RU" sz="7200" b="1" dirty="0">
                <a:solidFill>
                  <a:schemeClr val="accent6">
                    <a:lumMod val="50000"/>
                  </a:schemeClr>
                </a:solidFill>
              </a:rPr>
              <a:t>После изучения произведения наиболее важные выделенные места необходимо выписать или распечатать в специально созданный для этого файл. При этом не забыть указать название произведения и страницу.</a:t>
            </a:r>
          </a:p>
          <a:p>
            <a:pPr lvl="0" algn="just"/>
            <a:r>
              <a:rPr lang="ru-RU" sz="7200" b="1" dirty="0">
                <a:solidFill>
                  <a:schemeClr val="accent6">
                    <a:lumMod val="50000"/>
                  </a:schemeClr>
                </a:solidFill>
              </a:rPr>
              <a:t>Если подобранная литература достаточно полно освещает тему и тщательно изучена, по завершении работы над ней у учащегося должна сложиться определённая научная концепция.</a:t>
            </a:r>
          </a:p>
          <a:p>
            <a:pPr algn="just">
              <a:buNone/>
            </a:pPr>
            <a:endParaRPr lang="ru-RU" sz="7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по написанию реферата</a:t>
            </a:r>
            <a:br>
              <a:rPr lang="ru-RU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981200"/>
            <a:ext cx="7529542" cy="38766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II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этап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Обдумывание и составление плана реферата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Реферат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должен состоять из следующих компонентов:</a:t>
            </a:r>
          </a:p>
          <a:p>
            <a:pPr lvl="0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Титульный лист</a:t>
            </a:r>
          </a:p>
          <a:p>
            <a:pPr lvl="0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Лист с оглавлением</a:t>
            </a:r>
          </a:p>
          <a:p>
            <a:pPr lvl="0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Введение</a:t>
            </a:r>
          </a:p>
          <a:p>
            <a:pPr lvl="0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Основная часть, разбитая на главы и параграфы</a:t>
            </a:r>
          </a:p>
          <a:p>
            <a:pPr lvl="0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Заключение</a:t>
            </a:r>
          </a:p>
          <a:p>
            <a:pPr lvl="0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Список использованных источников и литературы</a:t>
            </a:r>
          </a:p>
          <a:p>
            <a:pPr lvl="0" algn="just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Приложение (если оно необходимо)</a:t>
            </a:r>
          </a:p>
          <a:p>
            <a:pPr algn="just"/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по написанию реферата</a:t>
            </a:r>
            <a:b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3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III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Непосредственное написание реферата в соответствии с планом.</a:t>
            </a:r>
          </a:p>
          <a:p>
            <a:pPr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по написанию реферата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Введение.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Во введении автор обосновывает причины выбора данной темы, её актуальность, формулирует цели и задачи исследования, даёт характеристику изученной литературы, историографии и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источниковой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базы. Объём введения не более 2-х страниц печатного текста.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 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учимся </a:t>
            </a: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доказывать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3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Доказательство состоит из аргументов (довода), рассуждения и вывода.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Проанализируйте задание, уясните, что требуется доказать.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Определите вывод, который будете доказывать.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Определите источник, каким будете пользоваться для аргументации своих выводов.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Выделите существенные факты, подтверждающие ваш вывод, и систематизируйте их.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Логично выстройте свои доказательства, свяжите их выводом.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Выясните, все ли аргументы исчерпаны.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по написанию реферата.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981200"/>
            <a:ext cx="7772400" cy="4733948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Основная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часть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.  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Текст основной части начинается сразу после вступления. Слова «Основная часть» не пишутся. Обычно основная часть имеет 2-3 главы, состоящие из 2-3 параграфов. Объём каждого параграфа – не менее 2-х и не более 4-х печатных листов. В конце каждой главы даётся небольшой вывод. В основной части реферата не только возможно, но и желательно цитирование изученной литературы. Цитата заключается в кавычки и указывается автор, название произведения и страница в соответствии с правилами цитирования. Однако цитаты не должны быть слишком длинными и применять их надо к месту. Удобнее использовать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внутритекстовую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систему цитирования, т.е. непосредственно после цитаты в квадратных скобках [5, с. 112] . Первая цифра указывает на порядковый номер произведения по списку литературы, вторая – страницу. …Или: [5, т.3, с. 112] .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по написанию реферата</a:t>
            </a:r>
            <a:b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2285992"/>
            <a:ext cx="7772400" cy="4357718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Заключение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В заключении даются выводы по рассмотренной теме. Объём – не более 1-2 страниц. </a:t>
            </a:r>
          </a:p>
          <a:p>
            <a:pPr algn="just"/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Приложение.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Приложение не является обязательной частью. В него могут войти таблицы, схемы, иллюстрации.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500042"/>
            <a:ext cx="77724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по написанию реферата</a:t>
            </a:r>
            <a:br>
              <a:rPr lang="ru-RU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2071678"/>
            <a:ext cx="7772400" cy="4572032"/>
          </a:xfrm>
        </p:spPr>
        <p:txBody>
          <a:bodyPr>
            <a:normAutofit fontScale="77500" lnSpcReduction="20000"/>
          </a:bodyPr>
          <a:lstStyle/>
          <a:p>
            <a:endParaRPr lang="ru-RU" b="1" dirty="0" smtClean="0"/>
          </a:p>
          <a:p>
            <a:pPr algn="just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IV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этап.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Печатное оформление реферата в соответствии с установленными правилами.</a:t>
            </a:r>
          </a:p>
          <a:p>
            <a:pPr algn="just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этап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Написание речи для защиты. Объём речи – не более 2-х печатных листов. Содержание – основные задачи и положения реферата.</a:t>
            </a:r>
          </a:p>
          <a:p>
            <a:pPr algn="just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VI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этап.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Предоставление реферата научному руководителю для рецензирования.</a:t>
            </a:r>
          </a:p>
          <a:p>
            <a:pPr algn="just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VII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этап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Предзащита. Репетиционный экзамен .</a:t>
            </a:r>
          </a:p>
          <a:p>
            <a:pPr algn="just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работы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 темой исторического эссе </a:t>
            </a:r>
            <a:b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предложенной цитате или отрывку</a:t>
            </a:r>
            <a:b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071678"/>
            <a:ext cx="7143800" cy="47863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. Уяснение терминологии источника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2. Формулирование проблемы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3. Атрибуция источника: личность автора; время, место и обстоятельства создания данного документа, вид источника (исторический документ, отрывок из историографической литературы, мемуары, литературное произведение и пр.)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4. Реконструкция и анализ ценностных установок, характерных для времени и обстоятельств создания источника, вписывание источника в исторический контекст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71480"/>
            <a:ext cx="7772400" cy="2286016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работы над темой исторического эссе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предложенной цитате или отрывку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2714620"/>
            <a:ext cx="7772400" cy="400052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. Отношение автора цитаты к поставленной проблеме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6. Аргументация позиции автора (с приведением конкретных исторических фактов)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7. Наличие иных точек зрения на данную проблему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8. Аргументация противоположных точек зрения (с приведением конкретных исторических фактов)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428604"/>
            <a:ext cx="7772400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работы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над темой исторического эссе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 предложенной цитате или отрывку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2714620"/>
            <a:ext cx="7772400" cy="414338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9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 Критика источника, сомнение в достоверности источника, анализ авторских мотивов, личная заинтересованность автора в возможном манипулировании  фактами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10 Прояснение исторической ценности текста для изучения данной проблемы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11. Выводы</a:t>
            </a:r>
          </a:p>
          <a:p>
            <a:pPr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8001056" cy="171451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работы над эссе по обществознанию</a:t>
            </a:r>
            <a: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2285992"/>
            <a:ext cx="7772400" cy="4429156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Определить, о какой сфере жизни общества идёт речь в данном высказывании, если это возможно.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Чтобы </a:t>
            </a:r>
            <a:r>
              <a:rPr lang="ru-RU" b="1" dirty="0">
                <a:solidFill>
                  <a:srgbClr val="C00000"/>
                </a:solidFill>
              </a:rPr>
              <a:t>понять смысл высказывания, ищите подсказки в самом тексте (даты, имена, стиль речи, географические названия, ключевые слова и т.п.)!!!</a:t>
            </a:r>
            <a:endParaRPr lang="ru-RU" dirty="0">
              <a:solidFill>
                <a:srgbClr val="C00000"/>
              </a:solidFill>
            </a:endParaRPr>
          </a:p>
          <a:p>
            <a:pPr algn="just">
              <a:buNone/>
            </a:pPr>
            <a:endParaRPr lang="ru-RU" dirty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rgbClr val="C0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Требования 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</a:t>
            </a: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эссе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981200"/>
            <a:ext cx="6529410" cy="466251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lvl="0" algn="just"/>
            <a:r>
              <a:rPr lang="ru-RU" sz="6900" b="1" dirty="0">
                <a:solidFill>
                  <a:schemeClr val="accent6">
                    <a:lumMod val="50000"/>
                  </a:schemeClr>
                </a:solidFill>
              </a:rPr>
              <a:t>Единый стиль</a:t>
            </a:r>
          </a:p>
          <a:p>
            <a:pPr lvl="0" algn="just"/>
            <a:r>
              <a:rPr lang="ru-RU" sz="6900" b="1" dirty="0">
                <a:solidFill>
                  <a:schemeClr val="accent6">
                    <a:lumMod val="50000"/>
                  </a:schemeClr>
                </a:solidFill>
              </a:rPr>
              <a:t>Знание теории и научной  терминологии.</a:t>
            </a:r>
          </a:p>
          <a:p>
            <a:pPr lvl="0" algn="just"/>
            <a:r>
              <a:rPr lang="ru-RU" sz="6900" b="1" dirty="0">
                <a:solidFill>
                  <a:schemeClr val="accent6">
                    <a:lumMod val="50000"/>
                  </a:schemeClr>
                </a:solidFill>
              </a:rPr>
              <a:t>Умение аргументировать собственные суждения и подкреплять их фактами.</a:t>
            </a:r>
          </a:p>
          <a:p>
            <a:pPr lvl="0" algn="just"/>
            <a:r>
              <a:rPr lang="ru-RU" sz="6900" b="1" dirty="0">
                <a:solidFill>
                  <a:schemeClr val="accent6">
                    <a:lumMod val="50000"/>
                  </a:schemeClr>
                </a:solidFill>
              </a:rPr>
              <a:t>Парадоксальность</a:t>
            </a:r>
          </a:p>
          <a:p>
            <a:pPr lvl="0" algn="just"/>
            <a:r>
              <a:rPr lang="ru-RU" sz="6900" b="1" dirty="0">
                <a:solidFill>
                  <a:schemeClr val="accent6">
                    <a:lumMod val="50000"/>
                  </a:schemeClr>
                </a:solidFill>
              </a:rPr>
              <a:t>Логичность изложения </a:t>
            </a:r>
          </a:p>
          <a:p>
            <a:pPr algn="just">
              <a:buNone/>
            </a:pPr>
            <a:r>
              <a:rPr lang="ru-RU" sz="6900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эссе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3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981200"/>
            <a:ext cx="7772400" cy="4448196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Объяснить смысл высказывания и проанализировать его.</a:t>
            </a:r>
          </a:p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Кратко охарактеризовать автора и его историческую эпоху.</a:t>
            </a:r>
          </a:p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Рассмотреть затронутую проблему с различных точек зрения, демонстрируя знание терминов, исторических фактов, событий современности.</a:t>
            </a:r>
          </a:p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Высказать собственное суждение по проблеме, аргументировав его.</a:t>
            </a:r>
          </a:p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Сформулировать выводы.</a:t>
            </a:r>
          </a:p>
          <a:p>
            <a:pPr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работы над эссе по обществознанию: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981200"/>
            <a:ext cx="7772400" cy="466251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Внимательно прочитать высказывание и постараться понять его смысл.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Попытаться определить, к какому историческому периоду относится это высказывание.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Если текст содержит сложные, непонятные или не употребляемые в современной речи слова, постараться адаптировать текст, мысленно заменяя эти слова более понятными и современными.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Если текст содержит специфические термины, попробовать вспомнить, что они означают.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Сравнение </a:t>
            </a:r>
            <a:r>
              <a:rPr lang="ru-RU" sz="4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исторических событий и </a:t>
            </a:r>
            <a:r>
              <a:rPr lang="ru-RU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явлений</a:t>
            </a:r>
            <a:r>
              <a:rPr lang="ru-RU" sz="4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9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 algn="just"/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Проанализируйте </a:t>
            </a:r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событие или явление, выделите линии сравнения.</a:t>
            </a:r>
          </a:p>
          <a:p>
            <a:pPr lvl="0" algn="just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Определите черты сходства и различия.</a:t>
            </a:r>
          </a:p>
          <a:p>
            <a:pPr lvl="0" algn="just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Если возможно, выделите этапы в явлении, определите, что изменилось в этих этапах, а что осталось без изменений.</a:t>
            </a:r>
          </a:p>
          <a:p>
            <a:pPr lvl="0" algn="just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Сделайте все необходимые выводы из приведенного сравнения.</a:t>
            </a:r>
          </a:p>
          <a:p>
            <a:pPr lvl="0" algn="just"/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Свои действия можете оформить в тестовую таблицу.</a:t>
            </a:r>
          </a:p>
          <a:p>
            <a:pPr algn="just">
              <a:buNone/>
            </a:pPr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Личные сравнения</a:t>
            </a:r>
          </a:p>
          <a:p>
            <a:pPr>
              <a:buNone/>
            </a:pPr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            Общее</a:t>
            </a:r>
          </a:p>
          <a:p>
            <a:pPr>
              <a:buNone/>
            </a:pPr>
            <a:r>
              <a:rPr lang="ru-RU" sz="8000" b="1" dirty="0">
                <a:solidFill>
                  <a:schemeClr val="accent6">
                    <a:lumMod val="50000"/>
                  </a:schemeClr>
                </a:solidFill>
              </a:rPr>
              <a:t>          Различное</a:t>
            </a:r>
          </a:p>
          <a:p>
            <a:pPr>
              <a:buNone/>
            </a:pPr>
            <a:r>
              <a:rPr lang="ru-RU" sz="8000" b="1" dirty="0">
                <a:solidFill>
                  <a:schemeClr val="accent3">
                    <a:lumMod val="1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8000" b="1" dirty="0">
                <a:solidFill>
                  <a:schemeClr val="accent3">
                    <a:lumMod val="10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6200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86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27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7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27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7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27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27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27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 РАЗБОРА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ИСТОРИЧЕСКОГО СОБЫТИЯ</a:t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981200"/>
            <a:ext cx="77724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 lvl="0"/>
            <a:endParaRPr lang="ru-RU" b="1" dirty="0" smtClean="0"/>
          </a:p>
          <a:p>
            <a:pPr lvl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ВРЕМЕННЫЕ РАМКИ СОБЫТИЯ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 МЕСТО ДЕЙСТВИЯ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 ПРЕДПОСЫЛКИ И ПРИЧИНЫ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 ХОД СОБЫТИЯ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 ИТОГИ И ПОСЛЕДСТВИЯ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 ЗНАЧЕНИЕ СОБЫТИЯ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 ОЦЕНКА СОВРЕМЕННИКАМИ И ИСТОРИКАМИ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 ИСТОРИЧЕСКИЕ УРОКИ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000" dirty="0">
                <a:solidFill>
                  <a:schemeClr val="accent3">
                    <a:lumMod val="25000"/>
                  </a:schemeClr>
                </a:solidFill>
              </a:rPr>
              <a:t> </a:t>
            </a:r>
          </a:p>
          <a:p>
            <a:endParaRPr lang="ru-RU" sz="4000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РАЗБОРА</a:t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КРЕСТЬЯНСКОЙ ВОЙНЫ</a:t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981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 lvl="0"/>
            <a:endParaRPr lang="ru-RU" b="1" dirty="0" smtClean="0"/>
          </a:p>
          <a:p>
            <a:pPr lvl="0"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ПРИЧИНЫ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ВОЙНЫ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ПОВОД К НАЧАЛУ ВОЙНЫ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УЧАСТНИКИ ВОЙНЫ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ИХ ЦЕЛИ И ПРОГРАММЫ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ХОД ВОЕННЫХ ДЕЙСТВИЙ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ПРИЧИНЫ ПОРАЖЕНИЯ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ПОСЛЕДСТВИЯ ВОЙНЫ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ЗНАЧЕНИЕ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РАЗБОРА РЕВОЛЮЦИИ</a:t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</a:t>
            </a:r>
            <a:b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981200"/>
            <a:ext cx="7772400" cy="4876800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b="1" dirty="0" smtClean="0">
              <a:solidFill>
                <a:schemeClr val="accent3">
                  <a:lumMod val="25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ПРИЧИНЫ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 ПРЕДПОСЫЛКИ                             РЕВОЛЮЦИИ</a:t>
            </a: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ПОВОД К НАЧАЛУ РЕВОЛЮЦИИ</a:t>
            </a: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ДВИЖУЩИЕ СИЛЫ РЕВОЛЮЦИИ: ГЕГЕМОН, ПОПУТЧИКИ</a:t>
            </a: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ИХ ЦЕЛИ И ПРОГРАММЫ</a:t>
            </a: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ОСНОВНЫЕ ЭТАПЫ РЕВОЛЮЦИИ</a:t>
            </a: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ПЕРСОНАЛИИ</a:t>
            </a: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ИТОГИ РЕВОЛЮЦИИ (ЭТАПА)</a:t>
            </a: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ПРИЧИНЫ ПОРАЖЕНИЯ ИЛИ       ПОБЕДЫ</a:t>
            </a: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ХАРАКТЕР РЕВОЛЮЦИИ</a:t>
            </a: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ЗНАЧЕНИЕ РЕВОЛЮЦИИ</a:t>
            </a:r>
          </a:p>
          <a:p>
            <a:pPr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РАЗБОРА УДЕЛЬНЫХ КНЯЖЕСТВ И ЗЕМЕЛЬ</a:t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2285992"/>
            <a:ext cx="7772400" cy="45720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ru-RU" b="1" dirty="0" smtClean="0"/>
          </a:p>
          <a:p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ГЕОГРАФИЧЕСКОЕ ПОЛОЖЕНИЕ, ТЕРРИТОРИЯ, НАЛИЧИЕ ВОДНЫХ И СУХОПУТНЫХ ТОРГОВЫХ ПУТЕЙ</a:t>
            </a: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2.  РЕЛЬЕФ МЕСТНОСТИ, ПОЧВЫ, КЛИМАТ</a:t>
            </a: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3.  ПРИРОДНЫЕ РЕСУРСЫ (ПЕРЕЧИСЛИТЬ)</a:t>
            </a: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4. НАСЕЛЕНИЕ: ПЛОТНОСТЬ, ОСЕДЛОСТЬ</a:t>
            </a: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5.  ОСНОВНЫЕ ЗАНЯТИЯ НАСЕЛЕНИЯ: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СЕЛЬСКОЕ ХОЗЯЙСТВО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СКОТОВОДСТВО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ПРОМЫСЛЫ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ТОРГОВЛЯ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РЕМЁСЛА</a:t>
            </a: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6. ОСНОВНЫЕ ГОРОДСКИЕ ЦЕНТРЫ</a:t>
            </a: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7. ГРАНИЦЫ КНЯЖЕСТВА И ВЗАИМООТНОШЕНИЯ С СОСЕДЯМИ</a:t>
            </a: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8. СОЦИАЛЬНАЯ СТРУКТУРА</a:t>
            </a: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9. СТРУКТУРА УПРАВЛЕНИЯ</a:t>
            </a:r>
          </a:p>
          <a:p>
            <a:pPr>
              <a:buNone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357166"/>
            <a:ext cx="7772400" cy="164307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 ХАРАКТЕРИСТИКИ  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ИСТОРИЧЕСКОГО ДЕЯТЕЛЯ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981200"/>
            <a:ext cx="7772400" cy="45910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ПРОИСХОЖДЕНИЕ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, ФАКТЫ БИОГРАФИИ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ЛИЧНЫЕ КАЧЕСТВА, СТЕПЕНЬ ИХ СООТВЕТСТВИЯ ИСТОРИЧЕСКИМ ЗАДАЧАМ ТОГО ВРЕМЕНИ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ЖИЗНЕННЫЕ ПРИНЦИПЫ И МОТИВЫ ПОВЕДЕНИЯ. СПОСОБЫ И СРЕДСТВА ДОСТИЖЕНИЯ СВОИХ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ЦЕЛЕЙ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ПРОТИВОРЕЧИЯ В ЛИЧНОСТИ И ДЕЯТЕЛЬНОСТИ.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ОЦЕНКИ ДЕЯТЕЛЯ В ХУДОЖЕСТВЕННОЙ, НАУЧНОЙ И НАУЧНО-ПОПУЛЯРНОЙ ЛИТЕРАТУРЕ.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ВАШЕ ОТНОШЕНИЕ К ДАННОМУ ИСТОРИЧЕСКОМУ ДЕЯТЕЛЮ</a:t>
            </a:r>
          </a:p>
          <a:p>
            <a:pPr algn="just">
              <a:buFont typeface="Wingdings" pitchFamily="2" charset="2"/>
              <a:buChar char="§"/>
            </a:pP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ХАРАКТЕРИСТИКИ ВОЙН</a:t>
            </a:r>
            <a:b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ПРИЧИНЫ ВОЙНЫ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ВОЮЮЩИЕ СТРАНЫ ИЛИ ГРУППИРОВКИ СТРАН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ЦЕЛИ СТОРОН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СООТНОШЕНИЕ ВОЮЮЩИХ СИЛ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ПОВОД К ВОЙНЕ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ХОД ВОЕННЫХ ДЕЙСТВИЙ ( ПО ЭТАПАМ)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ПЛАНЫ СТОРОН В НАЧАЛЕ КАЖДОГО ЭТАПА	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ОСНОВНЫЕ СОБЫТИЯ И СРАЖЕНИЯ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ВОЕННЫЕ И ПОЛИТИЧЕСКИЕ ИТОГИ КАЖДОГО ЭТАПА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ХАРАКТЕР ВОЙНЫ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УСЛОВИЯ МИРНОГО ДОГОВОРА ИЛИ КАПИТУЛЯЦИИ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ВОЕННЫЕ И ПОЛИТИЧЕСКИЕ ИТОГИ ВОЙНЫ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 изучения исторических событий (явлений)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Причины возникновения явлений.</a:t>
            </a:r>
          </a:p>
          <a:p>
            <a:pPr lvl="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Противоречия, вызвавшие явления, необходимость их преодоления.</a:t>
            </a:r>
          </a:p>
          <a:p>
            <a:pPr lvl="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Потребности, интересы сторон, общественных сил, заинтересованных в разрешении этих преобразований.</a:t>
            </a:r>
          </a:p>
          <a:p>
            <a:pPr lvl="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Содержание явления, его развитие.</a:t>
            </a:r>
          </a:p>
          <a:p>
            <a:pPr lvl="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Важнейшие факторы, связанные с борьбой за разрешения противоречия.</a:t>
            </a:r>
          </a:p>
          <a:p>
            <a:pPr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Классовая направленность действий различных сил, сторон в борьбе за разрешение противоречий.</a:t>
            </a:r>
          </a:p>
          <a:p>
            <a:pPr lvl="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Причины определенного исхода (успеха или неуспеха) в развитии данного явления.</a:t>
            </a:r>
          </a:p>
          <a:p>
            <a:pPr lvl="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Последствия развития и значение явления.</a:t>
            </a:r>
          </a:p>
          <a:p>
            <a:pPr lvl="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Разрешение данным явлением назревавших противоречий.</a:t>
            </a:r>
          </a:p>
          <a:p>
            <a:pPr lvl="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Влияние данного явления на дальнейший процесс исторического развития.</a:t>
            </a:r>
          </a:p>
          <a:p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 изучения  исторических событий (явлений)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Время и место возникновения явления или события (явления).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Причины возникновения события или явления. Основные противоречия, вызвавшие события или явления.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Развитие (ход) события или явления.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Причины успеха (неуспеха) события или явления.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Значение данного события или явления.</a:t>
            </a: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033450"/>
          </a:xfrm>
        </p:spPr>
        <p:txBody>
          <a:bodyPr/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дать оценку историческому событию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000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2071678"/>
            <a:ext cx="7772400" cy="4024322"/>
          </a:xfrm>
        </p:spPr>
        <p:txBody>
          <a:bodyPr/>
          <a:lstStyle/>
          <a:p>
            <a:pPr marL="45720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1. Установите причины события.</a:t>
            </a:r>
          </a:p>
          <a:p>
            <a:pPr marL="45720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2.Определите заинтересованность в событии определенных классов и общественных групп.</a:t>
            </a:r>
          </a:p>
          <a:p>
            <a:pPr marL="45720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3.Характер события (антифеодальный, освободительный, реакционный и т.д.).</a:t>
            </a:r>
          </a:p>
          <a:p>
            <a:pPr marL="45720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4. Связь с другими подобными событиями.</a:t>
            </a:r>
          </a:p>
          <a:p>
            <a:pPr marL="45720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5. Значение:</a:t>
            </a:r>
          </a:p>
          <a:p>
            <a:pPr marL="45720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а) для участников события;</a:t>
            </a:r>
          </a:p>
          <a:p>
            <a:pPr marL="45720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б) для последующего исторического развития. 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57300" y="857232"/>
            <a:ext cx="7772400" cy="500066"/>
          </a:xfrm>
        </p:spPr>
        <p:txBody>
          <a:bodyPr/>
          <a:lstStyle/>
          <a:p>
            <a:pPr algn="ctr"/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Характеристика политического строя государства (в-1)</a:t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257300" y="1428736"/>
            <a:ext cx="7772400" cy="4667264"/>
          </a:xfrm>
        </p:spPr>
        <p:txBody>
          <a:bodyPr/>
          <a:lstStyle/>
          <a:p>
            <a:pPr>
              <a:buNone/>
            </a:pPr>
            <a:endParaRPr lang="ru-RU" sz="1400" b="1" dirty="0" smtClean="0"/>
          </a:p>
          <a:p>
            <a:pPr algn="just">
              <a:buNone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Форма правления: монархия (абсолютная, конституционная, дуалистическая) или республика (парламентская, смешанная, президентская,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</a:rPr>
              <a:t>суперпрезидентская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2. Форма режима: демократия, авторитаризм, тоталитаризм.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3. Форма устройства: федерация, унитарное государство. Является ли составной частью какого-либо объединения конфедеративного типа (например, Европейского союза).	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4. Структура органов власти:</a:t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а) глава государства, его полномочия;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	б) законодательные органы (структура, способ формирования, полномочия);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	в) исполнительные органы (способ формирования, функции, подчиненность);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	г) судебные органы;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) соотношение прав законодательной, исполнительной и судебной власти;</a:t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е) местные органы власти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5. Права граждан (подданных):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	а) избирательное право (всеобщее или нет, наличие цензов и т.п.);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	б) политические права и свободы;</a:t>
            </a:r>
            <a:b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в) личные права и свободы;   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	г) возможность использования провозглашенных законом прав.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6. Основные политические партии и движения (краткая характеристика программ, методов их реализации, влияния на различные социальные слои, положения в политической системе).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7. Краткая обобщенная оценка политического строя и перспектив его развития.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>
              <a:buFont typeface="+mj-lt"/>
              <a:buAutoNum type="arabicPeriod"/>
            </a:pPr>
            <a:endParaRPr lang="ru-RU" sz="14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Требования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качеству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Содержательность, т. е. правильное, глубокое, полное, конкретное освещение темы.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Логичность: последовательность изложения, его пропорциональность, обоснование теоретических положений фактами или обобщение фактов и формирование выводов.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Богатство речи: образное и яркое выражение мыслей и чувств путем использования различных языковых средств, выбора точных слов. Эпитетов и т.д.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Правильность и чистота речи.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Овладение стилем изложения, исторической терминологией.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Использование лексики, позволяющей характеризовать     историческую эпоху.</a:t>
            </a:r>
          </a:p>
          <a:p>
            <a:pPr algn="just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1071546"/>
            <a:ext cx="7772400" cy="681054"/>
          </a:xfrm>
        </p:spPr>
        <p:txBody>
          <a:bodyPr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политического строя государства(в-2)</a:t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714488"/>
            <a:ext cx="7772400" cy="4929222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/>
              <a:t>.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Форма правления (монархия и республика).</a:t>
            </a: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Какой класс, часть класса, социальная группа, сословие находится у власти.</a:t>
            </a: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Политическое устройство государства.</a:t>
            </a: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Глава государства, его полномочия.</a:t>
            </a: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Законодательные органы (структура, способ формирования, функции, полномочия).</a:t>
            </a: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Исполнительные органы (способы формирования, функции, подчиненность).</a:t>
            </a: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Судебные органы.</a:t>
            </a: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Соотношение прав  законодательной, исполнительной, судебной власти.</a:t>
            </a: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Права граждан (поданных)</a:t>
            </a: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1). Избирательное право (всеобщее или нет, наличие цензов и т. п.)</a:t>
            </a: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2). Политические права и свободы.</a:t>
            </a: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3). Личные права и свободы.</a:t>
            </a: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4). Возможности использования провозглашенных законом прав.</a:t>
            </a: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Основание политические партии и движения (краткая характеристика программ, методов их реализации, влияния на различные  социальные слои, положения в политической системе).</a:t>
            </a: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Краткая обобщающая оценка политического строя и перспектив его развития.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endParaRPr lang="ru-RU" sz="1400" b="1" dirty="0"/>
          </a:p>
        </p:txBody>
      </p:sp>
    </p:spTree>
  </p:cSld>
  <p:clrMapOvr>
    <a:masterClrMapping/>
  </p:clrMapOvr>
  <p:transition spd="slow"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2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3">
                    <a:lumMod val="25000"/>
                  </a:schemeClr>
                </a:solidFill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Характеристика войн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200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643050"/>
            <a:ext cx="7772400" cy="4452950"/>
          </a:xfrm>
        </p:spPr>
        <p:txBody>
          <a:bodyPr numCol="1"/>
          <a:lstStyle/>
          <a:p>
            <a:pPr>
              <a:buNone/>
            </a:pPr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1. Причина войны, хронологические рамки.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2. Воюющие страны или группировки стран.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3. Цели сторон.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4. Соотношение сил воюющих стран.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5. Повод к войне.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6. Ход военных действий (по этапам):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	а) планы сторон в начале каждого этапа;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	б) военные и политические итоги этапа.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7. Характер войны.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8. Условия мирного договора.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9. Военные и политические итоги войны.</a:t>
            </a:r>
          </a:p>
          <a:p>
            <a:pPr>
              <a:buNone/>
            </a:pP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– алгоритм к изучению материала о войнах </a:t>
            </a:r>
            <a:r>
              <a:rPr lang="ru-RU" sz="2800" b="1" dirty="0" smtClean="0">
                <a:solidFill>
                  <a:schemeClr val="accent3">
                    <a:lumMod val="2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25000"/>
                  </a:schemeClr>
                </a:solidFill>
              </a:rPr>
            </a:br>
            <a:endParaRPr lang="ru-RU" sz="2800" b="1" dirty="0" smtClean="0">
              <a:solidFill>
                <a:schemeClr val="accent3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1.	Причины и характер войны: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	- основные противоречия, приведшие к войне;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	подготовка к войне, соотношение сил;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	планы сторон.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2.	Ход войны (основные этапы):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	повод к войне и ее начало;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	основные этапы и главные сражения;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	окончание войны, условия мира, итоги.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3.	Значение войны (экономические, политические, социальные и другие последствия войны).</a:t>
            </a:r>
          </a:p>
          <a:p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– алгоритм к изучению материала по революции</a:t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800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571612"/>
            <a:ext cx="7772400" cy="5143536"/>
          </a:xfrm>
        </p:spPr>
        <p:txBody>
          <a:bodyPr/>
          <a:lstStyle/>
          <a:p>
            <a:pPr>
              <a:buNone/>
            </a:pPr>
            <a:endParaRPr lang="ru-RU" sz="1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Причины революции.</a:t>
            </a:r>
          </a:p>
          <a:p>
            <a:pPr lvl="0"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Задачи революции («зеркально» причинам).</a:t>
            </a:r>
          </a:p>
          <a:p>
            <a:pPr lvl="0"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Движущие силы (классы, которые ставят задачи в данной революции и осуществляют их).</a:t>
            </a:r>
          </a:p>
          <a:p>
            <a:pPr lvl="0"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Класс-гегемон (класс - руководитель данной революции).</a:t>
            </a:r>
          </a:p>
          <a:p>
            <a:pPr lvl="0"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Характер революции (определяется по лозунгам, задачам революции, а также по составу движущих сил).</a:t>
            </a:r>
          </a:p>
          <a:p>
            <a:pPr lvl="0"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Ход революции (основные этапы, их краткая характеристика).</a:t>
            </a:r>
          </a:p>
          <a:p>
            <a:pPr lvl="0"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Итоги революции.</a:t>
            </a:r>
          </a:p>
          <a:p>
            <a:pPr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8. Значение:   а) международное; б)внутреннее</a:t>
            </a:r>
          </a:p>
          <a:p>
            <a:pPr algn="just"/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285728"/>
            <a:ext cx="7772400" cy="1571636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для  оценки  крестьянской  войны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285860"/>
            <a:ext cx="7772400" cy="4810140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pPr lvl="0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1. Причины  крестьянской  войны.</a:t>
            </a:r>
          </a:p>
          <a:p>
            <a:pPr lvl="0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1.1 внутренние: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  	а) экологические, 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 	б) политические,  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	в) социальные.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1.2   внешние.</a:t>
            </a:r>
          </a:p>
          <a:p>
            <a:pPr lvl="0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2. Ход  крестьянской  войны.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   а) характеристика  предводителя.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  б) место  основных  сражений.</a:t>
            </a:r>
          </a:p>
          <a:p>
            <a:pPr lvl="0"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3. Характеристика  движения.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	 а) охват  территории,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	б) состав восставших,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	в) вооружение  и  организация   восставших.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	  г) требования.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4.  Итоги  и  значение  крестьянской  войны.                                                  </a:t>
            </a:r>
          </a:p>
          <a:p>
            <a:endParaRPr lang="ru-RU" sz="1800" dirty="0"/>
          </a:p>
        </p:txBody>
      </p:sp>
    </p:spTree>
  </p:cSld>
  <p:clrMapOvr>
    <a:masterClrMapping/>
  </p:clrMapOvr>
  <p:transition spd="slow"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– алгоритм  характеристики  исторической  личности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857364"/>
            <a:ext cx="7772400" cy="4786346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 marL="457200" lvl="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1. Исторические условия, в которых происходит деятельность личности.</a:t>
            </a:r>
          </a:p>
          <a:p>
            <a:pPr marL="457200" lvl="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2.Задачи, которые стремится решить исторический деятель  и методы их решения.</a:t>
            </a:r>
          </a:p>
          <a:p>
            <a:pPr marL="457200" lvl="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3.Интересы  какого класса (классов) выражает исторический деятель?</a:t>
            </a:r>
          </a:p>
          <a:p>
            <a:pPr marL="457200" lvl="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4. Значение его личных качеств.</a:t>
            </a:r>
          </a:p>
          <a:p>
            <a:pPr marL="457200" lvl="0" indent="-4572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5.Оценка результатов деятельности исторической личности.</a:t>
            </a:r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  <p:transition spd="slow"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составить синхронистическую таблицу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357298"/>
            <a:ext cx="7772400" cy="4738702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1. Разграфите страницу тетради (разворот) сверху вниз, по вертикали, в левой графе укажите века.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2. По горизонтали в верхнем ряду укажите названия стран и народов.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3. Вспомните основные события, процессы, происходившие в определенное время.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4. Перечислите их в хронологическом порядке отдельно по каждой стране, соотнося с веками. Указывайте точные даты.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5. При записи в таблице расположите перечень сходных фактов на одном горизонтальном уровне.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 spd="slow"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2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3">
                    <a:lumMod val="25000"/>
                  </a:schemeClr>
                </a:solidFill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Учись вести записи с голоса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214422"/>
            <a:ext cx="7772400" cy="5643578"/>
          </a:xfrm>
          <a:noFill/>
          <a:ln w="38100">
            <a:noFill/>
            <a:prstDash val="solid"/>
          </a:ln>
        </p:spPr>
        <p:txBody>
          <a:bodyPr/>
          <a:lstStyle/>
          <a:p>
            <a:pPr>
              <a:buNone/>
            </a:pPr>
            <a:endParaRPr lang="ru-RU" sz="1400" dirty="0" smtClean="0"/>
          </a:p>
          <a:p>
            <a:pPr lvl="0"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Не начинай записывать  материал с первых слов  учителя, сначала выслушай высказываемую им мысль до конца и пойми ее.</a:t>
            </a:r>
          </a:p>
          <a:p>
            <a:pPr lvl="0"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Приступай к записи в тот момент, когда учитель, заканчивая изложение одной мысли, начинает ее комментировать. </a:t>
            </a:r>
          </a:p>
          <a:p>
            <a:pPr lvl="0"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Не старайся записать материал дословно (при этом чаще теряется главная мысль, такую запись трудно вести), отбрасывай второстепенные слова, те без которых не теряется главный смысл.</a:t>
            </a:r>
          </a:p>
          <a:p>
            <a:pPr lvl="0"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Сокращай слова, некоторые из них обозначай значками. После сокращений оставляй место, чтобы, закончит запись дома.</a:t>
            </a:r>
          </a:p>
          <a:p>
            <a:pPr lvl="0"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Старайся писать быстро (не менее 120 букв в минуту).</a:t>
            </a:r>
          </a:p>
          <a:p>
            <a:pPr lvl="0"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Если в лекции встречаются непонятные места – оставь место в тетради, после урока уточни их у учителя и запиши.</a:t>
            </a:r>
          </a:p>
          <a:p>
            <a:pPr lvl="0"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Используй  общие правила написания конспекта (соблюдай отступы, делай выделения и т.д.).</a:t>
            </a:r>
          </a:p>
          <a:p>
            <a:pPr lvl="0"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 ближайшие дни обработай текст конспекта: выправь стиль, расставь знаки препинания, допиши текст, подчеркни главное и т.д. </a:t>
            </a:r>
          </a:p>
        </p:txBody>
      </p:sp>
    </p:spTree>
  </p:cSld>
  <p:clrMapOvr>
    <a:masterClrMapping/>
  </p:clrMapOvr>
  <p:transition spd="slow"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записи текста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600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428736"/>
            <a:ext cx="7772400" cy="4667264"/>
          </a:xfrm>
          <a:noFill/>
          <a:ln w="38100">
            <a:noFill/>
          </a:ln>
        </p:spPr>
        <p:txBody>
          <a:bodyPr/>
          <a:lstStyle/>
          <a:p>
            <a:pPr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Запись должна быть компактной, убористой, чтобы на странице уместилось как можно больше текста -  это улучшает его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</a:rPr>
              <a:t>обозреваемость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 тексте необходимо применять выделения и разграничения:</a:t>
            </a:r>
          </a:p>
          <a:p>
            <a:pPr lvl="0" algn="just">
              <a:buFont typeface="+mj-lt"/>
              <a:buAutoNum type="alphaLcParenR"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подчеркивание и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</a:rPr>
              <a:t>отчёркивание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(для выделения заголовков  и подзаголовков, выводов, отделение одной темы от другой). В процессе первой записи выделения лучше делать чернилами, которыми написан весь текст; вторичное  выделение можно делать другим цветом (при  этом только не следует превращать  текст в пестрые  картинки);</a:t>
            </a:r>
          </a:p>
          <a:p>
            <a:pPr lvl="0" algn="just">
              <a:buFont typeface="+mj-lt"/>
              <a:buAutoNum type="alphaLcParenR"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отступы (для обозначения абзацев и пунктов плана);</a:t>
            </a:r>
          </a:p>
          <a:p>
            <a:pPr lvl="0" algn="just">
              <a:buFont typeface="+mj-lt"/>
              <a:buAutoNum type="alphaLcParenR"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пробельные строки (для отделения одной  мысли  от другой);</a:t>
            </a:r>
          </a:p>
          <a:p>
            <a:pPr lvl="0" algn="just">
              <a:buFont typeface="+mj-lt"/>
              <a:buAutoNum type="alphaLcParenR"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нумерацию;</a:t>
            </a:r>
          </a:p>
          <a:p>
            <a:pPr lvl="0" algn="just">
              <a:buFont typeface="+mj-lt"/>
              <a:buAutoNum type="alphaLcParenR"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выделение текста с помощью рамки (обычно в рамки заключают определения, формулы, правила).</a:t>
            </a:r>
          </a:p>
          <a:p>
            <a:pPr lvl="0" algn="just"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****При записи текста необходимо пользоваться сокращениями. </a:t>
            </a:r>
          </a:p>
          <a:p>
            <a:pPr algn="just">
              <a:buNone/>
            </a:pP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****Со временем у вас вырабатывается своя  система выделений.</a:t>
            </a:r>
          </a:p>
        </p:txBody>
      </p:sp>
    </p:spTree>
  </p:cSld>
  <p:clrMapOvr>
    <a:masterClrMapping/>
  </p:clrMapOvr>
  <p:transition spd="slow"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http://inevskaya.edusite.ru/p22aa1.html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http://school21-sr.ucoz.ru/index/pamjatki_po_predmetam/0-18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http://www.rusedu.ru/detail_2443.html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http://hoteevo.narod.ru/docum_history.htm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 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изучаем </a:t>
            </a: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войны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Причина и характер войны:</a:t>
            </a:r>
          </a:p>
          <a:p>
            <a:pPr algn="just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Основные противоречия, приведшие к войне;</a:t>
            </a:r>
          </a:p>
          <a:p>
            <a:pPr algn="just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Подготовка к войне, соотношение сил;</a:t>
            </a:r>
          </a:p>
          <a:p>
            <a:pPr algn="just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Планы сторон.</a:t>
            </a:r>
          </a:p>
          <a:p>
            <a:pPr lvl="0" algn="just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Ход войны (основные этапы):</a:t>
            </a:r>
          </a:p>
          <a:p>
            <a:pPr algn="just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Повод к войне и ее начало;</a:t>
            </a:r>
          </a:p>
          <a:p>
            <a:pPr algn="just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Основные этапы и главные сражения;</a:t>
            </a:r>
          </a:p>
          <a:p>
            <a:pPr algn="just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Окончание войны, условия мира, итоги.</a:t>
            </a:r>
          </a:p>
          <a:p>
            <a:pPr lvl="0" algn="just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Значение войны. Экономические, социальные, политические и другие последствия войны.</a:t>
            </a:r>
          </a:p>
          <a:p>
            <a:pPr algn="just">
              <a:buNone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Характеристики 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исторической </a:t>
            </a: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личности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endParaRPr lang="ru-RU" dirty="0" smtClean="0"/>
          </a:p>
          <a:p>
            <a:pPr lvl="0"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Исторические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условия, в которых происходит деятельность личности.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Задачи, которые стремится решить исторический деятель, и методы их решения.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Интересы какого класса выражает исторический деятель?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Значение его личных качеств.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Оценка результатов деятельности исторической личности.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Изучение </a:t>
            </a:r>
            <a:r>
              <a:rPr lang="ru-RU" sz="5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материалов о </a:t>
            </a: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революции</a:t>
            </a:r>
            <a:r>
              <a:rPr lang="ru-RU" sz="5300" dirty="0"/>
              <a:t/>
            </a:r>
            <a:br>
              <a:rPr lang="ru-RU" sz="5300" dirty="0"/>
            </a:b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928802"/>
            <a:ext cx="7772400" cy="4786346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Причины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революции.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Задачи революции (« зеркально» причинам).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Движущие силы (классы, которые ставят задачи в данной революции и осуществляют их).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Класс-гегемон (класс руководитель данной революции).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Характер революции (определяется по лозунгам, задачам революции, а также по составу движущих сил).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Ход революции (основные этапы, их краткая характеристика).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Итоги революции.</a:t>
            </a:r>
          </a:p>
          <a:p>
            <a:pPr lvl="0"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Значение: 1) международное, 2) внутреннее.</a:t>
            </a:r>
          </a:p>
          <a:p>
            <a:pPr algn="just"/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900" b="1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Памятка  </a:t>
            </a:r>
            <a:br>
              <a:rPr lang="ru-RU" sz="4900" b="1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900" b="1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4900" b="1" dirty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писать реферат</a:t>
            </a:r>
            <a:r>
              <a:rPr lang="ru-RU" sz="4900" b="1" dirty="0" smtClean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r>
              <a:rPr lang="ru-RU" sz="4900" b="1" dirty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900" b="1" dirty="0">
                <a:ln w="1905">
                  <a:noFill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900" b="1" spc="50" dirty="0">
              <a:ln w="1905">
                <a:noFill/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1981200"/>
            <a:ext cx="7772400" cy="4733948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Определите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цель написания реферата в соответствии с поставленной темой.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Составьте его план.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 чтении литературы выделите основные идеи в положениях, доказательства, аргументы и выводы, чтобы затем сосредоточить на них внимание.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Классифицируйте выписки, сделанные при чтении рассматриваемых источников.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Проанализируйте собранный материал, подумайте и сделайте обобщенные выводы.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Оформите реферат.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реферата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План или оглавление с указанием страниц, глав, разделов.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Обоснование выбора темы.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Теоретические основы выбранной темы.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Изложение основного вопроса.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Вывод и обобщения.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Практическое значение реферата.</a:t>
            </a:r>
          </a:p>
          <a:p>
            <a:pPr lvl="0"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Список использованной литературы.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Приложения: документы, иллюстрации, таблицы, схемы и т. д. (по желанию).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">
      <a:dk1>
        <a:srgbClr val="333333"/>
      </a:dk1>
      <a:lt1>
        <a:srgbClr val="A3CFA3"/>
      </a:lt1>
      <a:dk2>
        <a:srgbClr val="000000"/>
      </a:dk2>
      <a:lt2>
        <a:srgbClr val="333329"/>
      </a:lt2>
      <a:accent1>
        <a:srgbClr val="F4F3D9"/>
      </a:accent1>
      <a:accent2>
        <a:srgbClr val="E09142"/>
      </a:accent2>
      <a:accent3>
        <a:srgbClr val="CEE4CE"/>
      </a:accent3>
      <a:accent4>
        <a:srgbClr val="2A2A2A"/>
      </a:accent4>
      <a:accent5>
        <a:srgbClr val="F8F8E9"/>
      </a:accent5>
      <a:accent6>
        <a:srgbClr val="CB833B"/>
      </a:accent6>
      <a:hlink>
        <a:srgbClr val="AE4828"/>
      </a:hlink>
      <a:folHlink>
        <a:srgbClr val="787446"/>
      </a:folHlink>
    </a:clrScheme>
    <a:fontScheme name="Осень в город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сень в городе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сень в городе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сень в городе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294</TotalTime>
  <Words>2575</Words>
  <Application>Microsoft Office PowerPoint</Application>
  <PresentationFormat>Экран (4:3)</PresentationFormat>
  <Paragraphs>428</Paragraphs>
  <Slides>49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Тема3</vt:lpstr>
      <vt:lpstr>ПАМЯТКИ ПО ИСТОРИИ И ОБЩЕСТВОЗНАНИЮ</vt:lpstr>
      <vt:lpstr> Мы учимся доказывать </vt:lpstr>
      <vt:lpstr>  Сравнение исторических событий и явлений </vt:lpstr>
      <vt:lpstr> Требования к качеству речи </vt:lpstr>
      <vt:lpstr> Мы изучаем войны </vt:lpstr>
      <vt:lpstr>  Характеристики исторической личности </vt:lpstr>
      <vt:lpstr>  Изучение материалов о революции </vt:lpstr>
      <vt:lpstr>  Памятка   «Как писать реферат» </vt:lpstr>
      <vt:lpstr> Структура реферата </vt:lpstr>
      <vt:lpstr> План реферата </vt:lpstr>
      <vt:lpstr> План реферата </vt:lpstr>
      <vt:lpstr> План реферата </vt:lpstr>
      <vt:lpstr>   Оформление списка использованной литературы</vt:lpstr>
      <vt:lpstr>  Оформление титульного листа </vt:lpstr>
      <vt:lpstr>  Памятка по написанию реферата </vt:lpstr>
      <vt:lpstr>   Памятка по написанию реферата </vt:lpstr>
      <vt:lpstr>  Памятка по написанию реферата </vt:lpstr>
      <vt:lpstr>  Памятка по написанию реферата </vt:lpstr>
      <vt:lpstr>  Памятка по написанию реферата </vt:lpstr>
      <vt:lpstr>  Памятка по написанию реферата. </vt:lpstr>
      <vt:lpstr>  Памятка по написанию реферата </vt:lpstr>
      <vt:lpstr>  Памятка по написанию реферата </vt:lpstr>
      <vt:lpstr>   План работы  над темой исторического эссе   по предложенной цитате или отрывку </vt:lpstr>
      <vt:lpstr>  План работы над темой исторического эссе   по предложенной цитате или отрывку </vt:lpstr>
      <vt:lpstr>   План работы  над темой исторического эссе   по предложенной цитате или отрывку </vt:lpstr>
      <vt:lpstr>  План работы над эссе по обществознанию </vt:lpstr>
      <vt:lpstr>   Требования к эссе   </vt:lpstr>
      <vt:lpstr> Структура эссе </vt:lpstr>
      <vt:lpstr>  План работы над эссе по обществознанию: </vt:lpstr>
      <vt:lpstr>    СХЕМА РАЗБОРА  ИСТОРИЧЕСКОГО СОБЫТИЯ   </vt:lpstr>
      <vt:lpstr>   СХЕМА РАЗБОРА КРЕСТЬЯНСКОЙ ВОЙНЫ   </vt:lpstr>
      <vt:lpstr>    СХЕМА  РАЗБОРА РЕВОЛЮЦИИ   </vt:lpstr>
      <vt:lpstr>   СХЕМА  РАЗБОРА УДЕЛЬНЫХ КНЯЖЕСТВ И ЗЕМЕЛЬ </vt:lpstr>
      <vt:lpstr>   СХЕМА ХАРАКТЕРИСТИКИ   ИСТОРИЧЕСКОГО ДЕЯТЕЛЯ </vt:lpstr>
      <vt:lpstr>  СХЕМА ХАРАКТЕРИСТИКИ ВОЙН </vt:lpstr>
      <vt:lpstr>  Схема изучения исторических событий (явлений) </vt:lpstr>
      <vt:lpstr>  Схема изучения  исторических событий (явлений) </vt:lpstr>
      <vt:lpstr>  Как дать оценку историческому событию </vt:lpstr>
      <vt:lpstr>  Характеристика политического строя государства (в-1) </vt:lpstr>
      <vt:lpstr>Характеристика политического строя государства(в-2) </vt:lpstr>
      <vt:lpstr> Характеристика войн </vt:lpstr>
      <vt:lpstr>  Памятка – алгоритм к изучению материала о войнах  </vt:lpstr>
      <vt:lpstr>   Памятка – алгоритм к изучению материала по революции </vt:lpstr>
      <vt:lpstr>  Памятка для  оценки  крестьянской  войны </vt:lpstr>
      <vt:lpstr>  Памятка – алгоритм  характеристики  исторической  личности  </vt:lpstr>
      <vt:lpstr>  Как составить синхронистическую таблицу </vt:lpstr>
      <vt:lpstr> Учись вести записи с голоса </vt:lpstr>
      <vt:lpstr> Правила записи текста </vt:lpstr>
      <vt:lpstr>Источники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ПАМЯТКИ ПО ИСТОРИИ И ОБЩЕСТВОЗНАНИЮ</dc:title>
  <dc:creator>Ирина</dc:creator>
  <cp:lastModifiedBy>Aidar</cp:lastModifiedBy>
  <cp:revision>42</cp:revision>
  <dcterms:created xsi:type="dcterms:W3CDTF">2009-03-22T10:58:54Z</dcterms:created>
  <dcterms:modified xsi:type="dcterms:W3CDTF">2015-12-13T18:50:52Z</dcterms:modified>
</cp:coreProperties>
</file>