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4" r:id="rId12"/>
    <p:sldId id="265" r:id="rId13"/>
    <p:sldId id="269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DFF3"/>
    <a:srgbClr val="2AE26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6EB704-D002-43C9-ABBA-BBF77E3DB49E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F6A6B2-88E2-4A94-B15D-A60485FA12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6EB704-D002-43C9-ABBA-BBF77E3DB49E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F6A6B2-88E2-4A94-B15D-A60485FA12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6EB704-D002-43C9-ABBA-BBF77E3DB49E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F6A6B2-88E2-4A94-B15D-A60485FA12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6EB704-D002-43C9-ABBA-BBF77E3DB49E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F6A6B2-88E2-4A94-B15D-A60485FA12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6EB704-D002-43C9-ABBA-BBF77E3DB49E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F6A6B2-88E2-4A94-B15D-A60485FA12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6EB704-D002-43C9-ABBA-BBF77E3DB49E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F6A6B2-88E2-4A94-B15D-A60485FA12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6EB704-D002-43C9-ABBA-BBF77E3DB49E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F6A6B2-88E2-4A94-B15D-A60485FA12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6EB704-D002-43C9-ABBA-BBF77E3DB49E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F6A6B2-88E2-4A94-B15D-A60485FA12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6EB704-D002-43C9-ABBA-BBF77E3DB49E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F6A6B2-88E2-4A94-B15D-A60485FA12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6EB704-D002-43C9-ABBA-BBF77E3DB49E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F6A6B2-88E2-4A94-B15D-A60485FA12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6EB704-D002-43C9-ABBA-BBF77E3DB49E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F6A6B2-88E2-4A94-B15D-A60485FA12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fld id="{016EB704-D002-43C9-ABBA-BBF77E3DB49E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fld id="{78F6A6B2-88E2-4A94-B15D-A60485FA12E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cs540104.vk.me/c540105/v540105997/27aa9/-wQpiFvFzw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357166"/>
            <a:ext cx="7772400" cy="1470025"/>
          </a:xfrm>
        </p:spPr>
        <p:txBody>
          <a:bodyPr/>
          <a:lstStyle/>
          <a:p>
            <a:r>
              <a:rPr lang="ru-RU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Рынок, цена, конкуренция.</a:t>
            </a:r>
            <a:endParaRPr lang="ru-RU" sz="8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cs622931.vk.me/v622931055/31d03/e_ffI0o3vQ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0004"/>
            <a:ext cx="9144000" cy="66446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Конкуренция</a:t>
            </a:r>
          </a:p>
        </p:txBody>
      </p:sp>
      <p:pic>
        <p:nvPicPr>
          <p:cNvPr id="48129" name="Picture 1" descr="C:\Users\катя\AppData\Local\Microsoft\Windows\Temporary Internet Files\Content.IE5\A74VZAHC\MM900283207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4688882"/>
            <a:ext cx="1811463" cy="1472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11188" y="1484313"/>
            <a:ext cx="7777162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Конкуренция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соперничество между людьми, их организациями в достижении сходных целей, результатов.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4213" y="2924175"/>
            <a:ext cx="3024187" cy="12017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Положительные последствия конкуренции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48263" y="2924175"/>
            <a:ext cx="3024187" cy="12017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Отрицательные последствия конкуренции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124075" y="4508500"/>
            <a:ext cx="439261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Прочитайте в учебнике текст на стр. 83 и выпишите последствия конкуренции.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414338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Ситуации, когда конкуренция ограничена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8313" y="1916113"/>
            <a:ext cx="3455987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Олигополия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ситуация на рынке, когда несколько фирм его поделили между собой.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3800" y="1931988"/>
            <a:ext cx="3455988" cy="18158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Монополия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ситуация на рынке, когда одна фирма господствует.</a:t>
            </a:r>
          </a:p>
        </p:txBody>
      </p:sp>
      <p:pic>
        <p:nvPicPr>
          <p:cNvPr id="49158" name="Picture 6" descr="Картинка 2 из 147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861047"/>
            <a:ext cx="2520280" cy="2589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Условия рынка: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Всякий продавец будет охотно иметь дело с любым покупателем.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Всякий покупатель может заключать сделку с любым продавцом.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dofiga.net/images/news/0008945/112743.jpg"/>
          <p:cNvPicPr>
            <a:picLocks noChangeAspect="1" noChangeArrowheads="1"/>
          </p:cNvPicPr>
          <p:nvPr/>
        </p:nvPicPr>
        <p:blipFill>
          <a:blip r:embed="rId2"/>
          <a:srcRect r="26025" b="10742"/>
          <a:stretch>
            <a:fillRect/>
          </a:stretch>
        </p:blipFill>
        <p:spPr bwMode="auto">
          <a:xfrm>
            <a:off x="-1" y="0"/>
            <a:ext cx="7578313" cy="6858000"/>
          </a:xfrm>
          <a:prstGeom prst="rect">
            <a:avLst/>
          </a:prstGeom>
          <a:noFill/>
        </p:spPr>
      </p:pic>
      <p:pic>
        <p:nvPicPr>
          <p:cNvPr id="25604" name="Picture 4" descr="http://apikabu.ru/img_n/2012-07_4/8lz.jpg"/>
          <p:cNvPicPr>
            <a:picLocks noChangeAspect="1" noChangeArrowheads="1"/>
          </p:cNvPicPr>
          <p:nvPr/>
        </p:nvPicPr>
        <p:blipFill>
          <a:blip r:embed="rId3"/>
          <a:srcRect b="5328"/>
          <a:stretch>
            <a:fillRect/>
          </a:stretch>
        </p:blipFill>
        <p:spPr bwMode="auto">
          <a:xfrm>
            <a:off x="30000" y="0"/>
            <a:ext cx="9114000" cy="6858000"/>
          </a:xfrm>
          <a:prstGeom prst="rect">
            <a:avLst/>
          </a:prstGeom>
          <a:noFill/>
        </p:spPr>
      </p:pic>
      <p:pic>
        <p:nvPicPr>
          <p:cNvPr id="25606" name="Picture 6" descr="http://wrest.osnova.tv/uploads/posts/2011-09/1315889666_marazmi_4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25608" name="Picture 8" descr="http://cn13.nevsedoma.com.ua/photo/298/7/nadpisi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19050"/>
            <a:ext cx="5791200" cy="6877050"/>
          </a:xfrm>
          <a:prstGeom prst="rect">
            <a:avLst/>
          </a:prstGeom>
          <a:noFill/>
        </p:spPr>
      </p:pic>
      <p:sp>
        <p:nvSpPr>
          <p:cNvPr id="25610" name="AutoShape 10" descr="https://e-a.d-cd.net/d2d29f8s-9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12" name="Picture 12" descr="http://livrad.narod.ru/Viviski_1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25614" name="Picture 14" descr="http://eti.ru/uploads/posts/2011-04/1302278364_xa-xa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43042" y="-23012"/>
            <a:ext cx="5357850" cy="6881011"/>
          </a:xfrm>
          <a:prstGeom prst="rect">
            <a:avLst/>
          </a:prstGeom>
          <a:noFill/>
        </p:spPr>
      </p:pic>
      <p:pic>
        <p:nvPicPr>
          <p:cNvPr id="25616" name="Picture 16" descr="http://s44.radikal.ru/i104/0807/76/6e3e5b8d1c95t.jpg"/>
          <p:cNvPicPr>
            <a:picLocks noChangeAspect="1" noChangeArrowheads="1"/>
          </p:cNvPicPr>
          <p:nvPr/>
        </p:nvPicPr>
        <p:blipFill>
          <a:blip r:embed="rId8"/>
          <a:srcRect b="5181"/>
          <a:stretch>
            <a:fillRect/>
          </a:stretch>
        </p:blipFill>
        <p:spPr bwMode="auto">
          <a:xfrm>
            <a:off x="0" y="-36067"/>
            <a:ext cx="9144000" cy="68940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1447800" y="457200"/>
            <a:ext cx="510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/>
          </a:p>
        </p:txBody>
      </p:sp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381000" y="284163"/>
            <a:ext cx="38277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altLang="ru-RU" sz="3200" dirty="0"/>
              <a:t>Обмен, рынок, цена.</a:t>
            </a:r>
          </a:p>
        </p:txBody>
      </p:sp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785786" y="1643050"/>
            <a:ext cx="2743200" cy="7620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Разделение труда</a:t>
            </a:r>
          </a:p>
        </p:txBody>
      </p:sp>
      <p:sp>
        <p:nvSpPr>
          <p:cNvPr id="7173" name="Line 7"/>
          <p:cNvSpPr>
            <a:spLocks noChangeShapeType="1"/>
          </p:cNvSpPr>
          <p:nvPr/>
        </p:nvSpPr>
        <p:spPr bwMode="auto">
          <a:xfrm>
            <a:off x="3657600" y="1905000"/>
            <a:ext cx="838200" cy="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174" name="Rectangle 9"/>
          <p:cNvSpPr>
            <a:spLocks noChangeArrowheads="1"/>
          </p:cNvSpPr>
          <p:nvPr/>
        </p:nvSpPr>
        <p:spPr bwMode="auto">
          <a:xfrm>
            <a:off x="4648200" y="1600200"/>
            <a:ext cx="2743200" cy="7620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Обмен</a:t>
            </a:r>
          </a:p>
        </p:txBody>
      </p:sp>
      <p:sp>
        <p:nvSpPr>
          <p:cNvPr id="7175" name="Rectangle 10"/>
          <p:cNvSpPr>
            <a:spLocks noChangeArrowheads="1"/>
          </p:cNvSpPr>
          <p:nvPr/>
        </p:nvSpPr>
        <p:spPr bwMode="auto">
          <a:xfrm>
            <a:off x="2590800" y="4876800"/>
            <a:ext cx="2743200" cy="762000"/>
          </a:xfrm>
          <a:prstGeom prst="rect">
            <a:avLst/>
          </a:prstGeom>
          <a:solidFill>
            <a:srgbClr val="2AE2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РЫНОК</a:t>
            </a:r>
          </a:p>
        </p:txBody>
      </p:sp>
      <p:sp>
        <p:nvSpPr>
          <p:cNvPr id="7176" name="Rectangle 11"/>
          <p:cNvSpPr>
            <a:spLocks noChangeArrowheads="1"/>
          </p:cNvSpPr>
          <p:nvPr/>
        </p:nvSpPr>
        <p:spPr bwMode="auto">
          <a:xfrm>
            <a:off x="4648200" y="3200400"/>
            <a:ext cx="27432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Деньги</a:t>
            </a:r>
          </a:p>
        </p:txBody>
      </p:sp>
      <p:sp>
        <p:nvSpPr>
          <p:cNvPr id="7177" name="Rectangle 12"/>
          <p:cNvSpPr>
            <a:spLocks noChangeArrowheads="1"/>
          </p:cNvSpPr>
          <p:nvPr/>
        </p:nvSpPr>
        <p:spPr bwMode="auto">
          <a:xfrm>
            <a:off x="762000" y="3200400"/>
            <a:ext cx="2743200" cy="762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Торговля</a:t>
            </a:r>
          </a:p>
        </p:txBody>
      </p:sp>
      <p:sp>
        <p:nvSpPr>
          <p:cNvPr id="7178" name="Line 17"/>
          <p:cNvSpPr>
            <a:spLocks noChangeShapeType="1"/>
          </p:cNvSpPr>
          <p:nvPr/>
        </p:nvSpPr>
        <p:spPr bwMode="auto">
          <a:xfrm>
            <a:off x="3657600" y="3505200"/>
            <a:ext cx="838200" cy="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179" name="Line 19"/>
          <p:cNvSpPr>
            <a:spLocks noChangeShapeType="1"/>
          </p:cNvSpPr>
          <p:nvPr/>
        </p:nvSpPr>
        <p:spPr bwMode="auto">
          <a:xfrm>
            <a:off x="7467600" y="19812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80" name="Line 20"/>
          <p:cNvSpPr>
            <a:spLocks noChangeShapeType="1"/>
          </p:cNvSpPr>
          <p:nvPr/>
        </p:nvSpPr>
        <p:spPr bwMode="auto">
          <a:xfrm>
            <a:off x="8382000" y="19812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81" name="Line 21"/>
          <p:cNvSpPr>
            <a:spLocks noChangeShapeType="1"/>
          </p:cNvSpPr>
          <p:nvPr/>
        </p:nvSpPr>
        <p:spPr bwMode="auto">
          <a:xfrm flipH="1">
            <a:off x="2133600" y="2667000"/>
            <a:ext cx="6248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82" name="Line 22"/>
          <p:cNvSpPr>
            <a:spLocks noChangeShapeType="1"/>
          </p:cNvSpPr>
          <p:nvPr/>
        </p:nvSpPr>
        <p:spPr bwMode="auto">
          <a:xfrm>
            <a:off x="2057400" y="2667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83" name="Line 23"/>
          <p:cNvSpPr>
            <a:spLocks noChangeShapeType="1"/>
          </p:cNvSpPr>
          <p:nvPr/>
        </p:nvSpPr>
        <p:spPr bwMode="auto">
          <a:xfrm>
            <a:off x="2133600" y="26670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184" name="Line 24"/>
          <p:cNvSpPr>
            <a:spLocks noChangeShapeType="1"/>
          </p:cNvSpPr>
          <p:nvPr/>
        </p:nvSpPr>
        <p:spPr bwMode="auto">
          <a:xfrm>
            <a:off x="7467600" y="35814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85" name="Line 25"/>
          <p:cNvSpPr>
            <a:spLocks noChangeShapeType="1"/>
          </p:cNvSpPr>
          <p:nvPr/>
        </p:nvSpPr>
        <p:spPr bwMode="auto">
          <a:xfrm>
            <a:off x="8382000" y="35814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86" name="Line 26"/>
          <p:cNvSpPr>
            <a:spLocks noChangeShapeType="1"/>
          </p:cNvSpPr>
          <p:nvPr/>
        </p:nvSpPr>
        <p:spPr bwMode="auto">
          <a:xfrm flipH="1">
            <a:off x="3886200" y="4267200"/>
            <a:ext cx="449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87" name="Line 27"/>
          <p:cNvSpPr>
            <a:spLocks noChangeShapeType="1"/>
          </p:cNvSpPr>
          <p:nvPr/>
        </p:nvSpPr>
        <p:spPr bwMode="auto">
          <a:xfrm>
            <a:off x="3886200" y="42672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74" grpId="0" animBg="1"/>
      <p:bldP spid="7175" grpId="0" animBg="1"/>
      <p:bldP spid="7176" grpId="0" animBg="1"/>
      <p:bldP spid="717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285720" y="500042"/>
            <a:ext cx="815340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4400" b="1" i="1" dirty="0">
                <a:latin typeface="Times New Roman" pitchFamily="18" charset="0"/>
                <a:cs typeface="Times New Roman" pitchFamily="18" charset="0"/>
              </a:rPr>
              <a:t>Рынок</a:t>
            </a:r>
            <a:r>
              <a:rPr lang="ru-RU" altLang="ru-RU" sz="4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600" dirty="0">
                <a:latin typeface="Times New Roman" pitchFamily="18" charset="0"/>
                <a:cs typeface="Times New Roman" pitchFamily="18" charset="0"/>
              </a:rPr>
              <a:t>– место встречи продавцов и покупателей, где сталкиваются их интересы и возникает торг.</a:t>
            </a:r>
            <a:endParaRPr lang="ru-RU" alt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cs621616.vk.me/v621616648/370e4/FJ7Md8c3s3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357158" y="142852"/>
            <a:ext cx="8153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b="1" i="1" dirty="0">
                <a:latin typeface="Times New Roman" pitchFamily="18" charset="0"/>
                <a:cs typeface="Times New Roman" pitchFamily="18" charset="0"/>
              </a:rPr>
              <a:t>Рынок</a:t>
            </a:r>
            <a:r>
              <a:rPr lang="ru-RU" altLang="ru-RU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специфический способ организации экономической деятельности, где хозяйственные отношения между людьми выступают как отношения между товарами, причем между производителем и потребителем нет никаких промежуточных планирующих, управляющих и других административных учреждений, а всеобщим эквивалентом является  товар особого рода – деньги.</a:t>
            </a:r>
          </a:p>
        </p:txBody>
      </p:sp>
      <p:pic>
        <p:nvPicPr>
          <p:cNvPr id="1026" name="Picture 2" descr="http://www.funlib.ru/cimg/2014/101400/40564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3643314"/>
            <a:ext cx="3214685" cy="3214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cdn-media-1.lifehack.org/wp-content/files/2014/06/Haggl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914400" y="304800"/>
            <a:ext cx="533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/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381000" y="304800"/>
            <a:ext cx="533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/>
              <a:t>Что такое цена?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609600" y="1066800"/>
            <a:ext cx="8001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b="1" i="1" dirty="0">
                <a:latin typeface="Times New Roman" pitchFamily="18" charset="0"/>
                <a:cs typeface="Times New Roman" pitchFamily="18" charset="0"/>
              </a:rPr>
              <a:t>Цена</a:t>
            </a:r>
            <a:r>
              <a:rPr lang="ru-RU" altLang="ru-RU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– это количество денег, уплачиваемое и получаемое за единицу товара или услуги. 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381000" y="2819400"/>
            <a:ext cx="83058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5400" dirty="0">
                <a:latin typeface="Times New Roman" pitchFamily="18" charset="0"/>
                <a:cs typeface="Times New Roman" pitchFamily="18" charset="0"/>
              </a:rPr>
              <a:t>?  </a:t>
            </a:r>
            <a:r>
              <a:rPr lang="ru-RU" altLang="ru-RU" sz="3200" dirty="0">
                <a:latin typeface="Times New Roman" pitchFamily="18" charset="0"/>
                <a:cs typeface="Times New Roman" pitchFamily="18" charset="0"/>
              </a:rPr>
              <a:t>Каким образом покупателям и продавцам, имеющим, казалось бы противоположные интересы, удается договориться между собой и заключать взаимовыгодные сделки?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  <p:bldP spid="1946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Цены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1550" y="1939925"/>
            <a:ext cx="2736850" cy="120173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Влияют на поведение производителей.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59338" y="1989138"/>
            <a:ext cx="3241675" cy="12001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Ориентируют покупателей на совершение покупок.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03575" y="3740150"/>
            <a:ext cx="2736850" cy="120173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Ограничивают потребление ресурсов.</a:t>
            </a:r>
          </a:p>
        </p:txBody>
      </p:sp>
      <p:cxnSp>
        <p:nvCxnSpPr>
          <p:cNvPr id="8" name="Прямая со стрелкой 7"/>
          <p:cNvCxnSpPr>
            <a:stCxn id="22530" idx="2"/>
            <a:endCxn id="4" idx="0"/>
          </p:cNvCxnSpPr>
          <p:nvPr/>
        </p:nvCxnSpPr>
        <p:spPr>
          <a:xfrm flipH="1">
            <a:off x="2339975" y="1417638"/>
            <a:ext cx="2232025" cy="522287"/>
          </a:xfrm>
          <a:prstGeom prst="straightConnector1">
            <a:avLst/>
          </a:prstGeom>
          <a:ln w="38100">
            <a:solidFill>
              <a:srgbClr val="9966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22530" idx="2"/>
            <a:endCxn id="5" idx="0"/>
          </p:cNvCxnSpPr>
          <p:nvPr/>
        </p:nvCxnSpPr>
        <p:spPr>
          <a:xfrm>
            <a:off x="4572000" y="1417638"/>
            <a:ext cx="1908175" cy="571500"/>
          </a:xfrm>
          <a:prstGeom prst="straightConnector1">
            <a:avLst/>
          </a:prstGeom>
          <a:ln w="38100">
            <a:solidFill>
              <a:srgbClr val="9966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22530" idx="2"/>
            <a:endCxn id="6" idx="0"/>
          </p:cNvCxnSpPr>
          <p:nvPr/>
        </p:nvCxnSpPr>
        <p:spPr>
          <a:xfrm>
            <a:off x="4572000" y="1417638"/>
            <a:ext cx="0" cy="2322512"/>
          </a:xfrm>
          <a:prstGeom prst="straightConnector1">
            <a:avLst/>
          </a:prstGeom>
          <a:ln w="38100">
            <a:solidFill>
              <a:srgbClr val="9966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7" name="Picture 1" descr="C:\Users\катя\AppData\Local\Microsoft\Windows\Temporary Internet Files\Content.IE5\94NY7QXN\MC900250554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9100" y="0"/>
            <a:ext cx="23749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2" descr="C:\Users\катя\AppData\Local\Microsoft\Windows\Temporary Internet Files\Content.IE5\1XNNZ7HU\MC900312094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549275"/>
            <a:ext cx="1814512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http://abcland.nethouse.ua/static/img/0000/0003/7215/37215917.1xkqv87iyr.W66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714752"/>
            <a:ext cx="2714644" cy="2714645"/>
          </a:xfrm>
          <a:prstGeom prst="rect">
            <a:avLst/>
          </a:prstGeom>
          <a:noFill/>
        </p:spPr>
      </p:pic>
      <p:pic>
        <p:nvPicPr>
          <p:cNvPr id="18436" name="Picture 4" descr="http://static5.depositphotos.com/1031888/441/v/950/depositphotos_4417297-Shopping-Bag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66" y="3429000"/>
            <a:ext cx="3071834" cy="30718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228600" y="0"/>
            <a:ext cx="8305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Условия</a:t>
            </a:r>
            <a:r>
              <a:rPr lang="ru-RU" altLang="ru-RU" sz="3200" dirty="0">
                <a:latin typeface="Times New Roman" pitchFamily="18" charset="0"/>
                <a:cs typeface="Times New Roman" pitchFamily="18" charset="0"/>
              </a:rPr>
              <a:t>, необходимые для     существования рынка.</a:t>
            </a: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381000" y="1143000"/>
            <a:ext cx="7772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Рынок, рыночная экономика требуют следующих условий:</a:t>
            </a:r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936625" y="25828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/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2133600" y="1600200"/>
            <a:ext cx="4114800" cy="838200"/>
          </a:xfrm>
          <a:prstGeom prst="rect">
            <a:avLst/>
          </a:prstGeom>
          <a:solidFill>
            <a:srgbClr val="89DFF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Наличие частной собственности </a:t>
            </a:r>
          </a:p>
          <a:p>
            <a:pPr algn="ctr"/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на средства производства</a:t>
            </a: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304800" y="2514600"/>
            <a:ext cx="4191000" cy="609600"/>
          </a:xfrm>
          <a:prstGeom prst="rect">
            <a:avLst/>
          </a:prstGeom>
          <a:solidFill>
            <a:srgbClr val="89DFF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Свобода выбора и принятия</a:t>
            </a:r>
          </a:p>
          <a:p>
            <a:pPr algn="ctr"/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решений</a:t>
            </a: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5029200" y="2514600"/>
            <a:ext cx="3733800" cy="609600"/>
          </a:xfrm>
          <a:prstGeom prst="rect">
            <a:avLst/>
          </a:prstGeom>
          <a:solidFill>
            <a:srgbClr val="89DFF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Наличие конкуренции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304800" y="3124200"/>
            <a:ext cx="7391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/>
              <a:t>Признаки рынка:</a:t>
            </a: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228600" y="3733800"/>
            <a:ext cx="4724400" cy="762000"/>
          </a:xfrm>
          <a:prstGeom prst="rect">
            <a:avLst/>
          </a:prstGeom>
          <a:solidFill>
            <a:srgbClr val="89DFF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Число участников рынка не ограничено</a:t>
            </a:r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5105400" y="3733800"/>
            <a:ext cx="3886200" cy="762000"/>
          </a:xfrm>
          <a:prstGeom prst="rect">
            <a:avLst/>
          </a:prstGeom>
          <a:solidFill>
            <a:srgbClr val="89DFF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Цены образует конкуренция</a:t>
            </a:r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228600" y="4800600"/>
            <a:ext cx="6553200" cy="762000"/>
          </a:xfrm>
          <a:prstGeom prst="rect">
            <a:avLst/>
          </a:prstGeom>
          <a:solidFill>
            <a:srgbClr val="89DFF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Право каждого участника на полную информацию о спросе</a:t>
            </a:r>
          </a:p>
          <a:p>
            <a:pPr algn="ctr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и предложении товаров, услуг, их ценах</a:t>
            </a:r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304800" y="5867400"/>
            <a:ext cx="5257800" cy="762000"/>
          </a:xfrm>
          <a:prstGeom prst="rect">
            <a:avLst/>
          </a:prstGeom>
          <a:solidFill>
            <a:srgbClr val="89DFF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>
                <a:latin typeface="Times New Roman" pitchFamily="18" charset="0"/>
                <a:cs typeface="Times New Roman" pitchFamily="18" charset="0"/>
              </a:rPr>
              <a:t>Предоставление всем равных возможностей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04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0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 animBg="1"/>
      <p:bldP spid="20491" grpId="0"/>
      <p:bldP spid="20492" grpId="0" animBg="1"/>
      <p:bldP spid="20493" grpId="0" animBg="1"/>
      <p:bldP spid="20494" grpId="0" animBg="1"/>
      <p:bldP spid="2049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381000" y="207963"/>
            <a:ext cx="7924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Типы</a:t>
            </a:r>
            <a:r>
              <a:rPr lang="ru-RU" altLang="ru-RU" sz="3200" dirty="0">
                <a:latin typeface="Times New Roman" pitchFamily="18" charset="0"/>
                <a:cs typeface="Times New Roman" pitchFamily="18" charset="0"/>
              </a:rPr>
              <a:t>, признаки рынка, разновидности рынков.</a:t>
            </a:r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685800" y="1447800"/>
            <a:ext cx="8153400" cy="747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i="1" u="sng" dirty="0">
                <a:latin typeface="Times New Roman" pitchFamily="18" charset="0"/>
                <a:cs typeface="Times New Roman" pitchFamily="18" charset="0"/>
              </a:rPr>
              <a:t>Различают следующие рынки: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 рынок потребительских товаров и услуг;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 рынок средства производства;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 рынок инвестиций (долгосрочное вложение капитала в какие-либо предприятия);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 рынок иностранных валют;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 рынок ценных бумаг;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 рынок научно-технических разработок и инноваций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 рынок информации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 рынок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труда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</p:bldLst>
  </p:timing>
</p:sld>
</file>

<file path=ppt/theme/theme1.xml><?xml version="1.0" encoding="utf-8"?>
<a:theme xmlns:a="http://schemas.openxmlformats.org/drawingml/2006/main" name="Тема3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Тема30</Template>
  <TotalTime>68</TotalTime>
  <Words>342</Words>
  <Application>Microsoft Office PowerPoint</Application>
  <PresentationFormat>Экран (4:3)</PresentationFormat>
  <Paragraphs>52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Тема30</vt:lpstr>
      <vt:lpstr>Рынок, цена, конкуренция.</vt:lpstr>
      <vt:lpstr>Слайд 2</vt:lpstr>
      <vt:lpstr>Слайд 3</vt:lpstr>
      <vt:lpstr>Слайд 4</vt:lpstr>
      <vt:lpstr>Слайд 5</vt:lpstr>
      <vt:lpstr>Слайд 6</vt:lpstr>
      <vt:lpstr>Цены</vt:lpstr>
      <vt:lpstr>Слайд 8</vt:lpstr>
      <vt:lpstr>Слайд 9</vt:lpstr>
      <vt:lpstr>Слайд 10</vt:lpstr>
      <vt:lpstr>Конкуренция</vt:lpstr>
      <vt:lpstr>Ситуации, когда конкуренция ограничена</vt:lpstr>
      <vt:lpstr>Условия рынка: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Рынок, цена, конкуренция.</dc:title>
  <dc:creator>Ирина</dc:creator>
  <cp:lastModifiedBy>Ирина</cp:lastModifiedBy>
  <cp:revision>7</cp:revision>
  <dcterms:created xsi:type="dcterms:W3CDTF">2015-12-14T13:13:15Z</dcterms:created>
  <dcterms:modified xsi:type="dcterms:W3CDTF">2015-12-14T14:21:21Z</dcterms:modified>
</cp:coreProperties>
</file>