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1" r:id="rId2"/>
    <p:sldId id="283" r:id="rId3"/>
    <p:sldId id="284" r:id="rId4"/>
    <p:sldId id="257" r:id="rId5"/>
    <p:sldId id="288" r:id="rId6"/>
    <p:sldId id="291" r:id="rId7"/>
    <p:sldId id="292" r:id="rId8"/>
    <p:sldId id="290" r:id="rId9"/>
    <p:sldId id="260" r:id="rId10"/>
    <p:sldId id="293" r:id="rId11"/>
    <p:sldId id="261" r:id="rId12"/>
    <p:sldId id="286" r:id="rId13"/>
    <p:sldId id="297" r:id="rId14"/>
    <p:sldId id="298" r:id="rId15"/>
    <p:sldId id="275" r:id="rId16"/>
    <p:sldId id="301" r:id="rId17"/>
    <p:sldId id="294" r:id="rId18"/>
    <p:sldId id="302" r:id="rId19"/>
    <p:sldId id="304" r:id="rId20"/>
    <p:sldId id="305" r:id="rId21"/>
    <p:sldId id="272" r:id="rId22"/>
    <p:sldId id="282" r:id="rId23"/>
    <p:sldId id="271" r:id="rId24"/>
    <p:sldId id="295" r:id="rId25"/>
    <p:sldId id="29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0000"/>
    <a:srgbClr val="FF0066"/>
    <a:srgbClr val="990099"/>
    <a:srgbClr val="00CC00"/>
    <a:srgbClr val="FF00FF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73" autoAdjust="0"/>
  </p:normalViewPr>
  <p:slideViewPr>
    <p:cSldViewPr>
      <p:cViewPr varScale="1">
        <p:scale>
          <a:sx n="86" d="100"/>
          <a:sy n="86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4A97CD1-115E-48C5-A0BF-591FEE20A67A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44C308-36EE-434D-8456-50938BC1A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0" tIns="0" rIns="0" bIns="0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 userDrawn="1"/>
        </p:nvSpPr>
        <p:spPr>
          <a:xfrm>
            <a:off x="285720" y="214290"/>
            <a:ext cx="8643998" cy="6429420"/>
          </a:xfrm>
          <a:prstGeom prst="round2DiagRect">
            <a:avLst/>
          </a:prstGeom>
          <a:noFill/>
          <a:ln w="1047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571500"/>
            <a:ext cx="82153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s48.radikal.ru/i122/1108/4a/01f31e9621dft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4143375"/>
            <a:ext cx="2143125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286125"/>
            <a:ext cx="228600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1"/>
          <p:cNvSpPr txBox="1"/>
          <p:nvPr userDrawn="1"/>
        </p:nvSpPr>
        <p:spPr>
          <a:xfrm>
            <a:off x="0" y="6611938"/>
            <a:ext cx="17145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http://ton64ton.blogspot.ru/</a:t>
            </a:r>
            <a:endParaRPr lang="ru-RU" sz="1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2180-4E32-4A62-9D4A-3703C1E34AA6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BBB50-898F-4283-9A04-3D9DDD9B7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EEC1-2047-42B8-AB51-B18A3A03AC12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1673-84D0-466D-AAF8-BF13DF6F2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F1C4-F6D3-4B84-940F-80925E4EDB66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75B2-5952-4A0F-8973-2FD2A35FC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C078-267F-4DA2-B241-D37026D624E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9A4ED-DD0D-45F1-84C8-D6C9E31BB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26E1-E836-422F-89E8-C94DA4A50F44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EF14-5EB2-4EE2-8875-588E39EF8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642938"/>
            <a:ext cx="82153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000375"/>
            <a:ext cx="1928813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s48.radikal.ru/i122/1108/4a/01f31e9621dft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4214813"/>
            <a:ext cx="2143125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с двумя скругленными противолежащими углами 8"/>
          <p:cNvSpPr/>
          <p:nvPr userDrawn="1"/>
        </p:nvSpPr>
        <p:spPr>
          <a:xfrm>
            <a:off x="285720" y="214290"/>
            <a:ext cx="8643998" cy="6429420"/>
          </a:xfrm>
          <a:prstGeom prst="round2DiagRect">
            <a:avLst/>
          </a:prstGeom>
          <a:noFill/>
          <a:ln w="1047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10"/>
          <p:cNvSpPr/>
          <p:nvPr userDrawn="1"/>
        </p:nvSpPr>
        <p:spPr>
          <a:xfrm>
            <a:off x="2571750" y="714375"/>
            <a:ext cx="4071938" cy="385762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11"/>
          <p:cNvSpPr txBox="1"/>
          <p:nvPr userDrawn="1"/>
        </p:nvSpPr>
        <p:spPr>
          <a:xfrm>
            <a:off x="0" y="6611938"/>
            <a:ext cx="17145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http://ton64ton.blogspot.ru/</a:t>
            </a:r>
            <a:endParaRPr lang="ru-RU" sz="1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371E-52D1-4174-B329-FE628F59A152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C17D7-061B-4CB6-A23B-538AAAB98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A528-3641-4C45-9ABD-F537467C2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0228-2594-4981-A6E3-3F22F1580325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6589-AF5E-4473-8A60-D1064478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037F-17E6-4203-A930-74AAD6825969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21A1-88F4-4C20-940E-679B02358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ECB3-7EB4-4C5D-91D5-C86D338D35B1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68869-F852-459F-A912-A3F23AB6D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1641-A1B8-46E0-975D-CCF7BE759222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72E9-4724-45CE-8AA4-9C16BA061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5B33C-E50A-49A9-A546-162EBD088DE5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A8A3-F2B1-48CE-97FE-5DDC0491C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6082-A6B8-4D37-BCE9-9A8603897DE8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E333-E138-45CC-8B09-646F01553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C:\Documents and Settings\Администратор.NABSTER-93510E9\Рабочий стол\Рисунок3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85750" y="214313"/>
            <a:ext cx="151288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4517AE-7EE5-4CCF-BA5C-B91E46F1CD7B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907C70-A22A-402E-910F-1F78C673B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85720" y="214290"/>
            <a:ext cx="8643998" cy="6429420"/>
          </a:xfrm>
          <a:prstGeom prst="round2DiagRect">
            <a:avLst/>
          </a:prstGeom>
          <a:noFill/>
          <a:ln w="1047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rot="5400000">
            <a:off x="-1428792" y="3429000"/>
            <a:ext cx="6429420" cy="1588"/>
          </a:xfrm>
          <a:prstGeom prst="line">
            <a:avLst/>
          </a:prstGeom>
          <a:ln w="1047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5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3429000"/>
            <a:ext cx="10001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7" descr="http://inmenso.ru/components/com_virtuemart/shop_image/product/288552.jpg"/>
          <p:cNvPicPr>
            <a:picLocks noChangeAspect="1" noChangeArrowheads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86317">
            <a:off x="541338" y="4767263"/>
            <a:ext cx="874712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9" descr="http://cdn.designrfix.com/wp-content/uploads/2011/07/free-psd-files-2011-2july-39.jpg"/>
          <p:cNvPicPr>
            <a:picLocks noChangeAspect="1" noChangeArrowheads="1"/>
          </p:cNvPicPr>
          <p:nvPr userDrawn="1"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071688"/>
            <a:ext cx="170656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1" descr="http://s48.radikal.ru/i122/1108/4a/01f31e9621dft.jpg"/>
          <p:cNvPicPr>
            <a:picLocks noChangeAspect="1" noChangeArrowheads="1"/>
          </p:cNvPicPr>
          <p:nvPr userDrawn="1"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4857750"/>
            <a:ext cx="135731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2"/>
          <p:cNvPicPr>
            <a:picLocks noChangeAspect="1" noChangeArrowheads="1"/>
          </p:cNvPicPr>
          <p:nvPr userDrawn="1"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96212">
            <a:off x="522288" y="838200"/>
            <a:ext cx="928687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 userDrawn="1"/>
        </p:nvSpPr>
        <p:spPr>
          <a:xfrm>
            <a:off x="0" y="6611938"/>
            <a:ext cx="17145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http://ton64ton.blogspot.ru/</a:t>
            </a:r>
            <a:endParaRPr lang="ru-RU" sz="1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1%80%D0%B5%D0%B2%D0%BD%D0%B8%D0%B9_%D0%A0%D0%B8%D0%BC" TargetMode="External"/><Relationship Id="rId3" Type="http://schemas.openxmlformats.org/officeDocument/2006/relationships/hyperlink" Target="https://ru.wikipedia.org/wiki/%D0%A1%D1%87%D1%91%D1%82%D1%8B" TargetMode="External"/><Relationship Id="rId7" Type="http://schemas.openxmlformats.org/officeDocument/2006/relationships/hyperlink" Target="https://ru.wikipedia.org/wiki/%D0%94%D1%80%D0%B5%D0%B2%D0%BD%D1%8F%D1%8F_%D0%93%D1%80%D0%B5%D1%86%D0%B8%D1%8F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V_%D0%B2%D0%B5%D0%BA_%D0%B4%D0%BE_%D0%BD._%D1%8D." TargetMode="External"/><Relationship Id="rId5" Type="http://schemas.openxmlformats.org/officeDocument/2006/relationships/hyperlink" Target="https://ru.wikipedia.org/wiki/%D0%92%D1%8B%D1%87%D0%B8%D1%81%D0%BB%D0%B5%D0%BD%D0%B8%D0%B5" TargetMode="External"/><Relationship Id="rId4" Type="http://schemas.openxmlformats.org/officeDocument/2006/relationships/hyperlink" Target="https://ru.wikipedia.org/wiki/%D0%90%D1%80%D0%B8%D1%84%D0%BC%D0%B5%D1%82%D0%B8%D0%BA%D0%B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4725144"/>
            <a:ext cx="4896544" cy="1656184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Всех приветствую!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C:\Users\андрей\AppData\Local\Microsoft\Windows\Temporary Internet Files\Content.IE5\Z0LIPOMI\MP9004005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92150"/>
            <a:ext cx="42132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андрей\AppData\Local\Microsoft\Windows\Temporary Internet Files\Content.IE5\QW5NM9GB\MC90044202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981075"/>
            <a:ext cx="20859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андрей\AppData\Local\Microsoft\Windows\Temporary Internet Files\Content.IE5\Z0LIPOMI\MC900428123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836613"/>
            <a:ext cx="15843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андрей\AppData\Local\Microsoft\Windows\Temporary Internet Files\Content.IE5\QW5NM9GB\MC90042448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3860800"/>
            <a:ext cx="20986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Правила работы в парах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Разделить всю работу поровну. </a:t>
            </a:r>
          </a:p>
          <a:p>
            <a:pPr eaLnBrk="1" hangingPunct="1"/>
            <a:r>
              <a:rPr lang="ru-RU" smtClean="0"/>
              <a:t>Помогайте друг другу в случае затруднений, тактично исправляйте ошибки друг друга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56" name="Group 152"/>
          <p:cNvGraphicFramePr>
            <a:graphicFrameLocks noGrp="1"/>
          </p:cNvGraphicFramePr>
          <p:nvPr/>
        </p:nvGraphicFramePr>
        <p:xfrm>
          <a:off x="1835150" y="404813"/>
          <a:ext cx="6989763" cy="5797550"/>
        </p:xfrm>
        <a:graphic>
          <a:graphicData uri="http://schemas.openxmlformats.org/drawingml/2006/table">
            <a:tbl>
              <a:tblPr/>
              <a:tblGrid>
                <a:gridCol w="1584325"/>
                <a:gridCol w="540543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Компетенция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Ключевая компетентность -  информационная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Аспект: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Первичная обработка информации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Стимул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Никита болел и пропустил тему: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Деление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Lucida Sans Unicode" pitchFamily="34" charset="0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Помогите ему выполнить тест.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Задачная формулировка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Прочитайте текст учебника к §18 страницы 119-120 до примеров.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Отметь в таблице верные высказывания.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Источник информации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54" name="Group 150"/>
          <p:cNvGraphicFramePr>
            <a:graphicFrameLocks noGrp="1"/>
          </p:cNvGraphicFramePr>
          <p:nvPr/>
        </p:nvGraphicFramePr>
        <p:xfrm>
          <a:off x="3419475" y="2349500"/>
          <a:ext cx="4972050" cy="3749675"/>
        </p:xfrm>
        <a:graphic>
          <a:graphicData uri="http://schemas.openxmlformats.org/drawingml/2006/table">
            <a:tbl>
              <a:tblPr/>
              <a:tblGrid>
                <a:gridCol w="423863"/>
                <a:gridCol w="4548187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Действие деления определяют с помощью действия сложения.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Б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Действие деления определяют с помощью действия умножения.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В равенстве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a:b=c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число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 называют делимым, число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называют делителем, число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 и запись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a:b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 называют частным.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В равенстве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a:b=c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число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 называют множитель, число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называют множитель, число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 и запись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a:b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 называют произведением.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Для любого натурального числа 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верны равенства: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a:а=1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a:1=а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0:а=о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На нуль делить нельзя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43" name="Group 19"/>
          <p:cNvGraphicFramePr>
            <a:graphicFrameLocks noGrp="1"/>
          </p:cNvGraphicFramePr>
          <p:nvPr>
            <p:ph/>
          </p:nvPr>
        </p:nvGraphicFramePr>
        <p:xfrm>
          <a:off x="1908175" y="1412875"/>
          <a:ext cx="6913563" cy="2001838"/>
        </p:xfrm>
        <a:graphic>
          <a:graphicData uri="http://schemas.openxmlformats.org/drawingml/2006/table">
            <a:tbl>
              <a:tblPr/>
              <a:tblGrid>
                <a:gridCol w="2016125"/>
                <a:gridCol w="4897438"/>
              </a:tblGrid>
              <a:tr h="20018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Инструмент проверки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Lucida Sans Unicode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Ключ: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Верные ответы: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88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Lucida Sans Unicode" pitchFamily="34" charset="0"/>
                          <a:cs typeface="Times New Roman" pitchFamily="18" charset="0"/>
                        </a:rPr>
                        <a:t>Б,В,Д,С – 1 балл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Компоненты деления: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3276600" y="2852738"/>
            <a:ext cx="3241675" cy="13287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cs typeface="JasmineUPC"/>
              </a:rPr>
              <a:t>а:в=с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 flipV="1">
            <a:off x="2987675" y="2349500"/>
            <a:ext cx="5048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572000" y="4076700"/>
            <a:ext cx="4318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V="1">
            <a:off x="6156325" y="2205038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268538" y="1916113"/>
            <a:ext cx="149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990099"/>
                </a:solidFill>
              </a:rPr>
              <a:t>делимое</a:t>
            </a:r>
            <a:r>
              <a:rPr lang="ru-RU"/>
              <a:t> 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4284663" y="5013325"/>
            <a:ext cx="1589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990099"/>
                </a:solidFill>
              </a:rPr>
              <a:t>делитель</a:t>
            </a:r>
            <a:r>
              <a:rPr lang="ru-RU"/>
              <a:t> </a:t>
            </a: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588125" y="1773238"/>
            <a:ext cx="1376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>
                <a:solidFill>
                  <a:srgbClr val="990099"/>
                </a:solidFill>
              </a:rPr>
              <a:t>частное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66" grpId="0" animBg="1"/>
      <p:bldP spid="40967" grpId="0" animBg="1"/>
      <p:bldP spid="40968" grpId="0"/>
      <p:bldP spid="40969" grpId="0"/>
      <p:bldP spid="409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smtClean="0"/>
              <a:t>Алгоритм деления: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63713" y="1052513"/>
            <a:ext cx="6851650" cy="33131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smtClean="0"/>
              <a:t>Выделяем первое неполное делимое;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smtClean="0"/>
              <a:t>Определяем количество цифр в значении частного;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smtClean="0"/>
              <a:t>Подбираем первую цифру в значении частного;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smtClean="0"/>
              <a:t>Умножаем число, записанное этой цифрой, на делитель;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smtClean="0"/>
              <a:t>Вычитаем полученный результат из неполного делимого и находим остаток;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smtClean="0"/>
              <a:t>Убеждаемся, что остаток меньше делителя;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smtClean="0"/>
              <a:t>Записываем цифру следующего разряда делимого рядом с остатком;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ru-RU" sz="2000" smtClean="0"/>
              <a:t>Повторяем пункты 3,4,5,6,7.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059113" y="4660900"/>
            <a:ext cx="235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16728:68=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435600" y="4652963"/>
            <a:ext cx="1873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/>
              <a:t>246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2339975" y="981075"/>
            <a:ext cx="4303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600">
              <a:solidFill>
                <a:schemeClr val="bg1"/>
              </a:solidFill>
            </a:endParaRPr>
          </a:p>
          <a:p>
            <a:pPr algn="ctr"/>
            <a:r>
              <a:rPr lang="ru-RU" sz="3600">
                <a:solidFill>
                  <a:schemeClr val="bg1"/>
                </a:solidFill>
              </a:rPr>
              <a:t>Задание 2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2195513" y="620713"/>
            <a:ext cx="4824412" cy="1143000"/>
          </a:xfrm>
          <a:noFill/>
        </p:spPr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Ответы к заданию 2.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4284663" y="1412875"/>
            <a:ext cx="4475162" cy="4525963"/>
          </a:xfrm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CCFF33"/>
                </a:solidFill>
              </a:rPr>
              <a:t>15552:7=216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CCFF33"/>
                </a:solidFill>
              </a:rPr>
              <a:t>9384:46=204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CCFF33"/>
                </a:solidFill>
              </a:rPr>
              <a:t>3672:34=108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CCFF33"/>
                </a:solidFill>
              </a:rPr>
              <a:t>18526:59=314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rgbClr val="CCFF33"/>
                </a:solidFill>
              </a:rPr>
              <a:t>1248:24=52</a:t>
            </a:r>
          </a:p>
          <a:p>
            <a:pPr>
              <a:buFont typeface="Arial" charset="0"/>
              <a:buNone/>
            </a:pPr>
            <a:endParaRPr lang="ru-RU" sz="3600" smtClean="0">
              <a:solidFill>
                <a:srgbClr val="CCFF3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Города Омской области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484438" y="2060575"/>
            <a:ext cx="285591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Тара </a:t>
            </a:r>
          </a:p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Называевск </a:t>
            </a:r>
          </a:p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Калачинск </a:t>
            </a:r>
          </a:p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Исилькуль </a:t>
            </a:r>
          </a:p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Тюкалинск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/>
              <a:t>Работа в группах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1429" y="1926017"/>
            <a:ext cx="6636497" cy="9396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Помни: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«Ошибиться не стыдно, стыдно лениться»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4850" y="3716709"/>
            <a:ext cx="7560840" cy="954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icrosoft YaHei" charset="-122"/>
                <a:cs typeface="+mn-cs"/>
              </a:rPr>
              <a:t>«Товарищу помоги, </a:t>
            </a:r>
          </a:p>
          <a:p>
            <a:pPr algn="ctr"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icrosoft YaHei" charset="-122"/>
                <a:cs typeface="+mn-cs"/>
              </a:rPr>
              <a:t>всё что понял – объясни»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0" y="428625"/>
            <a:ext cx="7286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icrosoft YaHei" pitchFamily="34" charset="-122"/>
              </a:rPr>
              <a:t>Правила поведения в группе</a:t>
            </a:r>
            <a:endParaRPr lang="ru-RU" sz="3200">
              <a:solidFill>
                <a:srgbClr val="C00000"/>
              </a:solidFill>
              <a:ea typeface="Microsoft YaHei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04783" y="1193785"/>
            <a:ext cx="6591449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Активно участвуй в совместной работе.</a:t>
            </a:r>
          </a:p>
          <a:p>
            <a:pPr algn="just"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Внимательно выслушай собеседника.</a:t>
            </a:r>
          </a:p>
          <a:p>
            <a:pPr algn="just"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 Не перебивай собеседника, пока он не выскажет свою точку зрения.</a:t>
            </a:r>
          </a:p>
          <a:p>
            <a:pPr algn="just"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Будь вежлив.</a:t>
            </a:r>
          </a:p>
          <a:p>
            <a:pPr algn="just"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Не смейся над чужими ошибками и недостатками в работе, но тактично укажи на них.</a:t>
            </a:r>
          </a:p>
          <a:p>
            <a:pPr algn="just" defTabSz="449263"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n-cs"/>
              </a:rPr>
              <a:t>Поблагодари за совместную работу</a:t>
            </a:r>
            <a:endParaRPr lang="ru-RU" sz="2800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6"/>
          <p:cNvSpPr>
            <a:spLocks noChangeArrowheads="1" noChangeShapeType="1" noTextEdit="1"/>
          </p:cNvSpPr>
          <p:nvPr/>
        </p:nvSpPr>
        <p:spPr bwMode="auto">
          <a:xfrm>
            <a:off x="3203575" y="1196975"/>
            <a:ext cx="2736850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Города Омской области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484438" y="2060575"/>
            <a:ext cx="4838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Тара  - 8 часов</a:t>
            </a:r>
          </a:p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Называевск – 6 часов</a:t>
            </a:r>
          </a:p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Калачинск  - 4 часа</a:t>
            </a:r>
          </a:p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Исилькуль – 5 часов</a:t>
            </a:r>
          </a:p>
          <a:p>
            <a:r>
              <a:rPr lang="ru-RU" sz="3600" i="1">
                <a:solidFill>
                  <a:srgbClr val="FF0000"/>
                </a:solidFill>
                <a:latin typeface="Georgia" pitchFamily="18" charset="0"/>
              </a:rPr>
              <a:t>Тюкалинск – 5 часов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979712" y="836712"/>
            <a:ext cx="5182344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Оценим свою работу на уроке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908175" y="4595813"/>
            <a:ext cx="5616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chemeClr val="hlink"/>
                </a:solidFill>
              </a:rPr>
              <a:t>Оценка «5» - если набрали от 10 до 9 баллов;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</a:rPr>
              <a:t>Оценка «4» - если набрали от 8 до 7 баллов;</a:t>
            </a:r>
          </a:p>
          <a:p>
            <a:pPr algn="ctr"/>
            <a:r>
              <a:rPr lang="ru-RU" sz="2000" b="1">
                <a:solidFill>
                  <a:schemeClr val="hlink"/>
                </a:solidFill>
              </a:rPr>
              <a:t>Оценка «3» - если набрали от 7 до 5 баллов.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55776" y="764704"/>
            <a:ext cx="4104456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Домашнее задание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659563" y="1076325"/>
            <a:ext cx="182403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§18 стр.119-120, №451,</a:t>
            </a:r>
          </a:p>
          <a:p>
            <a:r>
              <a:rPr lang="ru-RU" sz="2800" b="1">
                <a:solidFill>
                  <a:schemeClr val="bg1"/>
                </a:solidFill>
              </a:rPr>
              <a:t>460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83768" y="692696"/>
            <a:ext cx="4258246" cy="1143000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Рефлексия </a:t>
            </a:r>
            <a:endParaRPr lang="ru-RU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-7938"/>
            <a:ext cx="8229600" cy="14351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  <a:ea typeface="Microsoft YaHei" pitchFamily="34" charset="-122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2428875"/>
            <a:ext cx="2143125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051720" y="1628800"/>
            <a:ext cx="6707088" cy="288032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Спасибо, дети, за урок!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Было очень приятно работать с вами!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6866" name="Picture 2" descr="C:\Users\андрей\AppData\Local\Microsoft\Windows\Temporary Internet Files\Content.IE5\8P6ONG98\MC90041602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60350"/>
            <a:ext cx="172878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андрей\AppData\Local\Microsoft\Windows\Temporary Internet Files\Content.IE5\8P6ONG98\MC90041602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933825"/>
            <a:ext cx="29527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C:\Users\андрей\AppData\Local\Microsoft\Windows\Temporary Internet Files\Content.IE5\Z0LIPOMI\MC90043447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5805488"/>
            <a:ext cx="1828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C:\Users\андрей\AppData\Local\Microsoft\Windows\Temporary Internet Files\Content.IE5\Z0LIPOMI\MC90044202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60350"/>
            <a:ext cx="18446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CFF33"/>
                </a:solidFill>
              </a:rPr>
              <a:t>Арифметические действия: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3132138" y="2852738"/>
            <a:ext cx="3600450" cy="64928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Умножение;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03575" y="3429000"/>
            <a:ext cx="2663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solidFill>
                  <a:schemeClr val="bg2"/>
                </a:solidFill>
              </a:rPr>
              <a:t>Деление.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132138" y="1484313"/>
            <a:ext cx="23685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solidFill>
                  <a:schemeClr val="bg2"/>
                </a:solidFill>
              </a:rPr>
              <a:t>Сложение;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3132138" y="2133600"/>
            <a:ext cx="2528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solidFill>
                  <a:schemeClr val="bg2"/>
                </a:solidFill>
              </a:rPr>
              <a:t>Вычитание;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6" grpId="0"/>
      <p:bldP spid="184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4"/>
          <p:cNvSpPr>
            <a:spLocks noChangeArrowheads="1" noChangeShapeType="1" noTextEdit="1"/>
          </p:cNvSpPr>
          <p:nvPr/>
        </p:nvSpPr>
        <p:spPr bwMode="auto">
          <a:xfrm>
            <a:off x="2843213" y="2276475"/>
            <a:ext cx="36004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"Деление"</a:t>
            </a:r>
          </a:p>
        </p:txBody>
      </p:sp>
      <p:sp>
        <p:nvSpPr>
          <p:cNvPr id="19458" name="WordArt 5"/>
          <p:cNvSpPr>
            <a:spLocks noChangeArrowheads="1" noChangeShapeType="1" noTextEdit="1"/>
          </p:cNvSpPr>
          <p:nvPr/>
        </p:nvSpPr>
        <p:spPr bwMode="auto">
          <a:xfrm>
            <a:off x="2700338" y="981075"/>
            <a:ext cx="2533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Тема урока: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763713" y="620713"/>
            <a:ext cx="70834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Делению</a:t>
            </a:r>
            <a:r>
              <a:rPr lang="ru-RU"/>
              <a:t> обучалось человечество дольше всего. До сих пор среди итальянских поговорок сохранилась «Трудная вещь – </a:t>
            </a:r>
            <a:r>
              <a:rPr lang="ru-RU" b="1"/>
              <a:t>деление</a:t>
            </a:r>
            <a:r>
              <a:rPr lang="ru-RU"/>
              <a:t>». Это трудно и технически, с точки зрения математики, и, наверное, нравственности: ни каждому человеку дано умение </a:t>
            </a:r>
            <a:r>
              <a:rPr lang="ru-RU" b="1"/>
              <a:t>делится</a:t>
            </a:r>
            <a:r>
              <a:rPr lang="ru-RU"/>
              <a:t> и </a:t>
            </a:r>
            <a:r>
              <a:rPr lang="ru-RU" b="1"/>
              <a:t>делить.</a:t>
            </a:r>
            <a:r>
              <a:rPr lang="ru-RU"/>
              <a:t> </a:t>
            </a:r>
          </a:p>
          <a:p>
            <a:r>
              <a:rPr lang="ru-RU" b="1"/>
              <a:t>Поделись </a:t>
            </a:r>
            <a:r>
              <a:rPr lang="ru-RU"/>
              <a:t>улыбкою своей и она не раз еще к тебе вернется!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0482" name="Picture 3" descr="улы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565400"/>
            <a:ext cx="403225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Аб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179388" y="115888"/>
            <a:ext cx="8748712" cy="915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Аба́к</a:t>
            </a:r>
            <a:r>
              <a:rPr lang="ru-RU"/>
              <a:t>  — </a:t>
            </a:r>
            <a:r>
              <a:rPr lang="ru-RU">
                <a:hlinkClick r:id="rId3" tooltip="Счёты"/>
              </a:rPr>
              <a:t>счётная доска</a:t>
            </a:r>
            <a:r>
              <a:rPr lang="ru-RU"/>
              <a:t>, применявшаяся для </a:t>
            </a:r>
            <a:r>
              <a:rPr lang="ru-RU">
                <a:hlinkClick r:id="rId4" tooltip="Арифметика"/>
              </a:rPr>
              <a:t>арифметических</a:t>
            </a:r>
            <a:r>
              <a:rPr lang="ru-RU"/>
              <a:t> </a:t>
            </a:r>
            <a:r>
              <a:rPr lang="ru-RU">
                <a:hlinkClick r:id="rId5" tooltip="Вычисление"/>
              </a:rPr>
              <a:t>вычислений</a:t>
            </a:r>
            <a:r>
              <a:rPr lang="ru-RU"/>
              <a:t> приблизительно с </a:t>
            </a:r>
            <a:r>
              <a:rPr lang="ru-RU">
                <a:hlinkClick r:id="rId6" tooltip="V век до н. э."/>
              </a:rPr>
              <a:t>V века до н. э.</a:t>
            </a:r>
            <a:r>
              <a:rPr lang="ru-RU"/>
              <a:t> в </a:t>
            </a:r>
            <a:r>
              <a:rPr lang="ru-RU">
                <a:hlinkClick r:id="rId7" tooltip="Древняя Греция"/>
              </a:rPr>
              <a:t>Древней Греции</a:t>
            </a:r>
            <a:r>
              <a:rPr lang="ru-RU"/>
              <a:t>, </a:t>
            </a:r>
            <a:r>
              <a:rPr lang="ru-RU">
                <a:hlinkClick r:id="rId8" tooltip="Древний Рим"/>
              </a:rPr>
              <a:t>Древнем Риме</a:t>
            </a:r>
            <a:r>
              <a:rPr lang="ru-RU"/>
              <a:t>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2"/>
          <p:cNvSpPr>
            <a:spLocks noChangeArrowheads="1" noChangeShapeType="1" noTextEdit="1"/>
          </p:cNvSpPr>
          <p:nvPr/>
        </p:nvSpPr>
        <p:spPr bwMode="auto">
          <a:xfrm>
            <a:off x="2843213" y="2276475"/>
            <a:ext cx="3600450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"Деление"</a:t>
            </a:r>
          </a:p>
        </p:txBody>
      </p:sp>
      <p:sp>
        <p:nvSpPr>
          <p:cNvPr id="22530" name="WordArt 3"/>
          <p:cNvSpPr>
            <a:spLocks noChangeArrowheads="1" noChangeShapeType="1" noTextEdit="1"/>
          </p:cNvSpPr>
          <p:nvPr/>
        </p:nvSpPr>
        <p:spPr bwMode="auto">
          <a:xfrm>
            <a:off x="2700338" y="981075"/>
            <a:ext cx="2533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Тема урока: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357166"/>
            <a:ext cx="71438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+mn-cs"/>
              </a:rPr>
              <a:t>Цель урока: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613" y="1341438"/>
            <a:ext cx="67691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 b="1">
                <a:solidFill>
                  <a:srgbClr val="403152"/>
                </a:solidFill>
                <a:latin typeface="Comic Sans MS" pitchFamily="66" charset="0"/>
              </a:rPr>
              <a:t>совершенствовать  навыки деления натуральных чисел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2339975" y="981075"/>
            <a:ext cx="4303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</a:rPr>
              <a:t>Работа в парах.</a:t>
            </a:r>
          </a:p>
          <a:p>
            <a:pPr algn="ctr"/>
            <a:r>
              <a:rPr lang="ru-RU" sz="3600">
                <a:solidFill>
                  <a:schemeClr val="bg1"/>
                </a:solidFill>
              </a:rPr>
              <a:t>Задание 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346</Words>
  <Application>Microsoft Office PowerPoint</Application>
  <PresentationFormat>Экран (4:3)</PresentationFormat>
  <Paragraphs>86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Calibri</vt:lpstr>
      <vt:lpstr>Comic Sans MS</vt:lpstr>
      <vt:lpstr>Times New Roman</vt:lpstr>
      <vt:lpstr>Lucida Sans Unicode</vt:lpstr>
      <vt:lpstr>Georgia</vt:lpstr>
      <vt:lpstr>Microsoft YaHei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Арифметические действия:</vt:lpstr>
      <vt:lpstr>Слайд 4</vt:lpstr>
      <vt:lpstr>Слайд 5</vt:lpstr>
      <vt:lpstr>Слайд 6</vt:lpstr>
      <vt:lpstr>Слайд 7</vt:lpstr>
      <vt:lpstr>Слайд 8</vt:lpstr>
      <vt:lpstr>Слайд 9</vt:lpstr>
      <vt:lpstr>Правила работы в парах</vt:lpstr>
      <vt:lpstr>Слайд 11</vt:lpstr>
      <vt:lpstr>Слайд 12</vt:lpstr>
      <vt:lpstr>Компоненты деления:</vt:lpstr>
      <vt:lpstr>Алгоритм деления:</vt:lpstr>
      <vt:lpstr>Слайд 15</vt:lpstr>
      <vt:lpstr>Ответы к заданию 2.</vt:lpstr>
      <vt:lpstr>Города Омской области</vt:lpstr>
      <vt:lpstr>Работа в группах</vt:lpstr>
      <vt:lpstr>Слайд 19</vt:lpstr>
      <vt:lpstr>Города Омской области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Nabster</dc:creator>
  <cp:lastModifiedBy>user</cp:lastModifiedBy>
  <cp:revision>95</cp:revision>
  <dcterms:created xsi:type="dcterms:W3CDTF">2013-07-14T05:40:20Z</dcterms:created>
  <dcterms:modified xsi:type="dcterms:W3CDTF">2015-12-09T15:36:58Z</dcterms:modified>
</cp:coreProperties>
</file>