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3"/>
  </p:notesMasterIdLst>
  <p:handoutMasterIdLst>
    <p:handoutMasterId r:id="rId24"/>
  </p:handoutMasterIdLst>
  <p:sldIdLst>
    <p:sldId id="290" r:id="rId2"/>
    <p:sldId id="294" r:id="rId3"/>
    <p:sldId id="291" r:id="rId4"/>
    <p:sldId id="295" r:id="rId5"/>
    <p:sldId id="262" r:id="rId6"/>
    <p:sldId id="257" r:id="rId7"/>
    <p:sldId id="276" r:id="rId8"/>
    <p:sldId id="258" r:id="rId9"/>
    <p:sldId id="298" r:id="rId10"/>
    <p:sldId id="315" r:id="rId11"/>
    <p:sldId id="316" r:id="rId12"/>
    <p:sldId id="317" r:id="rId13"/>
    <p:sldId id="318" r:id="rId14"/>
    <p:sldId id="293" r:id="rId15"/>
    <p:sldId id="299" r:id="rId16"/>
    <p:sldId id="267" r:id="rId17"/>
    <p:sldId id="296" r:id="rId18"/>
    <p:sldId id="314" r:id="rId19"/>
    <p:sldId id="305" r:id="rId20"/>
    <p:sldId id="268" r:id="rId21"/>
    <p:sldId id="28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ustom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4" autoAdjust="0"/>
    <p:restoredTop sz="95591" autoAdjust="0"/>
  </p:normalViewPr>
  <p:slideViewPr>
    <p:cSldViewPr>
      <p:cViewPr varScale="1">
        <p:scale>
          <a:sx n="70" d="100"/>
          <a:sy n="70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1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5216CF-D3CA-44C3-8476-EDA951A27ED7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F7E587E-8229-44E9-8506-1C41A03544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1D0574-F34A-42D9-A811-E960B378892C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EDA676-97AF-4BF8-8C0F-53044513D9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0739DD-EF55-4DB0-A27C-074F411BF28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6270C1-D6D5-4DA9-9EA9-60627AF7120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577C18-AD90-47E5-A70D-F751B65C53E8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B09D1-86B7-47B1-A425-BC2FD1FD0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F553-DDB4-421B-97F9-0D7B7C1303A0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7E2A-0408-49BE-A680-BE20878CA4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14C0-361C-4618-97FF-875BE05D6FD3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1AEF-D752-40D9-84A9-61053A4962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8120-ABB0-4CE2-AEC1-4E7AE2A8B631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7564-ECE8-4F64-8FC1-3C55DFA86E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4C959F-1051-481B-914D-E5D54CC7AE03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D76DB1-E2BA-4036-93CC-4F410A3B42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F0F37-D6DC-43AD-A86D-F01E50E9D180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E30B-72CB-4B06-AE6D-E2478B1E47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E45C-6045-440C-AE8F-3ED47BC85493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7AD6-87D3-4A02-BAC5-AE00D649CF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D5638-CB0E-4AC9-83BC-4B898E41130F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8000-50B9-44A8-B9E9-28B9FBA7C1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280AB-3416-49D0-806F-E8CE857899F0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2F8325-52EF-4400-BAE5-6453846413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6B2CF-4A2E-4077-A40B-E4D9A0F785B1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B5B5-86A6-49BB-AC57-610B4186C4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B419B1-5EEC-49ED-BFDE-7B8BF771DE34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60E2E2-09B9-44A2-A30E-EFA9D75399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7DC3098-32C9-414E-945C-35C0AB5467A3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BC6B39-3A2C-4358-A700-0022EA541B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7" r:id="rId2"/>
    <p:sldLayoutId id="2147483985" r:id="rId3"/>
    <p:sldLayoutId id="2147483978" r:id="rId4"/>
    <p:sldLayoutId id="2147483979" r:id="rId5"/>
    <p:sldLayoutId id="2147483980" r:id="rId6"/>
    <p:sldLayoutId id="2147483986" r:id="rId7"/>
    <p:sldLayoutId id="2147483981" r:id="rId8"/>
    <p:sldLayoutId id="2147483987" r:id="rId9"/>
    <p:sldLayoutId id="2147483982" r:id="rId10"/>
    <p:sldLayoutId id="21474839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4F4F4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4F4F4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FF0041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FF0041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EB31B4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7;&#1088;&#1077;&#1079;&#1077;&#1085;&#1090;&#1072;&#1094;&#1080;&#1103;%20&#1048;&#1089;&#1089;&#1083;&#1077;&#1076;&#1086;&#1074;&#1072;&#1085;&#1080;&#1077;\&#1082;&#1086;&#1089;&#1084;&#1077;&#1090;&#1080;&#1082;&#1072;%20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H:\&#1087;&#1088;&#1077;&#1079;&#1077;&#1085;&#1090;&#1072;&#1094;&#1080;&#1103;%20&#1048;&#1089;&#1089;&#1083;&#1077;&#1076;&#1086;&#1074;&#1072;&#1085;&#1080;&#1077;\&#1082;&#1086;&#1085;&#1094;&#1088;&#1074;&#1082;&#1072;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375" cy="6429375"/>
          </a:xfrm>
          <a:gradFill rotWithShape="0">
            <a:gsLst>
              <a:gs pos="0">
                <a:srgbClr val="85C2FF"/>
              </a:gs>
              <a:gs pos="39999">
                <a:srgbClr val="85C2FF"/>
              </a:gs>
              <a:gs pos="70000">
                <a:srgbClr val="5E9E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marL="0" lvl="8" indent="530225" algn="ctr">
              <a:buNone/>
            </a:pPr>
            <a:r>
              <a:rPr lang="ru-RU" sz="6000" b="1" dirty="0" smtClean="0">
                <a:solidFill>
                  <a:schemeClr val="accent2"/>
                </a:solidFill>
              </a:rPr>
              <a:t> Что скрывается</a:t>
            </a:r>
          </a:p>
          <a:p>
            <a:pPr marL="0" lvl="8" indent="0" algn="ctr">
              <a:buNone/>
            </a:pPr>
            <a:r>
              <a:rPr lang="ru-RU" sz="6000" b="1" dirty="0" smtClean="0">
                <a:solidFill>
                  <a:schemeClr val="accent2"/>
                </a:solidFill>
              </a:rPr>
              <a:t>в яркой </a:t>
            </a:r>
          </a:p>
          <a:p>
            <a:pPr marL="0" lvl="8" indent="0" algn="ctr">
              <a:buNone/>
            </a:pPr>
            <a:r>
              <a:rPr lang="ru-RU" sz="6000" b="1" dirty="0" smtClean="0">
                <a:solidFill>
                  <a:schemeClr val="accent2"/>
                </a:solidFill>
              </a:rPr>
              <a:t> баночке?</a:t>
            </a:r>
          </a:p>
        </p:txBody>
      </p:sp>
      <p:pic>
        <p:nvPicPr>
          <p:cNvPr id="1026" name="Picture 2" descr="C:\Documents and Settings\Я\Рабочий стол\Новая папка (6)\86347677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995738"/>
            <a:ext cx="28575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Я\Рабочий стол\Новая папка (6)\2956075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929063"/>
            <a:ext cx="240982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Я\Рабочий стол\Новая папка (6)\9244980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3905250"/>
            <a:ext cx="2428875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косметика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6357982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Агар-агар</a:t>
            </a:r>
            <a:r>
              <a:rPr lang="ru-RU" dirty="0" smtClean="0"/>
              <a:t>, полученный из беломорских и дальневосточных и водорослей, применяется в нежирных кремах в качестве эмульгатора.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chemeClr val="accent2"/>
                </a:solidFill>
              </a:rPr>
              <a:t>Бетаин </a:t>
            </a:r>
            <a:r>
              <a:rPr lang="ru-RU" dirty="0" smtClean="0"/>
              <a:t>используется для ухода за кожей как увлажнитель и стабилизатор из-за его уникальных увлажняющих свойств.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429420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3800" dirty="0" smtClean="0">
                <a:solidFill>
                  <a:schemeClr val="accent2"/>
                </a:solidFill>
              </a:rPr>
              <a:t>Желатин</a:t>
            </a:r>
            <a:r>
              <a:rPr lang="ru-RU" sz="3800" dirty="0" smtClean="0">
                <a:solidFill>
                  <a:srgbClr val="FF0000"/>
                </a:solidFill>
              </a:rPr>
              <a:t> </a:t>
            </a:r>
            <a:r>
              <a:rPr lang="ru-RU" sz="3800" dirty="0" smtClean="0"/>
              <a:t>- высший сорт естественного животного клея, используется в кремах в качестве загустителя.</a:t>
            </a:r>
            <a:br>
              <a:rPr lang="ru-RU" sz="3800" dirty="0" smtClean="0"/>
            </a:br>
            <a:r>
              <a:rPr lang="ru-RU" sz="3800" dirty="0" smtClean="0">
                <a:solidFill>
                  <a:schemeClr val="accent2"/>
                </a:solidFill>
              </a:rPr>
              <a:t>Камфорный спирт</a:t>
            </a:r>
            <a:r>
              <a:rPr lang="ru-RU" sz="3800" dirty="0" smtClean="0"/>
              <a:t> вырабатывается из древесины камфорного дерева. Ощутимо сужает поры и оказывает эффективное </a:t>
            </a:r>
            <a:r>
              <a:rPr lang="ru-RU" sz="3800" dirty="0" err="1" smtClean="0"/>
              <a:t>антимикробное</a:t>
            </a:r>
            <a:r>
              <a:rPr lang="ru-RU" sz="3800" dirty="0" smtClean="0"/>
              <a:t> действие.</a:t>
            </a:r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357982"/>
          </a:xfrm>
          <a:gradFill>
            <a:gsLst>
              <a:gs pos="70000">
                <a:srgbClr val="5E9EFF">
                  <a:alpha val="90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Лецитин </a:t>
            </a:r>
            <a:r>
              <a:rPr lang="ru-RU" sz="4000" dirty="0" smtClean="0"/>
              <a:t>– это вещество, близкое липидам кожи, способно «заполнять» поврежденные участки, восстанавливая покров кожи.</a:t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2"/>
                </a:solidFill>
              </a:rPr>
              <a:t>Лимонная кислота</a:t>
            </a:r>
            <a:r>
              <a:rPr lang="ru-RU" sz="4000" dirty="0" smtClean="0"/>
              <a:t> известна своим отбеливающим воздействием на кожу,  используется для удаления пигментных пятен и веснушек.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6429420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dirty="0" smtClean="0">
                <a:solidFill>
                  <a:schemeClr val="accent2"/>
                </a:solidFill>
              </a:rPr>
              <a:t>Синтетические красители и </a:t>
            </a:r>
            <a:r>
              <a:rPr lang="ru-RU" sz="2700" dirty="0" err="1" smtClean="0">
                <a:solidFill>
                  <a:schemeClr val="accent2"/>
                </a:solidFill>
              </a:rPr>
              <a:t>ароматизаторы</a:t>
            </a:r>
            <a:r>
              <a:rPr lang="ru-RU" sz="2700" dirty="0" smtClean="0"/>
              <a:t> содержат химические ингредиенты, которые могут вызывать головную боль, гиперпигментацию, кашель, рвоту, сыпь и раздражение кожи.</a:t>
            </a:r>
            <a:br>
              <a:rPr lang="ru-RU" sz="2700" dirty="0" smtClean="0"/>
            </a:br>
            <a:r>
              <a:rPr lang="ru-RU" sz="2700" dirty="0" err="1" smtClean="0">
                <a:solidFill>
                  <a:schemeClr val="accent2"/>
                </a:solidFill>
              </a:rPr>
              <a:t>Парабены</a:t>
            </a:r>
            <a:r>
              <a:rPr lang="ru-RU" sz="2700" dirty="0" smtClean="0"/>
              <a:t> - консерванты, подавляющие рост микроорганизмов и широко применяющиеся в косметике.  </a:t>
            </a:r>
            <a:r>
              <a:rPr lang="ru-RU" sz="2700" dirty="0" err="1" smtClean="0"/>
              <a:t>Аллергичны</a:t>
            </a:r>
            <a:r>
              <a:rPr lang="ru-RU" sz="2700" dirty="0" smtClean="0"/>
              <a:t> и способны накапливаться в некоторых тканях, что может приводить к образованию злокачественных опухолей. </a:t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err="1" smtClean="0">
                <a:solidFill>
                  <a:schemeClr val="accent2"/>
                </a:solidFill>
              </a:rPr>
              <a:t>Фталаты</a:t>
            </a:r>
            <a:r>
              <a:rPr lang="ru-RU" sz="2700" dirty="0" smtClean="0"/>
              <a:t> - фиксаторы запаха в парфюмерии. Особо опасны для детей, беременных и кормящих матерей.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525119"/>
                <a:gridCol w="1771484"/>
                <a:gridCol w="1982976"/>
                <a:gridCol w="2864421"/>
              </a:tblGrid>
              <a:tr h="2284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Группа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Возраст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опрошенных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accent2"/>
                          </a:solidFill>
                          <a:latin typeface="+mj-lt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2800" b="1" i="1" dirty="0" smtClean="0">
                          <a:solidFill>
                            <a:schemeClr val="accent2"/>
                          </a:solidFill>
                          <a:latin typeface="+mj-lt"/>
                          <a:ea typeface="Calibri"/>
                          <a:cs typeface="Times New Roman"/>
                        </a:rPr>
                        <a:t>% </a:t>
                      </a:r>
                      <a:endParaRPr lang="ru-RU" sz="3200" b="1" i="1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52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200" b="1" baseline="0" dirty="0" smtClean="0">
                          <a:latin typeface="+mj-lt"/>
                          <a:ea typeface="Calibri"/>
                          <a:cs typeface="Times New Roman"/>
                        </a:rPr>
                        <a:t> группа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+mj-lt"/>
                          <a:ea typeface="Calibri"/>
                          <a:cs typeface="Times New Roman"/>
                        </a:rPr>
                        <a:t>12-25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</a:t>
                      </a:r>
                      <a:endParaRPr lang="ru-RU" sz="28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+mj-lt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28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1" dirty="0" smtClean="0">
                          <a:latin typeface="+mj-lt"/>
                          <a:ea typeface="Calibri"/>
                          <a:cs typeface="Times New Roman"/>
                        </a:rPr>
                        <a:t>45</a:t>
                      </a:r>
                      <a:r>
                        <a:rPr lang="ru-RU" sz="2200" b="0" dirty="0" smtClean="0"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endParaRPr lang="ru-RU" sz="2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+mj-lt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+mj-lt"/>
                          <a:ea typeface="Calibri"/>
                          <a:cs typeface="Times New Roman"/>
                        </a:rPr>
                        <a:t>26-45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</a:t>
                      </a:r>
                      <a:endParaRPr lang="ru-RU" sz="28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+mj-lt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24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0" i="1" dirty="0" smtClean="0">
                          <a:latin typeface="+mj-lt"/>
                          <a:ea typeface="Calibri"/>
                          <a:cs typeface="Times New Roman"/>
                        </a:rPr>
                        <a:t>30</a:t>
                      </a:r>
                      <a:r>
                        <a:rPr lang="ru-RU" sz="2200" b="0" dirty="0" smtClean="0"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endParaRPr lang="ru-RU" sz="2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latin typeface="+mj-lt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22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+mj-lt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лет и выше</a:t>
                      </a:r>
                      <a:endParaRPr lang="ru-RU" sz="24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 smtClean="0">
                          <a:latin typeface="+mj-lt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24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200" b="0" i="1" dirty="0" smtClean="0">
                          <a:latin typeface="+mj-lt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2200" b="0" dirty="0" smtClean="0">
                          <a:latin typeface="+mj-lt"/>
                          <a:ea typeface="Calibri"/>
                          <a:cs typeface="Times New Roman"/>
                        </a:rPr>
                        <a:t>%</a:t>
                      </a:r>
                      <a:endParaRPr lang="ru-RU" sz="2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Я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87153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6357937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51"/>
          <a:ext cx="8715436" cy="66843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46978"/>
                <a:gridCol w="2438657"/>
                <a:gridCol w="2729801"/>
              </a:tblGrid>
              <a:tr h="773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фирмы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Полезные вещества</a:t>
                      </a:r>
                      <a:endParaRPr lang="ru-RU" sz="2400" b="1" i="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solidFill>
                            <a:schemeClr val="accent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Вредные вещества</a:t>
                      </a:r>
                      <a:endParaRPr lang="ru-RU" sz="1800" b="1" i="0" dirty="0">
                        <a:solidFill>
                          <a:schemeClr val="accent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5698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Oriflame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глицерин,</a:t>
                      </a:r>
                    </a:p>
                    <a:p>
                      <a:r>
                        <a:rPr lang="ru-RU" sz="1600" i="1" dirty="0" smtClean="0"/>
                        <a:t>бутиленгликоль</a:t>
                      </a:r>
                    </a:p>
                    <a:p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i="1" u="sng" dirty="0" err="1" smtClean="0">
                          <a:solidFill>
                            <a:schemeClr val="accent2"/>
                          </a:solidFill>
                        </a:rPr>
                        <a:t>парабены</a:t>
                      </a:r>
                      <a:r>
                        <a:rPr lang="ru-RU" sz="1600" i="1" baseline="0" dirty="0" smtClean="0"/>
                        <a:t> (</a:t>
                      </a:r>
                      <a:r>
                        <a:rPr lang="ru-RU" sz="1600" i="1" baseline="0" dirty="0" err="1" smtClean="0"/>
                        <a:t>аллергичны</a:t>
                      </a:r>
                      <a:r>
                        <a:rPr lang="ru-RU" sz="1600" i="1" baseline="0" dirty="0" smtClean="0"/>
                        <a:t>, накапливаясь в организме могут стать причиной возникновения  злокачественных опухолей)</a:t>
                      </a:r>
                      <a:endParaRPr lang="ru-RU" sz="1600" i="1" dirty="0" smtClean="0"/>
                    </a:p>
                    <a:p>
                      <a:r>
                        <a:rPr lang="ru-RU" sz="1600" i="1" u="sng" dirty="0" err="1" smtClean="0">
                          <a:solidFill>
                            <a:schemeClr val="accent2"/>
                          </a:solidFill>
                        </a:rPr>
                        <a:t>пропиленгликоль</a:t>
                      </a:r>
                      <a:r>
                        <a:rPr lang="ru-RU" sz="1600" i="1" u="sng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ru-RU" sz="1600" i="1" dirty="0" smtClean="0"/>
                        <a:t>(вызывает аллергию, крапивницу,</a:t>
                      </a:r>
                      <a:r>
                        <a:rPr lang="ru-RU" sz="1600" i="1" baseline="0" dirty="0" smtClean="0"/>
                        <a:t> экзему</a:t>
                      </a:r>
                      <a:r>
                        <a:rPr lang="ru-RU" sz="1600" i="1" dirty="0" smtClean="0"/>
                        <a:t>)</a:t>
                      </a:r>
                    </a:p>
                    <a:p>
                      <a:endParaRPr lang="ru-RU" sz="1600" dirty="0"/>
                    </a:p>
                  </a:txBody>
                  <a:tcPr marL="68580" marR="68580" marT="0" marB="0"/>
                </a:tc>
              </a:tr>
              <a:tr h="12101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Avon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i="1" dirty="0" err="1" smtClean="0"/>
                        <a:t>стеарат</a:t>
                      </a:r>
                      <a:r>
                        <a:rPr lang="ru-RU" sz="1600" i="1" dirty="0" smtClean="0"/>
                        <a:t>,</a:t>
                      </a:r>
                    </a:p>
                    <a:p>
                      <a:r>
                        <a:rPr lang="ru-RU" sz="1600" i="1" dirty="0" smtClean="0"/>
                        <a:t>бутиленгликоль, </a:t>
                      </a:r>
                    </a:p>
                    <a:p>
                      <a:r>
                        <a:rPr lang="ru-RU" sz="1600" i="1" dirty="0" smtClean="0"/>
                        <a:t>уксусная кислота</a:t>
                      </a:r>
                    </a:p>
                    <a:p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парабены</a:t>
                      </a:r>
                      <a:endParaRPr lang="ru-RU" sz="1600" i="1" dirty="0"/>
                    </a:p>
                  </a:txBody>
                  <a:tcPr marL="68580" marR="68580" marT="0" marB="0"/>
                </a:tc>
              </a:tr>
              <a:tr h="18756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Чёрный жемчуг</a:t>
                      </a:r>
                      <a:endParaRPr lang="ru-RU" sz="2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с</a:t>
                      </a:r>
                      <a:r>
                        <a:rPr lang="ru-RU" sz="1600" i="1" dirty="0" err="1" smtClean="0"/>
                        <a:t>теарат</a:t>
                      </a:r>
                      <a:r>
                        <a:rPr lang="ru-RU" sz="1600" i="1" dirty="0" smtClean="0"/>
                        <a:t>,</a:t>
                      </a:r>
                    </a:p>
                    <a:p>
                      <a:r>
                        <a:rPr lang="ru-RU" sz="1600" i="1" dirty="0" smtClean="0"/>
                        <a:t>глицерин,</a:t>
                      </a:r>
                    </a:p>
                    <a:p>
                      <a:r>
                        <a:rPr lang="ru-RU" sz="1600" i="1" dirty="0" smtClean="0"/>
                        <a:t>экстракт ламинарии,</a:t>
                      </a:r>
                    </a:p>
                    <a:p>
                      <a:r>
                        <a:rPr lang="ru-RU" sz="1600" i="1" dirty="0" smtClean="0"/>
                        <a:t>токоферол ацетат,</a:t>
                      </a:r>
                    </a:p>
                    <a:p>
                      <a:r>
                        <a:rPr lang="ru-RU" sz="1600" i="1" dirty="0" smtClean="0"/>
                        <a:t>бетаин,</a:t>
                      </a:r>
                    </a:p>
                    <a:p>
                      <a:r>
                        <a:rPr lang="ru-RU" sz="1600" i="1" dirty="0" err="1" smtClean="0"/>
                        <a:t>креацин</a:t>
                      </a:r>
                      <a:r>
                        <a:rPr lang="ru-RU" sz="1600" i="1" dirty="0" smtClean="0"/>
                        <a:t>,</a:t>
                      </a:r>
                    </a:p>
                    <a:p>
                      <a:r>
                        <a:rPr lang="ru-RU" sz="1600" i="1" dirty="0" smtClean="0"/>
                        <a:t>лецитин</a:t>
                      </a:r>
                    </a:p>
                    <a:p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/>
                        <a:t>парабены</a:t>
                      </a:r>
                      <a:endParaRPr lang="ru-RU" sz="1600" i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6429375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2"/>
                </a:solidFill>
              </a:rPr>
              <a:t>Вывод: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наибольшее количество полезных веществ содержится в продукции российской фирмы «Калина»-«Черный жемчуг». Это такие вещества, как </a:t>
            </a:r>
            <a:r>
              <a:rPr lang="ru-RU" sz="4400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стеарат</a:t>
            </a:r>
            <a: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глицерин,</a:t>
            </a:r>
            <a:b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экстракт ламинарии, токоферол ацетат, бетаин, креацин, лецитин.</a:t>
            </a:r>
            <a:b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6572296"/>
          </a:xfrm>
          <a:gradFill>
            <a:gsLst>
              <a:gs pos="70000">
                <a:srgbClr val="5E9EFF">
                  <a:alpha val="85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marL="1528763" indent="-1528763">
              <a:lnSpc>
                <a:spcPct val="115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accent2"/>
                </a:solidFill>
                <a:ea typeface="Calibri"/>
                <a:cs typeface="Times New Roman"/>
              </a:rPr>
              <a:t>           Вредные вещества:</a:t>
            </a:r>
            <a:br>
              <a:rPr lang="ru-RU" i="1" dirty="0" smtClean="0">
                <a:solidFill>
                  <a:schemeClr val="accent2"/>
                </a:solidFill>
                <a:ea typeface="Calibri"/>
                <a:cs typeface="Times New Roman"/>
              </a:rPr>
            </a:b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Диазолидинил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- мочевина,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лорамиддин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синтетические </a:t>
            </a: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ароматизаторы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,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содиумлаурет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сульфат,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стеаралкониум-хлорид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сополимеры винил пирролидина и винилацетата,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синтетические красители,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соли алюминия,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сульфаты,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парабены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пропиленгликоль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, 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формальдегид, 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фталаты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,</a:t>
            </a:r>
            <a:b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триклозан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  </a:t>
            </a:r>
            <a:r>
              <a:rPr lang="ru-RU" sz="2200" i="1" dirty="0" err="1" smtClean="0">
                <a:solidFill>
                  <a:schemeClr val="tx1"/>
                </a:solidFill>
                <a:ea typeface="Calibri"/>
                <a:cs typeface="Times New Roman"/>
              </a:rPr>
              <a:t>хлорфенол</a:t>
            </a:r>
            <a:r>
              <a:rPr lang="ru-RU" sz="2200" i="1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r>
              <a:rPr lang="ru-RU" i="1" dirty="0" smtClean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i="1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6429375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2"/>
                </a:solidFill>
              </a:rPr>
              <a:t/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7200" dirty="0" smtClean="0">
                <a:solidFill>
                  <a:schemeClr val="accent2"/>
                </a:solidFill>
              </a:rPr>
              <a:t/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7200" dirty="0" smtClean="0">
                <a:solidFill>
                  <a:schemeClr val="accent2"/>
                </a:solidFill>
              </a:rPr>
              <a:t/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7200" dirty="0" smtClean="0">
                <a:solidFill>
                  <a:schemeClr val="accent2"/>
                </a:solidFill>
              </a:rPr>
              <a:t/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7200" dirty="0" smtClean="0">
                <a:solidFill>
                  <a:schemeClr val="accent2"/>
                </a:solidFill>
              </a:rPr>
              <a:t/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7200" dirty="0" smtClean="0">
                <a:solidFill>
                  <a:schemeClr val="accent2"/>
                </a:solidFill>
              </a:rPr>
              <a:t>Помните:</a:t>
            </a:r>
            <a:br>
              <a:rPr lang="ru-RU" sz="7200" dirty="0" smtClean="0">
                <a:solidFill>
                  <a:schemeClr val="accent2"/>
                </a:solidFill>
              </a:rPr>
            </a:br>
            <a: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вредная косметика может </a:t>
            </a:r>
            <a:r>
              <a:rPr lang="ru-RU" sz="6700" i="1" dirty="0" smtClean="0">
                <a:latin typeface="Times New Roman" pitchFamily="18" charset="0"/>
                <a:cs typeface="Times New Roman" pitchFamily="18" charset="0"/>
              </a:rPr>
              <a:t>стоить дешево, но обходиться дорого вам и вашему лицу! </a:t>
            </a:r>
            <a:r>
              <a:rPr lang="ru-RU" sz="67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7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Я\Рабочий стол\Новая папка (6)\791996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17132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Я\Рабочий стол\Новая папка (6)\54016711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428625"/>
            <a:ext cx="2617231" cy="221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Я\Рабочий стол\Новая папка (6)\5116749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357562"/>
            <a:ext cx="2214590" cy="283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Я\Рабочий стол\Новая папка (6)\8969545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500570"/>
            <a:ext cx="2357463" cy="213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Я\Рабочий стол\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28604"/>
            <a:ext cx="2071702" cy="1686211"/>
          </a:xfrm>
          <a:prstGeom prst="rect">
            <a:avLst/>
          </a:prstGeom>
          <a:noFill/>
        </p:spPr>
      </p:pic>
      <p:pic>
        <p:nvPicPr>
          <p:cNvPr id="9219" name="Picture 3" descr="C:\Documents and Settings\Я\Рабочий стол\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643446"/>
            <a:ext cx="2571768" cy="1857388"/>
          </a:xfrm>
          <a:prstGeom prst="rect">
            <a:avLst/>
          </a:prstGeom>
          <a:noFill/>
        </p:spPr>
      </p:pic>
      <p:pic>
        <p:nvPicPr>
          <p:cNvPr id="9220" name="Picture 4" descr="C:\Documents and Settings\Я\Рабочий стол\3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1698" y="2786058"/>
            <a:ext cx="2857520" cy="1714512"/>
          </a:xfrm>
          <a:prstGeom prst="rect">
            <a:avLst/>
          </a:prstGeom>
          <a:noFill/>
        </p:spPr>
      </p:pic>
      <p:pic>
        <p:nvPicPr>
          <p:cNvPr id="9221" name="Picture 5" descr="C:\Documents and Settings\Я\Рабочий стол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195513"/>
            <a:ext cx="2857519" cy="237649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I:\picture\школа\1318576553_konse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6500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 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6" name="Picture 2" descr="C:\Documents and Settings\Я\Рабочий стол\Новая папка (6)\Рисуно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Я\Рабочий стол\Новая папка (6)\Рисунок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Я\Рабочий стол\Новая папка (6)\Рисунок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Я\Рабочий стол\Новая папка (6)\Рисунок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3250" y="3429000"/>
            <a:ext cx="4730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Я\Рабочий стол\Новая папка (6)\Рисунок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38" y="1857375"/>
            <a:ext cx="4729162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концр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643938" cy="63579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accent6"/>
                </a:solidFill>
              </a:rPr>
              <a:t>Благодарим за внимание!</a:t>
            </a:r>
            <a:endParaRPr lang="ru-RU" sz="4800" i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Documents and Settings\User\Рабочий стол\happy_face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500063"/>
            <a:ext cx="7188200" cy="4714875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8572500" cy="6286500"/>
          </a:xfrm>
          <a:gradFill rotWithShape="0">
            <a:gsLst>
              <a:gs pos="0">
                <a:srgbClr val="85C2FF"/>
              </a:gs>
              <a:gs pos="39999">
                <a:srgbClr val="85C2FF"/>
              </a:gs>
              <a:gs pos="70000">
                <a:srgbClr val="5E9E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 работы: </a:t>
            </a:r>
            <a:r>
              <a:rPr lang="ru-RU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исследование с точки зрения безопасности состава наиболее популярных в МБОУ – СОШ №1 косметических марок. </a:t>
            </a:r>
          </a:p>
          <a:p>
            <a:pPr eaLnBrk="1" hangingPunct="1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состав косметических средств, наиболее популярных в МБОУ – СОШ №1 с точки зрения безопасности для кожи и здоровья.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572500" cy="6429375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325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600" b="1" dirty="0" smtClean="0">
                <a:solidFill>
                  <a:schemeClr val="accent2"/>
                </a:solidFill>
              </a:rPr>
              <a:t>Цель исследования:</a:t>
            </a:r>
            <a:r>
              <a:rPr lang="ru-RU" sz="9600" dirty="0" smtClean="0">
                <a:solidFill>
                  <a:schemeClr val="accent2"/>
                </a:solidFill>
              </a:rPr>
              <a:t> </a:t>
            </a:r>
            <a:r>
              <a:rPr lang="ru-RU" sz="9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выявление наиболее безопасной косметики, применяемой работниками и учащимися нашей школы.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600" b="1" dirty="0" smtClean="0">
                <a:solidFill>
                  <a:schemeClr val="accent2"/>
                </a:solidFill>
              </a:rPr>
              <a:t>Задачи исследования:</a:t>
            </a:r>
            <a:endParaRPr lang="ru-RU" sz="9600" dirty="0" smtClean="0">
              <a:solidFill>
                <a:schemeClr val="accent2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литературы об истории косметических средств.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полезных и вредных химических веществ, содержащихся в современной косметике.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Выявление наиболее популярных  среди учащихся и работников МБОУ – СОШ №1 косметических марок.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96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Анализ популярных косметических средств с точки зрения их пользы или вреда для человека.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6357938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176213" indent="90488"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2"/>
                </a:solidFill>
              </a:rPr>
              <a:t>Практическая направленность                               исследования: </a:t>
            </a:r>
            <a: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b="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4400" b="0" i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и взрослым, что существует угроза того, что </a:t>
            </a:r>
            <a:r>
              <a:rPr lang="ru-RU" sz="4400" b="0" i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косметике, делающей нашу жизнь привлекательней, существует множество вредных веществ, которые могут навредить  здоровью. </a:t>
            </a:r>
            <a:endParaRPr lang="ru-RU" b="0" i="1" dirty="0">
              <a:solidFill>
                <a:schemeClr val="accent1">
                  <a:tint val="88000"/>
                  <a:satMod val="1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3" y="285750"/>
            <a:ext cx="8715375" cy="6357938"/>
          </a:xfrm>
          <a:gradFill>
            <a:gsLst>
              <a:gs pos="7000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	</a:t>
            </a:r>
            <a:b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i="1" dirty="0" smtClean="0">
                <a:solidFill>
                  <a:schemeClr val="accent2"/>
                </a:solidFill>
              </a:rPr>
              <a:t>Авторы</a:t>
            </a:r>
            <a:r>
              <a:rPr lang="ru-RU" sz="3000" i="1" dirty="0">
                <a:solidFill>
                  <a:schemeClr val="accent2"/>
                </a:solidFill>
              </a:rPr>
              <a:t>: </a:t>
            </a:r>
            <a:r>
              <a:rPr lang="ru-RU" sz="30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i="1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учащиеся 10 класса </a:t>
            </a:r>
            <a:b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МБОУ </a:t>
            </a:r>
            <a:r>
              <a:rPr lang="ru-RU" sz="3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– </a:t>
            </a: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СОШ №1 г. Аркадака</a:t>
            </a:r>
            <a:r>
              <a:rPr lang="ru-RU" sz="3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Деревянкина Любовь</a:t>
            </a:r>
            <a:b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Саломатина Анастасия</a:t>
            </a:r>
            <a:b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Кудинова Юлия</a:t>
            </a:r>
            <a:b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Шевчук Надежда</a:t>
            </a:r>
            <a: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</a:t>
            </a:r>
            <a:r>
              <a:rPr lang="ru-RU" sz="3000" i="1" dirty="0" smtClean="0">
                <a:solidFill>
                  <a:schemeClr val="accent2"/>
                </a:solidFill>
              </a:rPr>
              <a:t>Руководитель:</a:t>
            </a:r>
            <a: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</a:t>
            </a: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Терехова  Марина 	     			 	   Михайловна</a:t>
            </a:r>
            <a:r>
              <a:rPr lang="ru-RU" sz="3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, </a:t>
            </a: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учитель английского языка </a:t>
            </a:r>
            <a:r>
              <a:rPr lang="ru-RU" sz="3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0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3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:\picture\школа\ормфл. эйв. чр.жмч\00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28625"/>
            <a:ext cx="22320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:\picture\школа\ормфл. эйв. чр.жмч\34336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500063"/>
            <a:ext cx="33623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:\picture\школа\ормфл. эйв. чр.жмч\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642938"/>
            <a:ext cx="22606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I:\picture\школа\ормфл. эйв. чр.жмч\1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3429000"/>
            <a:ext cx="238283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I:\picture\школа\ормфл. эйв. чр.жмч\2512584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2857500"/>
            <a:ext cx="29289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I:\picture\школа\ормфл. эйв. чр.жмч\56366809_1268421317__dnevnoy_matiruyuschiy_krem_dlya_molodoy_kozhi_programma_do_25_l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3071813"/>
            <a:ext cx="24796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Я\Рабочий стол\Новая папка (6)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4429125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Я\Рабочий стол\Новая папка (6)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0"/>
            <a:ext cx="4714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Я\Рабочий стол\Новая папка (6)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5"/>
            <a:ext cx="44291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Я\Рабочий стол\Новая папка (6)\Рисунок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571875"/>
            <a:ext cx="4714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Я\Рабочий стол\Новая папка (6)\Рисунок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38" y="1785938"/>
            <a:ext cx="45053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6" cy="64294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93148"/>
                <a:gridCol w="4322288"/>
              </a:tblGrid>
              <a:tr h="64294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i="1" dirty="0" smtClean="0">
                          <a:solidFill>
                            <a:schemeClr val="accent2"/>
                          </a:solidFill>
                          <a:latin typeface="+mj-lt"/>
                          <a:ea typeface="Calibri"/>
                          <a:cs typeface="Times New Roman"/>
                        </a:rPr>
                        <a:t>Полезные</a:t>
                      </a:r>
                      <a:r>
                        <a:rPr lang="ru-RU" sz="2200" b="1" i="1" baseline="0" dirty="0" smtClean="0">
                          <a:solidFill>
                            <a:schemeClr val="accent2"/>
                          </a:solidFill>
                          <a:latin typeface="+mj-lt"/>
                          <a:ea typeface="Calibri"/>
                          <a:cs typeface="Times New Roman"/>
                        </a:rPr>
                        <a:t> вещества: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Агар-агар,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арахидоновая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кислота, белки шелка, или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серицин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бензиловый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спирт ,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бензойная кислота, бутиленгликоль, гипосульфит, глицерин диоксид титана и оксид цинка,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дисодиум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желатин, жир эму,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карагинан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камфорный спирт,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киталан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коензим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 10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криолан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ланолин,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лецитин, лимонная кислота,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метилцеллюлоза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минеральные масла, молочная кислота,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моностеарат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глицерина и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моноглицериды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мочевина, норковый жир, оксид цинка,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пентол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олеат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сорбитанолеат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пропиленгликоль, салициловая кислота, пчелиный воск, салициловый спирт,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сквален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соли магния, соли натрия, сорбит, спермацет,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стеарат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терлан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токоферол ацетат, трагакант,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транскутол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триглицерид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каприловой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кислоты, церезин,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цетиловый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спирт,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циклометикон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диметикон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</a:t>
                      </a:r>
                      <a:r>
                        <a:rPr lang="ru-RU" sz="1600" b="1" i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симетикон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уксусная кислота, хлорид натрия.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chemeClr val="accent2"/>
                          </a:solidFill>
                          <a:latin typeface="+mj-lt"/>
                          <a:ea typeface="Calibri"/>
                          <a:cs typeface="Times New Roman"/>
                        </a:rPr>
                        <a:t>Вредные</a:t>
                      </a:r>
                      <a:r>
                        <a:rPr lang="ru-RU" sz="2000" b="1" i="1" baseline="0" dirty="0" smtClean="0">
                          <a:solidFill>
                            <a:schemeClr val="accent2"/>
                          </a:solidFill>
                          <a:latin typeface="+mj-lt"/>
                          <a:ea typeface="Calibri"/>
                          <a:cs typeface="Times New Roman"/>
                        </a:rPr>
                        <a:t> вещества: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Диазолидинил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- мочевина,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лорамиддин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синтетические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ароматизаторы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одиум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лаурет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сульфат,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стеаралкониум-хлорид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сополимеры винил пирролидина и винилацетата,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синтетические красители,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соли алюминия,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сульфаты,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парабены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пропиленгликоль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,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формальдегид,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фталаты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триклозан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b="1" i="1" baseline="0" dirty="0" err="1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хлорфенол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ysClr val="windowText" lastClr="000000"/>
      </a:dk1>
      <a:lt1>
        <a:srgbClr val="00B0F0"/>
      </a:lt1>
      <a:dk2>
        <a:srgbClr val="666666"/>
      </a:dk2>
      <a:lt2>
        <a:srgbClr val="D2D2D2"/>
      </a:lt2>
      <a:accent1>
        <a:srgbClr val="F2F2F2"/>
      </a:accent1>
      <a:accent2>
        <a:srgbClr val="E40059"/>
      </a:accent2>
      <a:accent3>
        <a:srgbClr val="9C007F"/>
      </a:accent3>
      <a:accent4>
        <a:srgbClr val="68007F"/>
      </a:accent4>
      <a:accent5>
        <a:srgbClr val="72A0FF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1228</TotalTime>
  <Words>448</Words>
  <Application>Microsoft Office PowerPoint</Application>
  <PresentationFormat>Экран (4:3)</PresentationFormat>
  <Paragraphs>82</Paragraphs>
  <Slides>21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Слайд 1</vt:lpstr>
      <vt:lpstr>Слайд 2</vt:lpstr>
      <vt:lpstr>Слайд 3</vt:lpstr>
      <vt:lpstr>Слайд 4</vt:lpstr>
      <vt:lpstr>Практическая направленность                               исследования:  показать детям и взрослым, что существует угроза того, что в косметике, делающей нашу жизнь привлекательней, существует множество вредных веществ, которые могут навредить  здоровью. </vt:lpstr>
      <vt:lpstr>  Авторы:  учащиеся 10 класса  МБОУ – СОШ №1 г. Аркадака Деревянкина Любовь Саломатина Анастасия Кудинова Юлия Шевчук Надежда            Руководитель:           Терехова  Марина               Михайловна,            учитель английского языка  </vt:lpstr>
      <vt:lpstr>Слайд 7</vt:lpstr>
      <vt:lpstr>Слайд 8</vt:lpstr>
      <vt:lpstr>Слайд 9</vt:lpstr>
      <vt:lpstr>Агар-агар, полученный из беломорских и дальневосточных и водорослей, применяется в нежирных кремах в качестве эмульгатора.   Бетаин используется для ухода за кожей как увлажнитель и стабилизатор из-за его уникальных увлажняющих свойств. </vt:lpstr>
      <vt:lpstr>Желатин - высший сорт естественного животного клея, используется в кремах в качестве загустителя. Камфорный спирт вырабатывается из древесины камфорного дерева. Ощутимо сужает поры и оказывает эффективное антимикробное действие.  </vt:lpstr>
      <vt:lpstr>Лецитин – это вещество, близкое липидам кожи, способно «заполнять» поврежденные участки, восстанавливая покров кожи. Лимонная кислота известна своим отбеливающим воздействием на кожу,  используется для удаления пигментных пятен и веснушек. </vt:lpstr>
      <vt:lpstr>                                                                                                                                                              Синтетические красители и ароматизаторы содержат химические ингредиенты, которые могут вызывать головную боль, гиперпигментацию, кашель, рвоту, сыпь и раздражение кожи. Парабены - консерванты, подавляющие рост микроорганизмов и широко применяющиеся в косметике.  Аллергичны и способны накапливаться в некоторых тканях, что может приводить к образованию злокачественных опухолей.   Фталаты - фиксаторы запаха в парфюмерии. Особо опасны для детей, беременных и кормящих матерей.  </vt:lpstr>
      <vt:lpstr>Слайд 14</vt:lpstr>
      <vt:lpstr>Слайд 15</vt:lpstr>
      <vt:lpstr> </vt:lpstr>
      <vt:lpstr>Вывод: наибольшее количество полезных веществ содержится в продукции российской фирмы «Калина»-«Черный жемчуг». Это такие вещества, как стеарат, глицерин, экстракт ламинарии, токоферол ацетат, бетаин, креацин, лецитин.  </vt:lpstr>
      <vt:lpstr>           Вредные вещества: Диазолидинил- мочевина,  лорамиддин,  синтетические ароматизаторы,  содиумлаурет сульфат,  стеаралкониум-хлорид,  сополимеры винил пирролидина и винилацетата,  синтетические красители,  соли алюминия,  сульфаты,  парабены,  пропиленгликоль,   формальдегид,  фталаты ,  триклозан  хлорфенол. </vt:lpstr>
      <vt:lpstr>     Помните:  вредная косметика может стоить дешево, но обходиться дорого вам и вашему лицу!  </vt:lpstr>
      <vt:lpstr>     </vt:lpstr>
      <vt:lpstr>Благодарим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учреждение- средняя общеобразовательная школа с. Алексеевка Аркадакского района Саратовской области    Распространение мобильной зависимости среди учащихся и сотрудников МОУ – СОШ  с. Алексеевка   </dc:title>
  <dc:creator>Customer</dc:creator>
  <cp:lastModifiedBy>Андрей</cp:lastModifiedBy>
  <cp:revision>178</cp:revision>
  <dcterms:created xsi:type="dcterms:W3CDTF">2011-10-03T16:41:55Z</dcterms:created>
  <dcterms:modified xsi:type="dcterms:W3CDTF">2015-12-14T14:40:55Z</dcterms:modified>
</cp:coreProperties>
</file>