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61" r:id="rId8"/>
    <p:sldId id="260" r:id="rId9"/>
    <p:sldId id="259" r:id="rId10"/>
    <p:sldId id="263" r:id="rId11"/>
    <p:sldId id="262" r:id="rId12"/>
    <p:sldId id="266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00FF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8977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 модели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выпускника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ДОУ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к модели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выпускника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НОШ»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571744"/>
            <a:ext cx="5429288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Куксова Любовь Ивановна, учитель высшей квалификационной категории МОУ СОШ №2 г.Амурска</a:t>
            </a:r>
            <a:endParaRPr lang="en-US" dirty="0"/>
          </a:p>
        </p:txBody>
      </p:sp>
      <p:pic>
        <p:nvPicPr>
          <p:cNvPr id="4" name="Picture 2" descr="C:\Documents and Settings\Администратор\Рабочий стол\к семинару 3.11\октябрь 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429132"/>
            <a:ext cx="1227973" cy="1582705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395470" y="642918"/>
            <a:ext cx="9667711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КОЛЛЕГИ,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ВСЕМ ЗА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ВНИМАНИЕ.</a:t>
            </a:r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ЖЕЛАЮ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САМОГО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КРЕПКОГО ЗДОРОВЬЯ,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ОГРОМНЫХ ТВОРЧЕСКИХ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ПРОФЕССИОНАЛЬНЫХ УСПЕХОВ.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500042"/>
            <a:ext cx="80010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«Школьное обучение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никогда не начинается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с пустого места,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 всегда опирается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 определённую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стадию развития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проделанную ребёнком».</a:t>
            </a:r>
          </a:p>
          <a:p>
            <a:pPr algn="r"/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Л. С. </a:t>
            </a:r>
            <a:r>
              <a:rPr lang="ru-RU" sz="4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Выготский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1357298"/>
            <a:ext cx="7786742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«Внутренняя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общность </a:t>
            </a:r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двух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«формаций» </a:t>
            </a:r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эпохи детства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—  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дошкольный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младший школьный возраст».</a:t>
            </a:r>
          </a:p>
          <a:p>
            <a:pPr algn="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 </a:t>
            </a:r>
            <a:r>
              <a:rPr lang="ru-RU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Б.Эльконин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Преемственность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–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не только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новому, но и,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ещё более важно и существенно,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сохранение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развития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необходимого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целесообразного старого,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связь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 новым 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старым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как основа поступательного развития процесса.</a:t>
            </a:r>
            <a:endParaRPr lang="ru-RU" sz="3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571480"/>
            <a:ext cx="90011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«Школа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не должна вносить резкого перелома в жизнь детей. Пусть, став учеником, ребенок продолжает делать сегодня то, что делал вчера. Пусть новое появляется в его жизни постепенно и не ошеломляет лавиной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впечатлений».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Сухомлинский В.А.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Портрет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выпускника ДОУ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33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изически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развитый,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овладевший основными культурно – гигиеническими навыками, </a:t>
            </a:r>
            <a:r>
              <a:rPr lang="ru-RU" sz="2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юбознательный, </a:t>
            </a:r>
            <a:r>
              <a:rPr lang="ru-RU" sz="2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ктивный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моционально </a:t>
            </a:r>
            <a:r>
              <a:rPr lang="ru-RU" sz="2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тзывчивый, </a:t>
            </a:r>
            <a:r>
              <a:rPr lang="ru-RU" sz="2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владевший средствами общения  и способами взаимодействия со взрослыми и сверстниками.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пособный управлять своим поведением и планировать свои, </a:t>
            </a:r>
            <a:r>
              <a:rPr lang="ru-RU" sz="2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облюдающий элементарные общепринятые нормы и правила поведения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меющий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первичные представления о семье, себе, обществе и государстве, мире, природе. </a:t>
            </a:r>
            <a:r>
              <a:rPr lang="ru-RU" sz="2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владевший универсальными  предпосылками учебной деятельности. </a:t>
            </a:r>
            <a:r>
              <a:rPr lang="ru-RU" sz="2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пособный решать интеллектуальные и личностные задачи (проблемы), адекватные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возрасту.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владевший необходимыми умениями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навыками.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i="1" u="sng" dirty="0" smtClean="0">
                <a:latin typeface="Arial" pitchFamily="34" charset="0"/>
                <a:ea typeface="Times New Roman" pitchFamily="18" charset="0"/>
              </a:rPr>
              <a:t/>
            </a:r>
            <a:br>
              <a:rPr lang="ru-RU" b="1" i="1" u="sng" dirty="0" smtClean="0">
                <a:latin typeface="Arial" pitchFamily="34" charset="0"/>
                <a:ea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Портрет </a:t>
            </a:r>
            <a:r>
              <a:rPr lang="ru-RU" b="1" i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выпускника начальной школы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29684" cy="4525963"/>
          </a:xfrm>
        </p:spPr>
        <p:txBody>
          <a:bodyPr>
            <a:normAutofit fontScale="92500" lnSpcReduction="10000"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В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ыполняющий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правила поведения здорового и безопасного образа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жизни,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юбознательный,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активно </a:t>
            </a:r>
            <a:r>
              <a:rPr lang="ru-RU" sz="2800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ознающий мир. </a:t>
            </a:r>
            <a:r>
              <a:rPr lang="ru-RU" sz="2800" b="1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оброжелательный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меющий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слушать и слышать собеседника,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обосновывать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свою позицию, </a:t>
            </a:r>
            <a:r>
              <a:rPr lang="ru-RU" sz="2800" b="1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отовый самостоятельно </a:t>
            </a:r>
            <a:r>
              <a:rPr lang="ru-RU" sz="2800" b="1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ействовать и </a:t>
            </a:r>
            <a:r>
              <a:rPr lang="ru-RU" sz="2800" b="1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твечать за свои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поступки. </a:t>
            </a:r>
            <a:r>
              <a:rPr lang="ru-RU" sz="2800" b="1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важающий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ринимающий ценности семьи и общества, </a:t>
            </a:r>
            <a:r>
              <a:rPr lang="ru-RU" sz="2800" b="1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юбящий свой народ, свой край, свою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Родину. </a:t>
            </a:r>
            <a:r>
              <a:rPr lang="ru-RU" sz="2800" b="1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ладеющий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основами  умения учиться, </a:t>
            </a:r>
            <a:r>
              <a:rPr lang="ru-RU" sz="2800" b="1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редметными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результатами, </a:t>
            </a:r>
            <a:r>
              <a:rPr lang="ru-RU" sz="2800" dirty="0" err="1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етапредметными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результатами 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lang="ru-RU" sz="2800" b="1" dirty="0" smtClean="0">
                <a:solidFill>
                  <a:srgbClr val="CC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пособный к организации собственной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деятельности.</a:t>
            </a: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        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Опрос родителей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229600" cy="4525963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72% на первое место поставили умение бегло читать, писать, решать сложные задачи;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 - умение ребенка быть самостоятельным.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10% - психологическую готовность ребенка к школе;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 - умение логически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мыслить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Доминирующие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педагогической работы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0" cy="3371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540"/>
                <a:gridCol w="4200540"/>
              </a:tblGrid>
              <a:tr h="720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Начальная ступень школьного образования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65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Игра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игровое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занятие - ведущая деятельность.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Основная форма обучения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                            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206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Все виды игровой, художественно –    продуктивной деятельности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Учебная деятельность с         использованием игровых  приемов.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9087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0" ma:contentTypeDescription="Create a new document." ma:contentTypeScope="" ma:versionID="dbcf0f450ab99b1f534105340ddde85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43BDFD5-AF7D-47DD-944F-0A9E24D59CF6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402C614C-32F0-4E99-98B1-0567D4414F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TS101908700</Template>
  <TotalTime>57</TotalTime>
  <Words>244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TS101908700</vt:lpstr>
      <vt:lpstr> «От модели выпускника ДОУ  к модели выпускника НОШ»  </vt:lpstr>
      <vt:lpstr>Слайд 2</vt:lpstr>
      <vt:lpstr>Слайд 3</vt:lpstr>
      <vt:lpstr>Преемственность</vt:lpstr>
      <vt:lpstr>Слайд 5</vt:lpstr>
      <vt:lpstr> Портрет выпускника ДОУ </vt:lpstr>
      <vt:lpstr> Портрет выпускника начальной школы </vt:lpstr>
      <vt:lpstr>Опрос родителей</vt:lpstr>
      <vt:lpstr> Доминирующие формы педагогической работы  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«От модели выпускника ДОУ  к модели выпускника НОШ»  </dc:title>
  <dc:subject/>
  <dc:creator>User</dc:creator>
  <cp:keywords/>
  <dc:description/>
  <cp:lastModifiedBy>User</cp:lastModifiedBy>
  <cp:revision>6</cp:revision>
  <dcterms:created xsi:type="dcterms:W3CDTF">2011-10-30T19:43:40Z</dcterms:created>
  <dcterms:modified xsi:type="dcterms:W3CDTF">2011-10-30T20:40:50Z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