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AE5"/>
    <a:srgbClr val="35BD15"/>
    <a:srgbClr val="C283F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502" autoAdjust="0"/>
    <p:restoredTop sz="94627" autoAdjust="0"/>
  </p:normalViewPr>
  <p:slideViewPr>
    <p:cSldViewPr>
      <p:cViewPr varScale="1">
        <p:scale>
          <a:sx n="69" d="100"/>
          <a:sy n="69" d="100"/>
        </p:scale>
        <p:origin x="-10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A91B-3695-4FCF-B06E-D30DAADF8F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7D69D-D79F-4A99-9A1F-B86E01EBB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A454-7A93-465E-8D36-15B9798AA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93EAC-C377-4FF8-83E7-C587903894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2B0CF-DD44-4E15-A4BF-99BDB99556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C7C6-66B9-4BD8-9EF5-D1166E0B7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2A0F9-3FC5-4EB9-9414-A1381677BC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F51D2-BE6E-431A-B841-C56FB5BEE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06FD3-0498-4B0F-91B4-6DE802B45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4C5E-4CE3-4319-AB77-011D2A0A5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12BD7E-1FF6-4108-A39B-8F4212F268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24A699A-200B-4672-BBA2-DC00410DDD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06" r:id="rId2"/>
    <p:sldLayoutId id="2147483715" r:id="rId3"/>
    <p:sldLayoutId id="2147483707" r:id="rId4"/>
    <p:sldLayoutId id="2147483716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7250" y="3857625"/>
            <a:ext cx="7200900" cy="25019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учитель русского языка, литературы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СОШ № 9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Коротенко Ирина Борисовна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Жизнь и творчество Михаила Васильевича Ломоносова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4000500"/>
            <a:ext cx="5286375" cy="2571750"/>
          </a:xfrm>
        </p:spPr>
        <p:txBody>
          <a:bodyPr>
            <a:normAutofit fontScale="92500" lnSpcReduction="20000"/>
          </a:bodyPr>
          <a:lstStyle/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b="1" dirty="0"/>
              <a:t>Ломоносов ушел из родного дома вопреки воле отца, и поэтому ему пришлось искать поддержку у односельчан: сосед Фома Шубный одолжил ему 3 рубля денег и дал беглецу теплый кафтан. </a:t>
            </a:r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b="1" dirty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b="1" dirty="0"/>
          </a:p>
          <a:p>
            <a:pPr marL="0" indent="0" algn="just"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b="1" dirty="0"/>
          </a:p>
        </p:txBody>
      </p:sp>
      <p:pic>
        <p:nvPicPr>
          <p:cNvPr id="30724" name="Picture 4" descr="Изображение 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2940051" cy="3432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25" name="Picture 5" descr="Изображение 0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857364"/>
            <a:ext cx="2886085" cy="4200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156325" y="2636838"/>
            <a:ext cx="863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2268538" y="4005263"/>
            <a:ext cx="338296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3200"/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929063" y="642938"/>
            <a:ext cx="4829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600" b="1" dirty="0">
                <a:latin typeface="+mn-lt"/>
              </a:rPr>
              <a:t>Карта пути Ломоносова в Москву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Изображение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88162" y="785794"/>
            <a:ext cx="4555838" cy="5286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85750" y="1428750"/>
            <a:ext cx="42862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«Трудно назвать какую-либо отрасль науки из существовавших в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XVIII</a:t>
            </a:r>
            <a:r>
              <a:rPr lang="ru-RU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в., в которую бы Ломоносов не внес крупного творческого вклада. В физике, астрономии, метеорологии, химии, геологии, горном деле, металлургии, географии, истории, теории словесности и литературе он либо создал капитальные труды, совершил выдающиеся научные открытия, либо выдвинул новые идеи, высказал гениальные прогнозы. Многие идеи Ломоносова на десятки лет и столетий опередили своё время».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30350"/>
            <a:ext cx="8391525" cy="4184650"/>
          </a:xfrm>
        </p:spPr>
        <p:txBody>
          <a:bodyPr>
            <a:normAutofit/>
          </a:bodyPr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444D26"/>
                  </a:outerShdw>
                </a:effectLst>
                <a:hlinkClick r:id="rId2" action="ppaction://hlinksldjump"/>
              </a:rPr>
              <a:t>Основные даты жизни и творчества М. В. Ломоносова.</a:t>
            </a:r>
            <a:endParaRPr lang="ru-RU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444D26"/>
                  </a:outerShdw>
                </a:effectLst>
                <a:hlinkClick r:id="rId3" action="ppaction://hlinksldjump"/>
              </a:rPr>
              <a:t>Детские и отроческие годы.</a:t>
            </a:r>
            <a:endParaRPr lang="ru-RU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444D26"/>
                  </a:outerShdw>
                </a:effectLst>
                <a:hlinkClick r:id="" action="ppaction://noaction"/>
              </a:rPr>
              <a:t>Достижения Ломоносова в области лингвистики и риторики.</a:t>
            </a:r>
            <a:endParaRPr lang="ru-RU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ru-RU" smtClean="0">
                <a:effectLst>
                  <a:outerShdw blurRad="38100" dist="38100" dir="2700000" algn="tl">
                    <a:srgbClr val="444D26"/>
                  </a:outerShdw>
                </a:effectLst>
                <a:hlinkClick r:id="" action="ppaction://noaction"/>
              </a:rPr>
              <a:t>Значение личности Ломоносова в развитии наук.</a:t>
            </a:r>
            <a:endParaRPr lang="ru-RU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609600" indent="-609600" eaLnBrk="1" hangingPunct="1">
              <a:buFontTx/>
              <a:buAutoNum type="arabicPeriod"/>
              <a:defRPr/>
            </a:pPr>
            <a:endParaRPr lang="ru-RU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  <a:p>
            <a:pPr marL="609600" indent="-609600" eaLnBrk="1" hangingPunct="1">
              <a:defRPr/>
            </a:pPr>
            <a:endParaRPr lang="ru-RU" smtClean="0">
              <a:effectLst>
                <a:outerShdw blurRad="38100" dist="38100" dir="2700000" algn="tl">
                  <a:srgbClr val="444D26"/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Содержание: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даты жизни и творчества М.Ю.Ломоносова</a:t>
            </a:r>
          </a:p>
        </p:txBody>
      </p:sp>
      <p:graphicFrame>
        <p:nvGraphicFramePr>
          <p:cNvPr id="10272" name="Group 32"/>
          <p:cNvGraphicFramePr>
            <a:graphicFrameLocks noGrp="1"/>
          </p:cNvGraphicFramePr>
          <p:nvPr/>
        </p:nvGraphicFramePr>
        <p:xfrm>
          <a:off x="428625" y="1428750"/>
          <a:ext cx="8358188" cy="4884105"/>
        </p:xfrm>
        <a:graphic>
          <a:graphicData uri="http://schemas.openxmlformats.org/drawingml/2006/table">
            <a:tbl>
              <a:tblPr/>
              <a:tblGrid>
                <a:gridCol w="2808288"/>
                <a:gridCol w="5549900"/>
              </a:tblGrid>
              <a:tr h="433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Года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itchFamily="18" charset="0"/>
                        </a:rPr>
                        <a:t>События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87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1711 , 8 ноября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родился в деревне Мишанинской Куростровской волости Двинского  уезда Архангельской губернии (ныне село Ломоносово)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</a:rPr>
                        <a:t>1730, 5 декабря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ушел в Москву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1731 ― 1735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учился в московской  Славяно-греко-латинской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1736, 1января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прибыл в Петербург, где был зачислен студентом академического университета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1736, 23 сентября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отправлен для обучения горному делу  и металлургии  в Германию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1736 ― 1739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обучался в Марбургском университете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303" name="Group 39"/>
          <p:cNvGraphicFramePr>
            <a:graphicFrameLocks noGrp="1"/>
          </p:cNvGraphicFramePr>
          <p:nvPr/>
        </p:nvGraphicFramePr>
        <p:xfrm>
          <a:off x="428625" y="642938"/>
          <a:ext cx="8286750" cy="5437823"/>
        </p:xfrm>
        <a:graphic>
          <a:graphicData uri="http://schemas.openxmlformats.org/drawingml/2006/table">
            <a:tbl>
              <a:tblPr/>
              <a:tblGrid>
                <a:gridCol w="2276475"/>
                <a:gridCol w="6010275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Годы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События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1739, февраль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женился на Елизавете-Христине Цильх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1739-1740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 обучался горному делу во Фрейберге  под руководством И.Ф. Генкеля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1741,8 июня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возвратился в Петербург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1742,8 января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получил звание адъюнкта физического  класса Петербургской Академии наук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557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1746, 20 июня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читал на русском языке публичные лекции по физике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1748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создал первую в России научно-исследовательскую и учебную химическую лаборатории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1748-1757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в Химической лаборатории вёл работы  по анализу руд, изготовлению цветных стёкол и красок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1749, 21 февраля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родилась дочь Елена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1755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учреждение Московского университета  по проекту Ломоносова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0" y="-3000375"/>
            <a:ext cx="9144000" cy="2643187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2F5AE5"/>
                </a:solidFill>
              </a:rPr>
              <a:t>1758 </a:t>
            </a:r>
            <a:r>
              <a:rPr lang="ru-RU" sz="2000" smtClean="0">
                <a:solidFill>
                  <a:srgbClr val="35BD15"/>
                </a:solidFill>
              </a:rPr>
              <a:t>		</a:t>
            </a:r>
            <a:r>
              <a:rPr lang="ru-RU" sz="2000" smtClean="0">
                <a:solidFill>
                  <a:srgbClr val="35BD15"/>
                </a:solidFill>
                <a:cs typeface="Arial" charset="0"/>
              </a:rPr>
              <a:t>― 	― разработал проект экспедиции по 					отвсканию Северного морского пути из 				Европы в Восточную Азию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2F5AE5"/>
                </a:solidFill>
                <a:cs typeface="Arial" charset="0"/>
              </a:rPr>
              <a:t>1765, 4 апреля</a:t>
            </a:r>
            <a:r>
              <a:rPr lang="ru-RU" sz="2000" smtClean="0">
                <a:solidFill>
                  <a:srgbClr val="35BD15"/>
                </a:solidFill>
                <a:cs typeface="Arial" charset="0"/>
              </a:rPr>
              <a:t> ― скончался в Петербурге, в своём доме на 				Мойке. Похоронен на Лазаревском кладбище Александро-		Невской лавры</a:t>
            </a:r>
          </a:p>
        </p:txBody>
      </p:sp>
      <p:sp>
        <p:nvSpPr>
          <p:cNvPr id="10243" name="Прямоугольник 4"/>
          <p:cNvSpPr>
            <a:spLocks noChangeArrowheads="1"/>
          </p:cNvSpPr>
          <p:nvPr/>
        </p:nvSpPr>
        <p:spPr bwMode="auto">
          <a:xfrm>
            <a:off x="2286000" y="2305050"/>
            <a:ext cx="45720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35BD15"/>
                </a:solidFill>
                <a:cs typeface="Arial" charset="0"/>
              </a:rPr>
              <a:t>― учреждение Московского университета 			по проекту Ломоносова </a:t>
            </a:r>
            <a:endParaRPr lang="ru-RU"/>
          </a:p>
        </p:txBody>
      </p:sp>
      <p:graphicFrame>
        <p:nvGraphicFramePr>
          <p:cNvPr id="12320" name="Group 32"/>
          <p:cNvGraphicFramePr>
            <a:graphicFrameLocks noGrp="1"/>
          </p:cNvGraphicFramePr>
          <p:nvPr/>
        </p:nvGraphicFramePr>
        <p:xfrm>
          <a:off x="571500" y="857250"/>
          <a:ext cx="8143875" cy="5383848"/>
        </p:xfrm>
        <a:graphic>
          <a:graphicData uri="http://schemas.openxmlformats.org/drawingml/2006/table">
            <a:tbl>
              <a:tblPr/>
              <a:tblGrid>
                <a:gridCol w="2273300"/>
                <a:gridCol w="5870575"/>
              </a:tblGrid>
              <a:tr h="500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	Годы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События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0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</a:rPr>
                        <a:t>1758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назначен руководителем Географического департамента, исторического  собрания и академических университета и гимназии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1760, 30 апреля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избран почетным  членом	 королевской Шведской Академии наук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1763, 10 октября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за мозаичные работы избран  членом Академии художеств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1764, 6 апреля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избран почетным членом Болонской  Академии наук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1765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разработал проект экспедиции по отысканию Северного морского пути из Европы в Восточную Азию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993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1765, 4 апреля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скончался в Петербурге, в своём доме на Мойке. Похоронен на Лазаревском кладбище Александро- Невской лавры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onstantia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  <p:sp>
        <p:nvSpPr>
          <p:cNvPr id="5" name="Управляющая кнопка: возврат 4">
            <a:hlinkClick r:id="rId2" action="ppaction://hlinksldjump" highlightClick="1"/>
          </p:cNvPr>
          <p:cNvSpPr/>
          <p:nvPr/>
        </p:nvSpPr>
        <p:spPr>
          <a:xfrm>
            <a:off x="8072438" y="6286500"/>
            <a:ext cx="642937" cy="57150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785938"/>
            <a:ext cx="4572000" cy="3711575"/>
          </a:xfrm>
        </p:spPr>
        <p:txBody>
          <a:bodyPr>
            <a:normAutofit/>
          </a:bodyPr>
          <a:lstStyle/>
          <a:p>
            <a:pPr marL="0" indent="363538"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доме Христофора Дудина увидел он впервые в жизни недуховные книги. То были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старинная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Славенская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грамматика и арифметика,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напечатанная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Петербурге, в царствование Петра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для </a:t>
            </a:r>
            <a:r>
              <a:rPr lang="ru-RU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навигатских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учеников.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2" name="Picture 4" descr="Изображение 0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142984"/>
            <a:ext cx="3840046" cy="4876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92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Арифметика Леонтия Магницкого 1703 год</a:t>
            </a:r>
            <a:endParaRPr lang="ru-RU" b="1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4" descr="Изображение 031"/>
          <p:cNvPicPr>
            <a:picLocks noChangeAspect="1" noChangeArrowheads="1"/>
          </p:cNvPicPr>
          <p:nvPr/>
        </p:nvPicPr>
        <p:blipFill>
          <a:blip r:embed="rId2"/>
          <a:srcRect l="1515" t="50317" b="534"/>
          <a:stretch>
            <a:fillRect/>
          </a:stretch>
        </p:blipFill>
        <p:spPr bwMode="auto">
          <a:xfrm>
            <a:off x="642938" y="1571625"/>
            <a:ext cx="7929562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 descr="Изображение 031"/>
          <p:cNvPicPr>
            <a:picLocks noChangeAspect="1" noChangeArrowheads="1"/>
          </p:cNvPicPr>
          <p:nvPr/>
        </p:nvPicPr>
        <p:blipFill>
          <a:blip r:embed="rId2"/>
          <a:srcRect l="1515" t="1170" b="50851"/>
          <a:stretch>
            <a:fillRect/>
          </a:stretch>
        </p:blipFill>
        <p:spPr bwMode="auto">
          <a:xfrm>
            <a:off x="642938" y="1571625"/>
            <a:ext cx="8040687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9.24855E-7 L -0.1849 0.149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1748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89017E-7 L 0.17118 -0.23514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4786313"/>
            <a:ext cx="7812087" cy="2071687"/>
          </a:xfrm>
        </p:spPr>
        <p:txBody>
          <a:bodyPr>
            <a:normAutofit/>
          </a:bodyPr>
          <a:lstStyle/>
          <a:p>
            <a:pPr marL="0" indent="263525" algn="just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Ломоносов, как сын крестьянина, не мог поступить в единственную в Холмогорах словесную  школу при архиерейском доме и решил попытать счастье в Москве.</a:t>
            </a:r>
          </a:p>
        </p:txBody>
      </p:sp>
      <p:pic>
        <p:nvPicPr>
          <p:cNvPr id="29700" name="Picture 4" descr="Изображение 0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85" y="275434"/>
            <a:ext cx="5824535" cy="4439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587</TotalTime>
  <Words>477</Words>
  <Application>Microsoft Office PowerPoint</Application>
  <PresentationFormat>Экран (4:3)</PresentationFormat>
  <Paragraphs>68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Бумажная</vt:lpstr>
      <vt:lpstr>Жизнь и творчество Михаила Васильевича Ломоносова</vt:lpstr>
      <vt:lpstr>Слайд 2</vt:lpstr>
      <vt:lpstr>Содержание:</vt:lpstr>
      <vt:lpstr>Основные даты жизни и творчества М.Ю.Ломоносова</vt:lpstr>
      <vt:lpstr>Слайд 5</vt:lpstr>
      <vt:lpstr>Слайд 6</vt:lpstr>
      <vt:lpstr>Слайд 7</vt:lpstr>
      <vt:lpstr>Арифметика Леонтия Магницкого 1703 год</vt:lpstr>
      <vt:lpstr>Слайд 9</vt:lpstr>
      <vt:lpstr>Слайд 10</vt:lpstr>
    </vt:vector>
  </TitlesOfParts>
  <Company>Wg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Михаила Васильевича Ломоносова</dc:title>
  <dc:creator>Home</dc:creator>
  <cp:lastModifiedBy>WHITE</cp:lastModifiedBy>
  <cp:revision>38</cp:revision>
  <dcterms:created xsi:type="dcterms:W3CDTF">2008-12-01T15:56:02Z</dcterms:created>
  <dcterms:modified xsi:type="dcterms:W3CDTF">2012-07-31T16:59:04Z</dcterms:modified>
</cp:coreProperties>
</file>