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143000"/>
            <a:ext cx="4500562" cy="4911725"/>
          </a:xfrm>
        </p:spPr>
        <p:txBody>
          <a:bodyPr>
            <a:normAutofit/>
          </a:bodyPr>
          <a:lstStyle/>
          <a:p>
            <a:pPr marL="0" indent="185738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Единственным высшим учебным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заведением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Москве того времени была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Славяно-греко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латинская академия («Спасские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»). В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неё и решил поступить Ломоносов, скрыв крестьянское происхождение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185738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 1731 года он был зачислен в первый класс. Несмотря на материальные трудности и тяготы, Ломоносов первые три класса закончил за один год.</a:t>
            </a:r>
          </a:p>
        </p:txBody>
      </p:sp>
      <p:pic>
        <p:nvPicPr>
          <p:cNvPr id="33796" name="Picture 4" descr="Изображение 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00042"/>
            <a:ext cx="3714776" cy="5929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xfrm>
            <a:off x="428625" y="4437063"/>
            <a:ext cx="3286125" cy="1368425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2200" smtClean="0">
                <a:latin typeface="Arial" charset="0"/>
              </a:rPr>
              <a:t>Здание музея М.В.Ломоносова в селе Ломоносово</a:t>
            </a:r>
          </a:p>
        </p:txBody>
      </p:sp>
      <p:pic>
        <p:nvPicPr>
          <p:cNvPr id="24579" name="Picture 4" descr="Изображение 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565400"/>
            <a:ext cx="4824412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49275"/>
            <a:ext cx="28797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3851275" y="620713"/>
            <a:ext cx="39814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Памятник М.В</a:t>
            </a:r>
            <a:r>
              <a:rPr lang="ru-RU"/>
              <a:t>. </a:t>
            </a:r>
            <a:r>
              <a:rPr lang="ru-RU" sz="2000" b="1"/>
              <a:t>Ломоносову</a:t>
            </a:r>
            <a:r>
              <a:rPr lang="ru-RU" sz="2000"/>
              <a:t> в </a:t>
            </a:r>
            <a:r>
              <a:rPr lang="ru-RU" sz="2000" b="1"/>
              <a:t>селе Ломоносово</a:t>
            </a:r>
            <a:r>
              <a:rPr lang="ru-RU" sz="2000"/>
              <a:t>. </a:t>
            </a:r>
            <a:r>
              <a:rPr lang="ru-RU" sz="2000" b="1"/>
              <a:t>Скульптор И.И.Козловский.1958.г.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xfrm>
            <a:off x="4572000" y="692150"/>
            <a:ext cx="3960813" cy="863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>
                <a:latin typeface="Arial" charset="0"/>
              </a:rPr>
              <a:t>Экспозиция музея М.В.Ломоносова в  селе  Ломоносово</a:t>
            </a:r>
          </a:p>
        </p:txBody>
      </p:sp>
      <p:pic>
        <p:nvPicPr>
          <p:cNvPr id="25603" name="Picture 4" descr="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773238"/>
            <a:ext cx="46085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324008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95288" y="3357563"/>
            <a:ext cx="360045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b="1"/>
              <a:t>Указом Президиума Верховного Совета город Ораниенбаум Ленинградской области в 1948 году был переименован в Ломоносов. Именем великого учёного названы: горный подводный хребет в бассейне Северного Ледовитого океана, кратер на стороне Луны, одна из малых планет и минерал.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571500"/>
            <a:ext cx="2571750" cy="2000250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Мемориальная доска на месте бывшей Славяно-греко-латинской академии.</a:t>
            </a:r>
          </a:p>
        </p:txBody>
      </p:sp>
      <p:pic>
        <p:nvPicPr>
          <p:cNvPr id="34820" name="Picture 4" descr="Изображение 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4683" y="357166"/>
            <a:ext cx="6015035" cy="4092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00063" y="4573588"/>
            <a:ext cx="82867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«Обучаясь в </a:t>
            </a:r>
            <a:r>
              <a:rPr lang="ru-RU" sz="2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спасских</a:t>
            </a:r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школах, имея один алтын в день жалованья, нельзя было иметь на пропитание в день больше как на денежку хлеба и на денежку квасу, прочее на бумагу, на обувь и другие нужды. Таким образом жил я 5 лет и наук не оставлял».	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Из письма Ломоносова .</a:t>
            </a: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072438" y="6286500"/>
            <a:ext cx="642937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428625"/>
            <a:ext cx="4286250" cy="2357438"/>
          </a:xfrm>
        </p:spPr>
        <p:txBody>
          <a:bodyPr>
            <a:normAutofit fontScale="92500" lnSpcReduction="10000"/>
          </a:bodyPr>
          <a:lstStyle/>
          <a:p>
            <a:pPr marL="0" indent="263525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литературном творчестве Ломоносова видное место занимают оды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263525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 Ломоносова были проникнуты идеями просвещения, стремлением прославить свой народ и Родину.</a:t>
            </a:r>
          </a:p>
        </p:txBody>
      </p:sp>
      <p:pic>
        <p:nvPicPr>
          <p:cNvPr id="35844" name="Picture 4" descr="Изображение 004"/>
          <p:cNvPicPr>
            <a:picLocks noChangeAspect="1" noChangeArrowheads="1"/>
          </p:cNvPicPr>
          <p:nvPr/>
        </p:nvPicPr>
        <p:blipFill>
          <a:blip r:embed="rId2"/>
          <a:srcRect t="19040" b="14322"/>
          <a:stretch>
            <a:fillRect/>
          </a:stretch>
        </p:blipFill>
        <p:spPr bwMode="auto">
          <a:xfrm>
            <a:off x="357158" y="3643314"/>
            <a:ext cx="461693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5" name="Picture 5" descr="Изображение 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543" y="239692"/>
            <a:ext cx="3852861" cy="2611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072063" y="4000500"/>
            <a:ext cx="38576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«С Ломоносова начинается наша литература; он был её отцом и пестуном; он был её Петром Великим…» 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В.Г.Белинский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429250" y="2928938"/>
            <a:ext cx="3286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Первая страница оды Ломоносова.1747г.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Изображение 005"/>
          <p:cNvPicPr>
            <a:picLocks noChangeAspect="1" noChangeArrowheads="1"/>
          </p:cNvPicPr>
          <p:nvPr/>
        </p:nvPicPr>
        <p:blipFill>
          <a:blip r:embed="rId2"/>
          <a:srcRect t="15031" b="7497"/>
          <a:stretch>
            <a:fillRect/>
          </a:stretch>
        </p:blipFill>
        <p:spPr bwMode="auto">
          <a:xfrm>
            <a:off x="5214938" y="1785938"/>
            <a:ext cx="35147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Изображение 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85750"/>
            <a:ext cx="2744787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357563" y="571500"/>
            <a:ext cx="4357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Титульный лист работы Ломоносова «Письмо о правилах российского стихотворства».1739.г.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00063" y="3679825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57188" algn="just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Ломоносов разработал собственную систему стихосложения. Свои предложения изложил в «Письме о правилах российского стихотворства», которое в 1739 году послал в Петербург. К письму была приложена ода «На взятие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Хотина» как образец нового способа стихосложения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Изображение 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477838"/>
            <a:ext cx="3786187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Изображение 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714776" cy="2912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214813" y="714375"/>
            <a:ext cx="32861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От Ломоносова до наших дней идет живая горячая волна научного подвига и беззаветного служения Родине». </a:t>
            </a:r>
          </a:p>
          <a:p>
            <a:pPr algn="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А.А.Морозов, биограф.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42938" y="4071938"/>
            <a:ext cx="42878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передовых русских ученых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XVIII- XIX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веков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труды Ломоносова были богатейшей сокровищницей научных идей, основой многих направлений отечественного естествознания.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idx="1"/>
          </p:nvPr>
        </p:nvSpPr>
        <p:spPr>
          <a:xfrm>
            <a:off x="539750" y="4221163"/>
            <a:ext cx="3754438" cy="2160587"/>
          </a:xfrm>
        </p:spPr>
        <p:txBody>
          <a:bodyPr/>
          <a:lstStyle/>
          <a:p>
            <a:pPr marL="0" indent="261938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700" b="1" smtClean="0">
                <a:latin typeface="Arial" charset="0"/>
              </a:rPr>
              <a:t>Становление личности Ломоносова пришлось на период подъёма национального самосознания, вызванного преобразовательской деятельностью Петра </a:t>
            </a:r>
            <a:r>
              <a:rPr lang="en-US" sz="1700" b="1" smtClean="0">
                <a:latin typeface="Arial" charset="0"/>
              </a:rPr>
              <a:t>I</a:t>
            </a:r>
            <a:r>
              <a:rPr lang="ru-RU" sz="1700" b="1" smtClean="0">
                <a:latin typeface="Arial" charset="0"/>
              </a:rPr>
              <a:t>. Для Ломоносова Петр </a:t>
            </a:r>
            <a:r>
              <a:rPr lang="en-US" sz="1700" b="1" smtClean="0">
                <a:latin typeface="Arial" charset="0"/>
              </a:rPr>
              <a:t>I</a:t>
            </a:r>
            <a:r>
              <a:rPr lang="ru-RU" sz="1700" b="1" smtClean="0">
                <a:latin typeface="Arial" charset="0"/>
              </a:rPr>
              <a:t> оставался идеалом человека и монарха.</a:t>
            </a:r>
          </a:p>
        </p:txBody>
      </p:sp>
      <p:pic>
        <p:nvPicPr>
          <p:cNvPr id="20483" name="Picture 4" descr="Изображение 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5338" y="404813"/>
            <a:ext cx="4214812" cy="5761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4" name="Picture 5" descr="Изображение 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04813"/>
            <a:ext cx="298291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611188" y="4508500"/>
            <a:ext cx="3744912" cy="2016125"/>
          </a:xfrm>
        </p:spPr>
        <p:txBody>
          <a:bodyPr/>
          <a:lstStyle/>
          <a:p>
            <a:pPr marL="0" lvl="1" indent="0" algn="just" eaLnBrk="1" hangingPunct="1">
              <a:buFont typeface="Wingdings 2" pitchFamily="18" charset="2"/>
              <a:buNone/>
            </a:pPr>
            <a:r>
              <a:rPr lang="ru-RU" sz="2000" b="1" smtClean="0">
                <a:latin typeface="Arial" charset="0"/>
              </a:rPr>
              <a:t>12 января 1755 года был учрежден Московский университет и размещён в здании на Красной площади у Воскресенских ворот.</a:t>
            </a:r>
          </a:p>
        </p:txBody>
      </p:sp>
      <p:pic>
        <p:nvPicPr>
          <p:cNvPr id="21507" name="Picture 4" descr="Изображение 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511300"/>
            <a:ext cx="4379913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Изображение 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351631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500563" y="0"/>
            <a:ext cx="10371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41438" indent="90488"/>
            <a:endParaRPr lang="ru-RU" sz="1800" b="1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3851275" y="404813"/>
            <a:ext cx="48974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Сообщение в «Санкт-Петербургских ведомостях» об открытии Московского университета.</a:t>
            </a: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072438" y="6286500"/>
            <a:ext cx="642937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idx="1"/>
          </p:nvPr>
        </p:nvSpPr>
        <p:spPr>
          <a:xfrm>
            <a:off x="428625" y="1785938"/>
            <a:ext cx="4000500" cy="4305300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1800" b="1" smtClean="0">
                <a:latin typeface="Arial" charset="0"/>
              </a:rPr>
              <a:t>МГУ имени Ломоносова, старейшее и крупнейшее учебное заведение страны. МГУ стал крупным центром мировой культуры и лучшим памятником Росси великому учёному. В его память ежегодно проводятся Ломоносовские чтения, которые заканчиваются присуждением Ломоносовской премии МГУ</a:t>
            </a:r>
          </a:p>
        </p:txBody>
      </p:sp>
      <p:pic>
        <p:nvPicPr>
          <p:cNvPr id="22531" name="Picture 4" descr="Изображение 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33375"/>
            <a:ext cx="4319587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xfrm>
            <a:off x="4500563" y="4941888"/>
            <a:ext cx="4248150" cy="1363662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700" b="1" smtClean="0">
                <a:latin typeface="Arial" charset="0"/>
              </a:rPr>
              <a:t>Золотая медаль имени Ломоносова -высшая награда Академии наук, присуждающаяся ежегодно за выдающиеся достижения в различных областях естественных наук.</a:t>
            </a:r>
          </a:p>
        </p:txBody>
      </p:sp>
      <p:pic>
        <p:nvPicPr>
          <p:cNvPr id="23555" name="Picture 4" descr="Изображение 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404813"/>
            <a:ext cx="4464050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Изображение 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1916113"/>
            <a:ext cx="34464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95288" y="404813"/>
            <a:ext cx="2876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Диплом лауреата медали и премии им.М.В.ломоносова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445</Words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WHITE</dc:creator>
  <cp:lastModifiedBy>WHITE</cp:lastModifiedBy>
  <cp:revision>1</cp:revision>
  <dcterms:created xsi:type="dcterms:W3CDTF">2012-07-31T16:57:40Z</dcterms:created>
  <dcterms:modified xsi:type="dcterms:W3CDTF">2012-07-31T16:58:58Z</dcterms:modified>
</cp:coreProperties>
</file>