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21205s14.edusite.ru/images/p42_untitle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886200"/>
            <a:ext cx="3600400" cy="23511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Автор: Горб Ирина Павловна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МБОУ СОШ №7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Ст.Канеловская </a:t>
            </a:r>
          </a:p>
          <a:p>
            <a:r>
              <a:rPr lang="ru-RU" sz="2000" b="1" dirty="0" err="1" smtClean="0">
                <a:solidFill>
                  <a:schemeClr val="tx1"/>
                </a:solidFill>
              </a:rPr>
              <a:t>Староминского</a:t>
            </a:r>
            <a:r>
              <a:rPr lang="ru-RU" sz="2000" b="1" dirty="0" smtClean="0">
                <a:solidFill>
                  <a:schemeClr val="tx1"/>
                </a:solidFill>
              </a:rPr>
              <a:t> района 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Краснодарского края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0372" y="1340768"/>
            <a:ext cx="7443256" cy="2154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43577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ИСТОРИЯ ПРАЗДНИКА </a:t>
            </a:r>
            <a:endParaRPr lang="ru-RU" b="1" dirty="0" smtClean="0">
              <a:solidFill>
                <a:srgbClr val="A50021"/>
              </a:solidFill>
              <a:latin typeface="Monotype Corsiva" pitchFamily="66" charset="0"/>
            </a:endParaRPr>
          </a:p>
          <a:p>
            <a:r>
              <a:rPr lang="ru-RU" sz="800" b="1" dirty="0" smtClean="0">
                <a:latin typeface="Monotype Corsiva" pitchFamily="66" charset="0"/>
              </a:rPr>
              <a:t>     </a:t>
            </a:r>
          </a:p>
          <a:p>
            <a:r>
              <a:rPr lang="ru-RU" b="1" dirty="0" smtClean="0">
                <a:latin typeface="Monotype Corsiva" pitchFamily="66" charset="0"/>
              </a:rPr>
              <a:t>     В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Германии</a:t>
            </a:r>
            <a:r>
              <a:rPr lang="ru-RU" b="1" dirty="0" smtClean="0">
                <a:latin typeface="Monotype Corsiva" pitchFamily="66" charset="0"/>
              </a:rPr>
              <a:t> первый День матери отметили </a:t>
            </a:r>
          </a:p>
          <a:p>
            <a:r>
              <a:rPr lang="ru-RU" b="1" dirty="0" smtClean="0">
                <a:latin typeface="Monotype Corsiva" pitchFamily="66" charset="0"/>
              </a:rPr>
              <a:t>                        13 мая 1923 года.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     В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Финляндии</a:t>
            </a:r>
            <a:r>
              <a:rPr lang="ru-RU" b="1" dirty="0" smtClean="0">
                <a:latin typeface="Monotype Corsiva" pitchFamily="66" charset="0"/>
              </a:rPr>
              <a:t> День матери стали отмечать официально с 1927 года во второе воскресенье мая. В этот день вывешивают флаги, дети готовят подарки для мам, а папы стараются в этот день на кухне, каждый в меру своих способностей и возможностей. Поздравляют также и бабушек.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3333FF"/>
                </a:solidFill>
                <a:latin typeface="Monotype Corsiva" pitchFamily="66" charset="0"/>
              </a:rPr>
              <a:t>    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</a:p>
          <a:p>
            <a:endParaRPr lang="ru-RU" dirty="0"/>
          </a:p>
        </p:txBody>
      </p:sp>
      <p:pic>
        <p:nvPicPr>
          <p:cNvPr id="6146" name="Picture 2" descr="http://go4.imgsmail.ru/imgpreview?key=http%3A//king-flower.com/upload/iblock/0ed/0ed0b4cc69f795c49aa5acde70a3f971.jpg&amp;mb=imgdb_preview_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714884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В У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краине </a:t>
            </a:r>
            <a:r>
              <a:rPr lang="ru-RU" b="1" dirty="0" smtClean="0">
                <a:latin typeface="Monotype Corsiva" pitchFamily="66" charset="0"/>
              </a:rPr>
              <a:t>День матери начали отмечать еще в 1929 года, в </a:t>
            </a:r>
            <a:r>
              <a:rPr lang="ru-RU" b="1" dirty="0" err="1" smtClean="0">
                <a:latin typeface="Monotype Corsiva" pitchFamily="66" charset="0"/>
              </a:rPr>
              <a:t>Галичине</a:t>
            </a:r>
            <a:r>
              <a:rPr lang="ru-RU" b="1" dirty="0" smtClean="0">
                <a:latin typeface="Monotype Corsiva" pitchFamily="66" charset="0"/>
              </a:rPr>
              <a:t>, но со временем о нем подзабыли. Сегодня этот день отмечают во второе воскресенье мая, скромно, без торжеств.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     В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Греции </a:t>
            </a:r>
            <a:r>
              <a:rPr lang="ru-RU" b="1" dirty="0" smtClean="0">
                <a:latin typeface="Monotype Corsiva" pitchFamily="66" charset="0"/>
              </a:rPr>
              <a:t>День матери отмечается 9 мая. История праздника ведется со времен античной Греции, когда греки отмечали весной день матери всех богов, Геи.</a:t>
            </a:r>
            <a:endParaRPr lang="ru-RU" dirty="0"/>
          </a:p>
        </p:txBody>
      </p:sp>
      <p:pic>
        <p:nvPicPr>
          <p:cNvPr id="5122" name="Picture 2" descr="http://go1.imgsmail.ru/imgpreview?key=http%3A//foto-cvetov.com/mnogo/cvetok%5F37.jpg&amp;mb=imgdb_preview_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10175"/>
            <a:ext cx="2200275" cy="1647825"/>
          </a:xfrm>
          <a:prstGeom prst="rect">
            <a:avLst/>
          </a:prstGeom>
          <a:noFill/>
        </p:spPr>
      </p:pic>
      <p:pic>
        <p:nvPicPr>
          <p:cNvPr id="5124" name="Picture 4" descr="http://go1.imgsmail.ru/imgpreview?key=http%3A//foto-cvetov.com/mnogo/cvetok%5F37.jpg&amp;mb=imgdb_preview_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210175"/>
            <a:ext cx="2200275" cy="1647825"/>
          </a:xfrm>
          <a:prstGeom prst="rect">
            <a:avLst/>
          </a:prstGeom>
          <a:noFill/>
        </p:spPr>
      </p:pic>
      <p:pic>
        <p:nvPicPr>
          <p:cNvPr id="5126" name="Picture 6" descr="http://go1.imgsmail.ru/imgpreview?key=http%3A//foto-cvetov.com/mnogo/cvetok%5F37.jpg&amp;mb=imgdb_preview_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5210175"/>
            <a:ext cx="2200275" cy="1647825"/>
          </a:xfrm>
          <a:prstGeom prst="rect">
            <a:avLst/>
          </a:prstGeom>
          <a:noFill/>
        </p:spPr>
      </p:pic>
      <p:pic>
        <p:nvPicPr>
          <p:cNvPr id="5128" name="Picture 8" descr="http://go1.imgsmail.ru/imgpreview?key=http%3A//foto-cvetov.com/mnogo/cvetok%5F37.jpg&amp;mb=imgdb_preview_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210175"/>
            <a:ext cx="2200275" cy="1647825"/>
          </a:xfrm>
          <a:prstGeom prst="rect">
            <a:avLst/>
          </a:prstGeom>
          <a:noFill/>
        </p:spPr>
      </p:pic>
      <p:pic>
        <p:nvPicPr>
          <p:cNvPr id="5130" name="Picture 10" descr="http://go1.imgsmail.ru/imgpreview?key=http%3A//foto-cvetov.com/mnogo/cvetok%5F37.jpg&amp;mb=imgdb_preview_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725" y="5210175"/>
            <a:ext cx="220027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o4.imgsmail.ru/imgpreview?key=http%3A//midov.ru/d/143181/d/121.jpg&amp;mb=imgdb_preview_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793552"/>
            <a:ext cx="3000364" cy="40644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Среди многочисленных праздников, отмечаемых в нашей стране,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День Матери</a:t>
            </a:r>
            <a:r>
              <a:rPr lang="ru-RU" dirty="0" smtClean="0">
                <a:latin typeface="Monotype Corsiva" pitchFamily="66" charset="0"/>
              </a:rPr>
              <a:t> занимает особое место. Это праздник, к которому никто не может остаться равнодушным. </a:t>
            </a:r>
          </a:p>
          <a:p>
            <a:r>
              <a:rPr lang="ru-RU" dirty="0" smtClean="0">
                <a:latin typeface="Monotype Corsiva" pitchFamily="66" charset="0"/>
              </a:rPr>
              <a:t>      В этот день хочется сказать слова благодарности всем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Матерям,</a:t>
            </a:r>
            <a:r>
              <a:rPr lang="ru-RU" dirty="0" smtClean="0">
                <a:latin typeface="Monotype Corsiva" pitchFamily="66" charset="0"/>
              </a:rPr>
              <a:t> которые дарят детям любовь, добро, нежность и ласку.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go1.imgsmail.ru/imgpreview?key=http%3A//te.ua/sev/uploads/images/pix1/web%5F%5Fimgp4285.jpg&amp;mb=imgdb_preview_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81150" cy="22955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Без сна ночей твоих прошло немало,</a:t>
            </a:r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Забот, тревог за нас не перечесть,</a:t>
            </a:r>
            <a:b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Земной поклон тебе, родная мама</a:t>
            </a:r>
            <a:b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За то, что ты на белом свете есть.</a:t>
            </a:r>
            <a:r>
              <a:rPr lang="ru-RU" dirty="0" smtClean="0">
                <a:solidFill>
                  <a:srgbClr val="0000FF"/>
                </a:solidFill>
                <a:latin typeface="Monotype Corsiva" pitchFamily="66" charset="0"/>
              </a:rPr>
              <a:t> </a:t>
            </a:r>
          </a:p>
          <a:p>
            <a:endParaRPr lang="ru-RU" dirty="0"/>
          </a:p>
        </p:txBody>
      </p:sp>
      <p:pic>
        <p:nvPicPr>
          <p:cNvPr id="3074" name="Picture 2" descr="http://www.xrest.ru/images/collection/00883/462/preview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2500306"/>
            <a:ext cx="2571768" cy="4156343"/>
          </a:xfrm>
          <a:prstGeom prst="rect">
            <a:avLst/>
          </a:prstGeom>
          <a:noFill/>
        </p:spPr>
      </p:pic>
      <p:pic>
        <p:nvPicPr>
          <p:cNvPr id="3076" name="Picture 4" descr="http://go1.imgsmail.ru/imgpreview?key=http%3A//media-kuban.ru/images/thumbs/5/0/4/43405%5Foriginal.jpg&amp;mb=imgdb_preview_1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65107"/>
            <a:ext cx="2643174" cy="3292893"/>
          </a:xfrm>
          <a:prstGeom prst="rect">
            <a:avLst/>
          </a:prstGeom>
          <a:noFill/>
        </p:spPr>
      </p:pic>
      <p:pic>
        <p:nvPicPr>
          <p:cNvPr id="3078" name="Picture 6" descr="http://go1.imgsmail.ru/imgpreview?key=http%3A//queenty.ru/mother%5Fchild/DSC%5F1068%2520copy%5Fsm.jpg&amp;mb=imgdb_preview_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744091"/>
            <a:ext cx="2071702" cy="3113909"/>
          </a:xfrm>
          <a:prstGeom prst="rect">
            <a:avLst/>
          </a:prstGeom>
          <a:noFill/>
        </p:spPr>
      </p:pic>
      <p:pic>
        <p:nvPicPr>
          <p:cNvPr id="3082" name="Picture 10" descr="http://go4.imgsmail.ru/imgpreview?key=http%3A//www.xrest.ru/images/collection/00867/612/preview.jpg&amp;mb=imgdb_preview_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142852"/>
            <a:ext cx="1571625" cy="2314575"/>
          </a:xfrm>
          <a:prstGeom prst="rect">
            <a:avLst/>
          </a:prstGeom>
          <a:noFill/>
        </p:spPr>
      </p:pic>
      <p:pic>
        <p:nvPicPr>
          <p:cNvPr id="9" name="Picture 6" descr="1192783528_1192647151_solnyshko3"/>
          <p:cNvPicPr>
            <a:picLocks noChangeAspect="1" noChangeArrowheads="1" noCrop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16632"/>
            <a:ext cx="1214437" cy="122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вам, родные! 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      И пусть каждой из вас почаще говорят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       теплые слова ваши любимые дети!</a:t>
            </a:r>
          </a:p>
          <a:p>
            <a:pPr algn="ctr"/>
            <a:endParaRPr lang="ru-RU" sz="900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pPr algn="ctr"/>
            <a:r>
              <a:rPr lang="ru-RU" b="1" dirty="0" smtClean="0">
                <a:latin typeface="Monotype Corsiva" pitchFamily="66" charset="0"/>
              </a:rPr>
              <a:t>     </a:t>
            </a:r>
            <a:r>
              <a:rPr lang="ru-RU" b="1" dirty="0" smtClean="0">
                <a:solidFill>
                  <a:srgbClr val="008000"/>
                </a:solidFill>
                <a:latin typeface="Monotype Corsiva" pitchFamily="66" charset="0"/>
              </a:rPr>
              <a:t>Пусть на их лицах светится улыбка </a:t>
            </a:r>
          </a:p>
          <a:p>
            <a:pPr algn="ctr"/>
            <a:r>
              <a:rPr lang="ru-RU" b="1" dirty="0" smtClean="0">
                <a:solidFill>
                  <a:srgbClr val="008000"/>
                </a:solidFill>
                <a:latin typeface="Monotype Corsiva" pitchFamily="66" charset="0"/>
              </a:rPr>
              <a:t>      и радостные искорки сверкают </a:t>
            </a:r>
          </a:p>
          <a:p>
            <a:pPr algn="ctr"/>
            <a:r>
              <a:rPr lang="ru-RU" b="1" dirty="0" smtClean="0">
                <a:solidFill>
                  <a:srgbClr val="008000"/>
                </a:solidFill>
                <a:latin typeface="Monotype Corsiva" pitchFamily="66" charset="0"/>
              </a:rPr>
              <a:t>в глазах,  когда вы вместе! </a:t>
            </a:r>
          </a:p>
          <a:p>
            <a:endParaRPr lang="ru-RU" dirty="0"/>
          </a:p>
        </p:txBody>
      </p:sp>
      <p:pic>
        <p:nvPicPr>
          <p:cNvPr id="2050" name="Picture 2" descr="http://go3.imgsmail.ru/imgpreview?key=http%3A//dailyflowers.ru/images/catalog%5Ffoto%5Fnew/meggi.jpg&amp;mb=imgdb_preview_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953000"/>
            <a:ext cx="1905000" cy="1905000"/>
          </a:xfrm>
          <a:prstGeom prst="rect">
            <a:avLst/>
          </a:prstGeom>
          <a:noFill/>
        </p:spPr>
      </p:pic>
      <p:pic>
        <p:nvPicPr>
          <p:cNvPr id="2052" name="Picture 4" descr="http://go2.imgsmail.ru/imgpreview?key=http%3A//flowerdeliv.com/images/good/2070.jpg&amp;mb=imgdb_preview_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953000"/>
            <a:ext cx="1905000" cy="1905000"/>
          </a:xfrm>
          <a:prstGeom prst="rect">
            <a:avLst/>
          </a:prstGeom>
          <a:noFill/>
        </p:spPr>
      </p:pic>
      <p:pic>
        <p:nvPicPr>
          <p:cNvPr id="2054" name="Picture 6" descr="http://go3.imgsmail.ru/imgpreview?key=http%3A//exclusiveflowers.ru/mix/mix%5F1.jpg&amp;mb=imgdb_preview_1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3725" y="5072074"/>
            <a:ext cx="220027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shtu4ka.com/uploads/posts/2009-07/1248799665_mat-i-dit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0"/>
            <a:ext cx="5214942" cy="692248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642918"/>
            <a:ext cx="4286248" cy="6000792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Мама — первое слово,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Главное слово в каждой судьбе.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Мама жизнь подарила,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Мир подарила мне и тебе.</a:t>
            </a:r>
            <a:b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flow.webtm.ru/images/good/2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rgbClr val="CC0000"/>
                </a:solidFill>
              </a:rPr>
              <a:t>Нет, наверное, </a:t>
            </a:r>
          </a:p>
          <a:p>
            <a:pPr algn="ctr"/>
            <a:r>
              <a:rPr lang="ru-RU" dirty="0" smtClean="0">
                <a:solidFill>
                  <a:srgbClr val="CC0000"/>
                </a:solidFill>
              </a:rPr>
              <a:t>ни одной страны, где бы не отмечался 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День Матери. </a:t>
            </a:r>
          </a:p>
          <a:p>
            <a:r>
              <a:rPr lang="ru-RU" sz="1100" dirty="0" smtClean="0">
                <a:solidFill>
                  <a:srgbClr val="CC0000"/>
                </a:solidFill>
              </a:rPr>
              <a:t>      </a:t>
            </a:r>
          </a:p>
          <a:p>
            <a:r>
              <a:rPr lang="ru-RU" dirty="0" smtClean="0">
                <a:solidFill>
                  <a:srgbClr val="CC0000"/>
                </a:solidFill>
              </a:rPr>
              <a:t>         </a:t>
            </a:r>
            <a:r>
              <a:rPr lang="ru-RU" b="1" dirty="0" smtClean="0">
                <a:solidFill>
                  <a:schemeClr val="hlink"/>
                </a:solidFill>
              </a:rPr>
              <a:t>В России День матери стали отмечать сравнительно недавно. </a:t>
            </a:r>
          </a:p>
          <a:p>
            <a:r>
              <a:rPr lang="ru-RU" b="1" dirty="0" smtClean="0">
                <a:solidFill>
                  <a:schemeClr val="hlink"/>
                </a:solidFill>
              </a:rPr>
              <a:t>     Установленный Указом Президента Российской Федерации Б. Н. Ельцина № 120 «О Дне матери» от 30 января 1998 года, он празднуется в последнее воскресенье ноября, воздавая должное материнскому труду и их бескорыстной жертве ради блага своих детей.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flow.webtm.ru/images/good/2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3829048" cy="2197097"/>
          </a:xfrm>
        </p:spPr>
        <p:txBody>
          <a:bodyPr/>
          <a:lstStyle/>
          <a:p>
            <a:pPr algn="ctr"/>
            <a:r>
              <a:rPr lang="ru-RU" b="1" kern="10" dirty="0" smtClean="0">
                <a:ln w="222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 29 ноября - </a:t>
            </a:r>
          </a:p>
          <a:p>
            <a:pPr algn="ctr"/>
            <a:r>
              <a:rPr lang="ru-RU" b="1" kern="10" dirty="0" smtClean="0">
                <a:ln w="222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День Матери России!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flow.webtm.ru/images/good/2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0000"/>
                </a:solidFill>
                <a:latin typeface="Monotype Corsiva" pitchFamily="66" charset="0"/>
              </a:rPr>
              <a:t>Новый праздник —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День Матери</a:t>
            </a:r>
            <a:r>
              <a:rPr lang="ru-RU" dirty="0" smtClean="0">
                <a:solidFill>
                  <a:srgbClr val="CC0000"/>
                </a:solidFill>
                <a:latin typeface="Monotype Corsiva" pitchFamily="66" charset="0"/>
              </a:rPr>
              <a:t> — постепенно входит в российские дома. </a:t>
            </a:r>
          </a:p>
          <a:p>
            <a:r>
              <a:rPr lang="ru-RU" dirty="0" smtClean="0">
                <a:solidFill>
                  <a:srgbClr val="CC0000"/>
                </a:solidFill>
                <a:latin typeface="Monotype Corsiva" pitchFamily="66" charset="0"/>
              </a:rPr>
              <a:t>                 И это замечательно: </a:t>
            </a:r>
          </a:p>
          <a:p>
            <a:r>
              <a:rPr lang="ru-RU" dirty="0" smtClean="0">
                <a:solidFill>
                  <a:srgbClr val="CC0000"/>
                </a:solidFill>
                <a:latin typeface="Monotype Corsiva" pitchFamily="66" charset="0"/>
              </a:rPr>
              <a:t>сколько бы   хороших, добрых слов мы не говорили нашим мамам, сколько бы поводов для этого ни придумали, лишними они не будут.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flow.webtm.ru/images/good/2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57166"/>
            <a:ext cx="7972452" cy="650083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52"/>
            <a:ext cx="90011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latin typeface="Monotype Corsiva" pitchFamily="66" charset="0"/>
              </a:rPr>
              <a:t>ИСТОРИЯ ПРАЗДНИКА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3200" b="1" dirty="0" smtClean="0">
                <a:solidFill>
                  <a:srgbClr val="3333FF"/>
                </a:solidFill>
                <a:latin typeface="Monotype Corsiva" pitchFamily="66" charset="0"/>
              </a:rPr>
              <a:t>    </a:t>
            </a:r>
            <a:r>
              <a:rPr lang="ru-RU" sz="3200" b="1" dirty="0" smtClean="0">
                <a:latin typeface="Monotype Corsiva" pitchFamily="66" charset="0"/>
              </a:rPr>
              <a:t>Чествование женщины-матери имеет многовековую историю.</a:t>
            </a:r>
          </a:p>
          <a:p>
            <a:pPr algn="ctr"/>
            <a:r>
              <a:rPr lang="ru-RU" sz="3200" b="1" dirty="0" smtClean="0">
                <a:latin typeface="Monotype Corsiva" pitchFamily="66" charset="0"/>
              </a:rPr>
              <a:t>По некоторым источникам традиция празднования Дня матери берет начало еще в женских мистериях древнего Рима, предназначенных для почитания Великой Матери - богини, матери всех богов.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go2.imgsmail.ru/imgpreview?key=http%3A//foto.awd.ru/data/media/65/mauritius147.jpg&amp;mb=imgdb_preview_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5186370" cy="407196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  <a:latin typeface="Monotype Corsiva" pitchFamily="66" charset="0"/>
              </a:rPr>
              <a:t>ИСТОРИЯ ПРАЗДНИКА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b="1" dirty="0" smtClean="0">
                <a:solidFill>
                  <a:srgbClr val="3333FF"/>
                </a:solidFill>
                <a:latin typeface="Monotype Corsiva" pitchFamily="66" charset="0"/>
              </a:rPr>
              <a:t>     </a:t>
            </a:r>
            <a:r>
              <a:rPr lang="ru-RU" b="1" dirty="0" smtClean="0">
                <a:solidFill>
                  <a:srgbClr val="A50021"/>
                </a:solidFill>
                <a:latin typeface="Monotype Corsiva" pitchFamily="66" charset="0"/>
              </a:rPr>
              <a:t>С XVII по XIX век в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Великобритании </a:t>
            </a:r>
            <a:r>
              <a:rPr lang="ru-RU" b="1" dirty="0" smtClean="0">
                <a:solidFill>
                  <a:srgbClr val="A50021"/>
                </a:solidFill>
                <a:latin typeface="Monotype Corsiva" pitchFamily="66" charset="0"/>
              </a:rPr>
              <a:t>отмечалось так называемое «Материнское воскресенье» — четвёртое воскресенье Великого поста, посвящённое чествованию матерей по всей стране.</a:t>
            </a:r>
          </a:p>
          <a:p>
            <a:endParaRPr lang="ru-RU" dirty="0"/>
          </a:p>
        </p:txBody>
      </p:sp>
      <p:pic>
        <p:nvPicPr>
          <p:cNvPr id="4" name="Picture 4" descr="M:\день матери\1_mor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785752"/>
            <a:ext cx="3167067" cy="4751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go2.imgsmail.ru/imgpreview?key=http%3A//foto.awd.ru/data/media/65/mauritius147.jpg&amp;mb=imgdb_preview_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5842992" cy="583264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В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США </a:t>
            </a:r>
            <a:r>
              <a:rPr lang="ru-RU" b="1" dirty="0" smtClean="0">
                <a:latin typeface="Monotype Corsiva" pitchFamily="66" charset="0"/>
              </a:rPr>
              <a:t>«День матери»     — день единства матерей в борьбе за мир во всём мире.  </a:t>
            </a:r>
            <a:endParaRPr lang="ru-RU" b="1" dirty="0" smtClean="0">
              <a:solidFill>
                <a:srgbClr val="0000FF"/>
              </a:solidFill>
              <a:latin typeface="Monotype Corsiva" pitchFamily="66" charset="0"/>
            </a:endParaRPr>
          </a:p>
          <a:p>
            <a:r>
              <a:rPr lang="ru-RU" b="1" dirty="0" smtClean="0">
                <a:latin typeface="Monotype Corsiva" pitchFamily="66" charset="0"/>
              </a:rPr>
              <a:t>     В 1910 году штат Виргиния первый признал День Матери официальным праздником. В 1914 году, президент США </a:t>
            </a:r>
            <a:r>
              <a:rPr lang="ru-RU" b="1" dirty="0" err="1" smtClean="0">
                <a:latin typeface="Monotype Corsiva" pitchFamily="66" charset="0"/>
              </a:rPr>
              <a:t>Вудро</a:t>
            </a:r>
            <a:r>
              <a:rPr lang="ru-RU" b="1" dirty="0" smtClean="0">
                <a:latin typeface="Monotype Corsiva" pitchFamily="66" charset="0"/>
              </a:rPr>
              <a:t> Вильсон объявил второе воскресенье мая национальным праздником в честь всех американских матерей.</a:t>
            </a:r>
          </a:p>
          <a:p>
            <a:endParaRPr lang="ru-RU" dirty="0"/>
          </a:p>
        </p:txBody>
      </p:sp>
      <p:pic>
        <p:nvPicPr>
          <p:cNvPr id="5" name="Picture 6" descr="66203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6612" y="2924944"/>
            <a:ext cx="2464326" cy="36727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42862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400" b="1" u="sng" dirty="0" smtClean="0">
                <a:solidFill>
                  <a:srgbClr val="FF0000"/>
                </a:solidFill>
                <a:latin typeface="Monotype Corsiva" pitchFamily="66" charset="0"/>
              </a:rPr>
              <a:t>ИСТОРИЯ ПРАЗДНИКА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</a:p>
          <a:p>
            <a:pPr algn="ctr"/>
            <a:endParaRPr lang="ru-RU" sz="9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b="1" dirty="0" smtClean="0">
                <a:solidFill>
                  <a:srgbClr val="3333FF"/>
                </a:solidFill>
                <a:latin typeface="Monotype Corsiva" pitchFamily="66" charset="0"/>
              </a:rPr>
              <a:t>    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     </a:t>
            </a:r>
            <a:r>
              <a:rPr lang="ru-RU" b="1" dirty="0" smtClean="0">
                <a:solidFill>
                  <a:srgbClr val="A50021"/>
                </a:solidFill>
                <a:latin typeface="Monotype Corsiva" pitchFamily="66" charset="0"/>
              </a:rPr>
              <a:t>День Матери во второе воскресенье мая отмечают также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Мальта, Дания, Финляндия, Германия, Италия, Турция, Австралия, Япония. </a:t>
            </a: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sz="3600" b="1" dirty="0" smtClean="0"/>
              <a:t>        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Мальтийцы </a:t>
            </a:r>
            <a:r>
              <a:rPr lang="ru-RU" b="1" dirty="0" smtClean="0">
                <a:latin typeface="Monotype Corsiva" pitchFamily="66" charset="0"/>
              </a:rPr>
              <a:t>отмечают День матери с незапамятных времен.  </a:t>
            </a:r>
          </a:p>
          <a:p>
            <a:r>
              <a:rPr lang="ru-RU" b="1" dirty="0" smtClean="0">
                <a:latin typeface="Monotype Corsiva" pitchFamily="66" charset="0"/>
              </a:rPr>
              <a:t>         В </a:t>
            </a:r>
            <a:r>
              <a:rPr lang="ru-RU" b="1" dirty="0" smtClean="0">
                <a:solidFill>
                  <a:srgbClr val="0000FF"/>
                </a:solidFill>
                <a:latin typeface="Monotype Corsiva" pitchFamily="66" charset="0"/>
              </a:rPr>
              <a:t>Эстонии </a:t>
            </a:r>
            <a:r>
              <a:rPr lang="ru-RU" b="1" dirty="0" smtClean="0">
                <a:latin typeface="Monotype Corsiva" pitchFamily="66" charset="0"/>
              </a:rPr>
              <a:t>День матери отмечают с 1992 года во второе воскресенье мая. В этот день вывешиваются флаги. Накануне в детских садах проходят утренники, а в школах - концерты для мам; дети дарят мамам </a:t>
            </a:r>
            <a:r>
              <a:rPr lang="ru-RU" b="1" dirty="0" err="1" smtClean="0">
                <a:latin typeface="Monotype Corsiva" pitchFamily="66" charset="0"/>
              </a:rPr>
              <a:t>открыточки</a:t>
            </a:r>
            <a:r>
              <a:rPr lang="ru-RU" b="1" dirty="0" smtClean="0">
                <a:latin typeface="Monotype Corsiva" pitchFamily="66" charset="0"/>
              </a:rPr>
              <a:t> и подарки.</a:t>
            </a:r>
          </a:p>
          <a:p>
            <a:endParaRPr lang="ru-RU" dirty="0"/>
          </a:p>
        </p:txBody>
      </p:sp>
      <p:pic>
        <p:nvPicPr>
          <p:cNvPr id="7170" name="Picture 2" descr="http://img0.liveinternet.ru/images/attach/c/4/78/896/78896654_3925073_poster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60" y="4097507"/>
            <a:ext cx="4133839" cy="2760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400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cp:lastModifiedBy>XAKER</cp:lastModifiedBy>
  <cp:revision>8</cp:revision>
  <dcterms:modified xsi:type="dcterms:W3CDTF">2014-05-02T18:03:33Z</dcterms:modified>
</cp:coreProperties>
</file>