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56" r:id="rId3"/>
    <p:sldId id="257" r:id="rId4"/>
    <p:sldId id="267" r:id="rId5"/>
    <p:sldId id="258" r:id="rId6"/>
    <p:sldId id="259" r:id="rId7"/>
    <p:sldId id="260" r:id="rId8"/>
    <p:sldId id="261" r:id="rId9"/>
    <p:sldId id="263" r:id="rId10"/>
    <p:sldId id="264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7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33670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   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 временем он потерял представление, где находится север, и забыл, с какой стороны он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пришел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вчера вечером. Но он не сбился с пути. Это он знал. Скоро он придет в Страну Маленьких Палок. </a:t>
            </a:r>
            <a:endParaRPr lang="ru-RU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……..Он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знал, что она где-то налево, недалеко отсюда — быть может, за следующим пологим холмом».</a:t>
            </a:r>
            <a:b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Вскоре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пошел мокрый снег, и надо было идти дальше. «Он уже не думал ни о Стране Маленьких Палок, ни о Билле, ни о тайнике у реки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Диз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Им владело только одно желание: есть!» Ночью снег превратился в холодный дождь. Наступил день — серый день без солнца. Теперь дождя уже не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было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Чувство голода притупилось, и осталась лишь тупая, ноющая боль в желудке. Зато мысли стали яснее, и он опять думал о Стране Маленьких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Палок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о своем тайнике у реки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Диз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Когда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проглянуло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солнце, путнику удалось определить стороны света. Это не очень помогло, поскольку он теперь уже точно знал, что сбился с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пути.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                                 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Джек Лондон «Любовь к жизни»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52928" cy="1368151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ru-RU" sz="28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Первоочередные действия потерпевших бедствие при аварии транспортных средств: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07361"/>
            <a:ext cx="8280919" cy="4645975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перебраться самим и помочь перебраться пострадавшим в безопасное место;</a:t>
            </a:r>
          </a:p>
          <a:p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покидая транспортное средство, взять с собой имущество, которое может пригодиться для автономного существования;</a:t>
            </a:r>
          </a:p>
          <a:p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оказать пострадавшим первую медицинскую помощь;</a:t>
            </a:r>
          </a:p>
          <a:p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сориентироваться на местности и уточнить свое местонахождение;</a:t>
            </a:r>
          </a:p>
          <a:p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при неблагоприятных климатических условиях соорудить временное укрытие.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5908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536" y="0"/>
          <a:ext cx="8496944" cy="6621953"/>
        </p:xfrm>
        <a:graphic>
          <a:graphicData uri="http://schemas.openxmlformats.org/drawingml/2006/table">
            <a:tbl>
              <a:tblPr/>
              <a:tblGrid>
                <a:gridCol w="4248472"/>
                <a:gridCol w="4248472"/>
              </a:tblGrid>
              <a:tr h="9746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rgbClr val="FFFF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Решение оставаться на месте аварии </a:t>
                      </a:r>
                      <a:r>
                        <a:rPr lang="ru-RU" sz="2000" b="1" i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принимают </a:t>
                      </a:r>
                      <a:r>
                        <a:rPr lang="ru-RU" sz="2000" b="1" i="1" dirty="0">
                          <a:solidFill>
                            <a:srgbClr val="FFFF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тех случаях, когда:</a:t>
                      </a:r>
                      <a:endParaRPr lang="ru-RU" sz="1400" dirty="0">
                        <a:solidFill>
                          <a:srgbClr val="FFFF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solidFill>
                            <a:srgbClr val="FFFF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Решение об уходе с места аварии принимают, если:</a:t>
                      </a:r>
                      <a:endParaRPr lang="ru-RU" sz="1600" dirty="0">
                        <a:solidFill>
                          <a:srgbClr val="FFFF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41233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i="1" dirty="0">
                          <a:solidFill>
                            <a:srgbClr val="FFFF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•</a:t>
                      </a:r>
                      <a:r>
                        <a:rPr lang="ru-RU" sz="1800" dirty="0">
                          <a:solidFill>
                            <a:srgbClr val="FFFF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сигнал бедствия или сообщение о месте </a:t>
                      </a:r>
                      <a:r>
                        <a:rPr lang="ru-RU" sz="180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происшествия </a:t>
                      </a:r>
                      <a:r>
                        <a:rPr lang="ru-RU" sz="1800" dirty="0">
                          <a:solidFill>
                            <a:srgbClr val="FFFF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переданы при помощи аварийной радиостанции;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FF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• место происшествия точно не определено, </a:t>
                      </a:r>
                      <a:r>
                        <a:rPr lang="ru-RU" sz="180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местность </a:t>
                      </a:r>
                      <a:r>
                        <a:rPr lang="ru-RU" sz="1800" dirty="0">
                          <a:solidFill>
                            <a:srgbClr val="FFFF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незнакомая и труднопроходимая (горы, лес, глубокие овраги, болота, мощный слой снежного </a:t>
                      </a:r>
                      <a:r>
                        <a:rPr lang="ru-RU" sz="180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покрова </a:t>
                      </a:r>
                      <a:r>
                        <a:rPr lang="ru-RU" sz="1800" dirty="0">
                          <a:solidFill>
                            <a:srgbClr val="FFFF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т. п.);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FF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• направление на ближайший населенный пункт и расстояние до него неизвестны;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FF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• большая часть людей не может самостоятельно передвигаться из-за полученных травм.</a:t>
                      </a: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FF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• точно известно местонахождение ближайшего </a:t>
                      </a:r>
                      <a:r>
                        <a:rPr lang="ru-RU" sz="180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населенного </a:t>
                      </a:r>
                      <a:r>
                        <a:rPr lang="ru-RU" sz="1800" dirty="0">
                          <a:solidFill>
                            <a:srgbClr val="FFFF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пункта, расстояние до него невелико и </a:t>
                      </a:r>
                      <a:r>
                        <a:rPr lang="ru-RU" sz="180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состояние </a:t>
                      </a:r>
                      <a:r>
                        <a:rPr lang="ru-RU" sz="1800" dirty="0">
                          <a:solidFill>
                            <a:srgbClr val="FFFF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здоровья людей позволяет преодолеть его;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FF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• возникла непосредственная угроза жизни: </a:t>
                      </a:r>
                      <a:r>
                        <a:rPr lang="ru-RU" sz="180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лесной </a:t>
                      </a:r>
                      <a:r>
                        <a:rPr lang="ru-RU" sz="1800" dirty="0">
                          <a:solidFill>
                            <a:srgbClr val="FFFF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пожар, разлом ледяного поля, наводнение и т. п.;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FF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• люди не могут быть обнаружены спасателями</a:t>
                      </a:r>
                      <a:r>
                        <a:rPr lang="ru-RU" sz="1800" b="1" dirty="0">
                          <a:solidFill>
                            <a:srgbClr val="FFFF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на </a:t>
                      </a:r>
                      <a:r>
                        <a:rPr lang="ru-RU" sz="1800" dirty="0">
                          <a:solidFill>
                            <a:srgbClr val="FFFF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этом месте из-за окружающей их густой </a:t>
                      </a:r>
                      <a:r>
                        <a:rPr lang="ru-RU" sz="180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растительности</a:t>
                      </a:r>
                      <a:r>
                        <a:rPr lang="ru-RU" sz="1800" dirty="0">
                          <a:solidFill>
                            <a:srgbClr val="FFFF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FF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• в течение трех суток нет связи и помощи.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4993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FF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Приняв решение оставаться на месте аварии, необ­ходимо придерживаться основных правил </a:t>
                      </a:r>
                      <a:r>
                        <a:rPr lang="ru-RU" sz="180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безопасного </a:t>
                      </a:r>
                      <a:r>
                        <a:rPr lang="ru-RU" sz="1800" dirty="0">
                          <a:solidFill>
                            <a:srgbClr val="FFFF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поведения, которые позволят выжить и дождаться помощи спасателей.</a:t>
                      </a: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FF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месте происшествия необходимо обозначить </a:t>
                      </a:r>
                      <a:r>
                        <a:rPr lang="ru-RU" sz="200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направление </a:t>
                      </a:r>
                      <a:r>
                        <a:rPr lang="ru-RU" sz="2000" dirty="0">
                          <a:solidFill>
                            <a:srgbClr val="FFFF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своего ухода: выложить стрелку, сделать зарубки на деревьях, связать пучки травы и т. п.</a:t>
                      </a: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88641"/>
            <a:ext cx="7125113" cy="504055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Рефлексия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400600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ru-RU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lvl="0">
              <a:buNone/>
            </a:pPr>
            <a:r>
              <a:rPr lang="ru-RU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Из </a:t>
            </a:r>
            <a:r>
              <a:rPr lang="ru-RU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перечисленных ниже причин выберите те, которые являются причинами вынужденного автономного существования в природных условиях: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а) потеря ориентировки на местности во время похода, авария транспортных средств, крупный лесной пожар;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б) несвоевременная регистрация туристической группы перед выходом на маршрут, отсутствие средств связи;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в) потеря части продуктов питания, потеря компаса</a:t>
            </a:r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u="sng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Выберите из указанных ниже экстремальные ситуации в природе:</a:t>
            </a:r>
            <a:endParaRPr lang="ru-RU" u="sng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а) резкое изменение природных условий, смена климатогеографических условий;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б) неумение ориентироваться на местности, переезд на новое место жительства из одного района города в другой, потеря одним из членов туристической группы личного снаряжения;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в) автономное существование в природных условиях туристической группы, идущей по разработанному маршруту, имеющей необходимое снаряжение и продукты питания.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8640"/>
            <a:ext cx="8568952" cy="6480719"/>
          </a:xfrm>
        </p:spPr>
        <p:txBody>
          <a:bodyPr/>
          <a:lstStyle/>
          <a:p>
            <a:pPr lvl="0">
              <a:buNone/>
            </a:pPr>
            <a:r>
              <a:rPr lang="ru-RU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0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факторам выживания в условиях вынужденного автономного существования не относятся:</a:t>
            </a:r>
            <a:endParaRPr lang="ru-RU" u="sng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а) личностные факторы; 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б) психологические факторы;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в) материальные факторы; 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г) природные факторы</a:t>
            </a:r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u="sng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При каких условиях принимается решение остаться на месте аварии?</a:t>
            </a:r>
            <a:endParaRPr lang="ru-RU" sz="2000" u="sng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 местонахождение ближайшего населённого пункта примерно известно, расстояние до него не далеко.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 место происшествия не определено, местность неизвестная и малопроходимая.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 сигнал бедствия или сообщение о месте происшествия переданы при помощи аварийной радиостанции;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г) Большая часть людей не может самостоятельно передвигаться из-за полученных травм;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 нет связи только в течении трёх суток.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75724"/>
            <a:ext cx="7595003" cy="2249220"/>
          </a:xfrm>
        </p:spPr>
        <p:txBody>
          <a:bodyPr/>
          <a:lstStyle/>
          <a:p>
            <a:pPr algn="ctr"/>
            <a:r>
              <a:rPr lang="ru-RU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Домашнее задание: </a:t>
            </a:r>
            <a:r>
              <a:rPr lang="ru-RU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параграф </a:t>
            </a:r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 , ответить на вопросы стр. 8, задание 1 стр. 8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7704856" cy="5688632"/>
          </a:xfrm>
        </p:spPr>
        <p:txBody>
          <a:bodyPr/>
          <a:lstStyle/>
          <a:p>
            <a:pPr algn="ctr"/>
            <a: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Автор:</a:t>
            </a:r>
            <a:b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Калеев</a:t>
            </a:r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Олег Николаевич</a:t>
            </a:r>
            <a: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учитель ОБЖ высшей квалификационной категории</a:t>
            </a:r>
            <a:b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МБОУ </a:t>
            </a:r>
            <a: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Надеждинская</a:t>
            </a:r>
            <a: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средняя общеобразовательная школа имени полного кавалера орденов Славы В.Р. Платонова </a:t>
            </a:r>
            <a:r>
              <a:rPr lang="ru-RU" sz="2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Кайбицкого</a:t>
            </a:r>
            <a: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муниципального района Республики Татарстан»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hlinkClick r:id="rId2" action="ppaction://hlinksldjump"/>
              </a:rPr>
              <a:t>Слайд 1</a:t>
            </a:r>
            <a:r>
              <a:rPr lang="ru-RU" dirty="0" smtClean="0">
                <a:hlinkClick r:id="rId3" action="ppaction://hlinksldjump"/>
              </a:rPr>
              <a:t>Правила поведения в условиях вынужденного автономного </a:t>
            </a:r>
            <a:r>
              <a:rPr lang="ru-RU" dirty="0" err="1" smtClean="0">
                <a:hlinkClick r:id="rId3" action="ppaction://hlinksldjump"/>
              </a:rPr>
              <a:t>суще</a:t>
            </a:r>
            <a:r>
              <a:rPr lang="ru-RU" smtClean="0">
                <a:hlinkClick r:id="rId3" action="ppaction://hlinksldjump"/>
              </a:rPr>
              <a:t>...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196753"/>
            <a:ext cx="8208912" cy="2232247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FFFF00"/>
                </a:solidFill>
                <a:latin typeface="Times New Roman"/>
                <a:ea typeface="Times New Roman"/>
              </a:rPr>
              <a:t>Правила поведения в условиях вынужденного автономного существования в природе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>
            <a:hlinkClick r:id="rId2" action="ppaction://hlinksldjump"/>
          </p:cNvPr>
          <p:cNvSpPr/>
          <p:nvPr/>
        </p:nvSpPr>
        <p:spPr>
          <a:xfrm>
            <a:off x="7164288" y="5877272"/>
            <a:ext cx="1656184" cy="62636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автор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065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07361"/>
            <a:ext cx="8964488" cy="4051437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Изучить причины вынужденного автономного существования и первоочередные действия потерпевших бедствие; 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овладеть навыками безопасного поведения в случае вынужденного автономного существования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2548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125113" cy="924475"/>
          </a:xfrm>
        </p:spPr>
        <p:txBody>
          <a:bodyPr/>
          <a:lstStyle/>
          <a:p>
            <a:pPr algn="ctr"/>
            <a:r>
              <a:rPr lang="ru-RU" sz="4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Токин</a:t>
            </a:r>
            <a:r>
              <a:rPr 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мэт</a:t>
            </a:r>
            <a:endParaRPr lang="ru-RU" sz="4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43608" y="1397000"/>
          <a:ext cx="7416824" cy="491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16824"/>
              </a:tblGrid>
              <a:tr h="491232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5" name="Овал 4"/>
          <p:cNvSpPr/>
          <p:nvPr/>
        </p:nvSpPr>
        <p:spPr>
          <a:xfrm>
            <a:off x="3491880" y="3068960"/>
            <a:ext cx="2664296" cy="914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Автономное существование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179512" y="4221088"/>
            <a:ext cx="3744416" cy="1634480"/>
          </a:xfrm>
          <a:prstGeom prst="ellipse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defTabSz="457200">
              <a:spcBef>
                <a:spcPct val="20000"/>
              </a:spcBef>
              <a:spcAft>
                <a:spcPts val="600"/>
              </a:spcAft>
              <a:buClr>
                <a:srgbClr val="C5E1FE"/>
              </a:buClr>
            </a:pP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вынужденное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784976" cy="2016224"/>
          </a:xfrm>
          <a:ln w="76200">
            <a:solidFill>
              <a:srgbClr val="FF0000"/>
            </a:solidFill>
          </a:ln>
        </p:spPr>
        <p:txBody>
          <a:bodyPr/>
          <a:lstStyle/>
          <a:p>
            <a:pPr lvl="0" algn="ctr">
              <a:spcBef>
                <a:spcPct val="20000"/>
              </a:spcBef>
              <a:spcAft>
                <a:spcPts val="600"/>
              </a:spcAft>
            </a:pPr>
            <a:r>
              <a:rPr lang="ru-RU" sz="2800" b="1" u="sng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Автономное существование </a:t>
            </a:r>
            <a:r>
              <a:rPr lang="ru-RU" sz="2800" b="1" u="sng" dirty="0" smtClean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800" b="1" u="sng" dirty="0" smtClean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800" b="1" u="sng" dirty="0" smtClean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человека </a:t>
            </a:r>
            <a:r>
              <a:rPr lang="ru-RU" sz="2800" b="1" u="sng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</a:t>
            </a:r>
            <a:r>
              <a:rPr lang="ru-RU" sz="2800" b="1" u="sng" dirty="0" smtClean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800" b="1" u="sng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природной среде </a:t>
            </a:r>
            <a:r>
              <a:rPr lang="ru-RU" sz="28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</a:t>
            </a:r>
            <a:br>
              <a:rPr lang="ru-RU" sz="28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это самостоятельное, независимое </a:t>
            </a:r>
            <a:r>
              <a:rPr lang="ru-RU" sz="28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существование  его </a:t>
            </a:r>
            <a:r>
              <a:rPr lang="ru-RU" sz="2800" b="1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природных условиях.</a:t>
            </a:r>
            <a:r>
              <a:rPr lang="ru-RU" sz="2700" b="1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700" b="1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5286726" y="4221088"/>
            <a:ext cx="3744416" cy="1634480"/>
          </a:xfrm>
          <a:prstGeom prst="ellipse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defTabSz="457200">
              <a:spcBef>
                <a:spcPct val="20000"/>
              </a:spcBef>
              <a:spcAft>
                <a:spcPts val="600"/>
              </a:spcAft>
              <a:buClr>
                <a:srgbClr val="C5E1FE"/>
              </a:buClr>
            </a:pP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добровольное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1809404" y="2564904"/>
            <a:ext cx="484632" cy="1468204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6921972" y="2564904"/>
            <a:ext cx="484632" cy="1468204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60940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7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712968" cy="2736304"/>
          </a:xfrm>
          <a:ln>
            <a:noFill/>
          </a:ln>
        </p:spPr>
        <p:txBody>
          <a:bodyPr/>
          <a:lstStyle/>
          <a:p>
            <a:pPr algn="ctr"/>
            <a:r>
              <a:rPr lang="ru-RU" b="1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Добровольная автономия </a:t>
            </a:r>
            <a:r>
              <a:rPr lang="ru-RU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ситуация, когда человек или группа людей по собственной воле, с определенной целью, на определенное время переходит на самостоятельное существование в природных условиях</a:t>
            </a:r>
            <a:endParaRPr lang="ru-RU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068960"/>
            <a:ext cx="8280920" cy="3528392"/>
          </a:xfrm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добровольной автономии:</a:t>
            </a:r>
          </a:p>
          <a:p>
            <a:r>
              <a:rPr lang="ru-RU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Активный отдых на природе;</a:t>
            </a:r>
          </a:p>
          <a:p>
            <a:r>
              <a:rPr lang="ru-RU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 человеческих возможностей самостоятельного пребывания в природе;</a:t>
            </a:r>
          </a:p>
          <a:p>
            <a:r>
              <a:rPr lang="ru-RU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Спортивные достижения</a:t>
            </a:r>
            <a:endParaRPr lang="ru-RU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4738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4199"/>
            <a:ext cx="8856984" cy="2952328"/>
          </a:xfrm>
        </p:spPr>
        <p:txBody>
          <a:bodyPr/>
          <a:lstStyle/>
          <a:p>
            <a:pPr algn="ctr"/>
            <a:r>
              <a:rPr lang="ru-RU" b="1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Вынужденная автономия </a:t>
            </a:r>
            <a:r>
              <a:rPr lang="ru-RU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ситуация, когда человек </a:t>
            </a:r>
            <a:r>
              <a:rPr lang="ru-RU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случайно, </a:t>
            </a:r>
            <a:r>
              <a:rPr lang="ru-RU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силу независящих от него обстоятельств оказывается в природной среде и вынужден самостоятельно обеспечивать свои жизненные потребности, чтобы выжить и вернуться к людям</a:t>
            </a:r>
            <a:endParaRPr lang="ru-RU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3212976"/>
            <a:ext cx="8928992" cy="3365902"/>
          </a:xfrm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Сорт  </a:t>
            </a:r>
            <a:r>
              <a:rPr lang="ru-RU" sz="36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кардс</a:t>
            </a:r>
            <a:endParaRPr lang="ru-RU" sz="3600" b="1" u="sng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600" b="1" u="sng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Распределите карточки на разные категории</a:t>
            </a:r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(причины вынужденной автономии)</a:t>
            </a:r>
            <a:endParaRPr lang="ru-RU" sz="24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173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964488" cy="924475"/>
          </a:xfrm>
        </p:spPr>
        <p:txBody>
          <a:bodyPr/>
          <a:lstStyle/>
          <a:p>
            <a:pPr algn="ctr"/>
            <a:r>
              <a:rPr lang="ru-RU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Причины попадания человека в условия вынужденного автономного существования</a:t>
            </a:r>
            <a:r>
              <a:rPr lang="ru-RU" sz="4000" dirty="0" smtClean="0"/>
              <a:t>.</a:t>
            </a:r>
            <a:endParaRPr lang="ru-RU" sz="4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536" y="1061864"/>
          <a:ext cx="8424936" cy="5796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/>
                <a:gridCol w="5184576"/>
              </a:tblGrid>
              <a:tr h="122413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ЧС природного характера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sng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Стихийные бедствия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 землетрясения, наводнения, ураганы, бури, смерчи, лесные пожары)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664296"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Экстремальные ситуации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lang="ru-RU" sz="1800" b="1" u="sng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Резкое изменение природных условий </a:t>
                      </a:r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(сильное резкое похолодание, ливень, метель, пурга, сильный снегопад и др.)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lang="ru-RU" sz="1800" b="1" u="sng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Потеря ориентирования</a:t>
                      </a:r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на местности во время похода, экскурсии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lang="ru-RU" sz="1800" b="1" u="sng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Потеря группы </a:t>
                      </a:r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маршруте во время похода, экспедиции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1629856"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Аварийные ситуации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Аварии и</a:t>
                      </a:r>
                      <a:r>
                        <a:rPr lang="ru-RU" sz="1800" b="1" kern="1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поломка</a:t>
                      </a:r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u="sng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автотранспортных</a:t>
                      </a:r>
                      <a:r>
                        <a:rPr lang="ru-RU" sz="1800" b="1" kern="1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средств</a:t>
                      </a:r>
                      <a:endParaRPr lang="ru-RU" sz="1800" b="1" kern="1200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Аварии на </a:t>
                      </a:r>
                      <a:r>
                        <a:rPr lang="ru-RU" sz="1800" b="1" u="sng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морском и речном</a:t>
                      </a:r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транспорте</a:t>
                      </a:r>
                    </a:p>
                    <a:p>
                      <a:pPr>
                        <a:buFontTx/>
                        <a:buNone/>
                      </a:pPr>
                      <a:endParaRPr lang="ru-RU" sz="1800" b="1" kern="1200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Аварии на </a:t>
                      </a:r>
                      <a:r>
                        <a:rPr lang="ru-RU" sz="1800" b="1" u="sng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воздушном</a:t>
                      </a:r>
                      <a:r>
                        <a:rPr lang="ru-RU" sz="1800" b="1" kern="1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транспорте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3881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96944" cy="1080120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Главная задача человека попавшего в условия вынужденного автономного существования</a:t>
            </a:r>
            <a:endParaRPr lang="ru-RU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772817"/>
            <a:ext cx="8640960" cy="453650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</a:t>
            </a:r>
            <a:r>
              <a:rPr lang="ru-RU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Выживание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– активная деятельность, направленная на сохранение жизни, здоровья и работоспособности в экстремальных условиях</a:t>
            </a:r>
            <a:endParaRPr lang="ru-RU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Основное условие, определяющее успех выживания или гибель</a:t>
            </a:r>
            <a:endParaRPr lang="ru-RU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Настрой человека на выход из  этой  ситуации,   его желание вернуться домой, моральные обязательства перед близкими людьми и обществом, сознание того, что ему ещё многое нужно сделать.</a:t>
            </a:r>
            <a:endParaRPr lang="ru-RU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350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Зима</Template>
  <TotalTime>310</TotalTime>
  <Words>838</Words>
  <Application>Microsoft Office PowerPoint</Application>
  <PresentationFormat>Экран (4:3)</PresentationFormat>
  <Paragraphs>87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Winter</vt:lpstr>
      <vt:lpstr>Слайд 1</vt:lpstr>
      <vt:lpstr>Правила поведения в условиях вынужденного автономного существования в природе</vt:lpstr>
      <vt:lpstr>Цели: </vt:lpstr>
      <vt:lpstr>Токин мэт</vt:lpstr>
      <vt:lpstr>Автономное существование  человека в  природной среде –  это самостоятельное, независимое  существование  его в природных условиях. </vt:lpstr>
      <vt:lpstr>Добровольная автономия – это ситуация, когда человек или группа людей по собственной воле, с определенной целью, на определенное время переходит на самостоятельное существование в природных условиях</vt:lpstr>
      <vt:lpstr>Вынужденная автономия – это ситуация, когда человек случайно, в силу независящих от него обстоятельств оказывается в природной среде и вынужден самостоятельно обеспечивать свои жизненные потребности, чтобы выжить и вернуться к людям</vt:lpstr>
      <vt:lpstr>Причины попадания человека в условия вынужденного автономного существования.</vt:lpstr>
      <vt:lpstr>Главная задача человека попавшего в условия вынужденного автономного существования</vt:lpstr>
      <vt:lpstr>Первоочередные действия потерпевших бедствие при аварии транспортных средств:  </vt:lpstr>
      <vt:lpstr>Слайд 11</vt:lpstr>
      <vt:lpstr>Рефлексия </vt:lpstr>
      <vt:lpstr>Слайд 13</vt:lpstr>
      <vt:lpstr>Домашнее задание:   параграф 1 , ответить на вопросы стр. 8, задание 1 стр. 8 </vt:lpstr>
      <vt:lpstr>Автор: Калеев Олег Николаевич учитель ОБЖ высшей квалификационной категории  МБОУ «Надеждинская средняя общеобразовательная школа имени полного кавалера орденов Славы В.Р. Платонова Кайбицкого муниципального района Республики Татарстан»  Слайд 1Правила поведения в условиях вынужденного автономного суще...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поведения в условиях вынужденного автономного существования в природе</dc:title>
  <dc:creator>Татьяна</dc:creator>
  <cp:lastModifiedBy>Резеда</cp:lastModifiedBy>
  <cp:revision>37</cp:revision>
  <dcterms:created xsi:type="dcterms:W3CDTF">2015-11-24T20:50:19Z</dcterms:created>
  <dcterms:modified xsi:type="dcterms:W3CDTF">2015-12-10T22:15:13Z</dcterms:modified>
</cp:coreProperties>
</file>