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9" r:id="rId3"/>
    <p:sldId id="268" r:id="rId4"/>
    <p:sldId id="260" r:id="rId5"/>
    <p:sldId id="270" r:id="rId6"/>
    <p:sldId id="269" r:id="rId7"/>
    <p:sldId id="271" r:id="rId8"/>
    <p:sldId id="272" r:id="rId9"/>
    <p:sldId id="261" r:id="rId10"/>
    <p:sldId id="273" r:id="rId1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82" name="Group 66"/>
          <p:cNvGrpSpPr>
            <a:grpSpLocks/>
          </p:cNvGrpSpPr>
          <p:nvPr/>
        </p:nvGrpSpPr>
        <p:grpSpPr bwMode="auto">
          <a:xfrm>
            <a:off x="0" y="0"/>
            <a:ext cx="9144000" cy="6899275"/>
            <a:chOff x="0" y="0"/>
            <a:chExt cx="5760" cy="4346"/>
          </a:xfrm>
        </p:grpSpPr>
        <p:sp>
          <p:nvSpPr>
            <p:cNvPr id="9267" name="Rectangle 51"/>
            <p:cNvSpPr>
              <a:spLocks noChangeArrowheads="1"/>
            </p:cNvSpPr>
            <p:nvPr userDrawn="1"/>
          </p:nvSpPr>
          <p:spPr bwMode="hidden">
            <a:xfrm>
              <a:off x="144" y="2016"/>
              <a:ext cx="5520" cy="100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6" name="Rectangle 50"/>
            <p:cNvSpPr>
              <a:spLocks noChangeArrowheads="1"/>
            </p:cNvSpPr>
            <p:nvPr userDrawn="1"/>
          </p:nvSpPr>
          <p:spPr bwMode="hidden">
            <a:xfrm>
              <a:off x="576" y="576"/>
              <a:ext cx="4800" cy="100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2" name="AutoShape 26" descr="Stationery"/>
            <p:cNvSpPr>
              <a:spLocks noChangeArrowheads="1"/>
            </p:cNvSpPr>
            <p:nvPr userDrawn="1"/>
          </p:nvSpPr>
          <p:spPr bwMode="white">
            <a:xfrm>
              <a:off x="459" y="1008"/>
              <a:ext cx="4848" cy="1200"/>
            </a:xfrm>
            <a:prstGeom prst="bevel">
              <a:avLst>
                <a:gd name="adj" fmla="val 5162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5" name="Rectangle 49"/>
            <p:cNvSpPr>
              <a:spLocks noChangeArrowheads="1"/>
            </p:cNvSpPr>
            <p:nvPr userDrawn="1"/>
          </p:nvSpPr>
          <p:spPr bwMode="hidden">
            <a:xfrm>
              <a:off x="0" y="3888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9269" name="Picture 53" descr="ANABNR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00" t="-1314" r="-2" b="-36961"/>
            <a:stretch>
              <a:fillRect/>
            </a:stretch>
          </p:blipFill>
          <p:spPr bwMode="auto">
            <a:xfrm>
              <a:off x="336" y="2016"/>
              <a:ext cx="5328" cy="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270" name="Group 54"/>
            <p:cNvGrpSpPr>
              <a:grpSpLocks/>
            </p:cNvGrpSpPr>
            <p:nvPr userDrawn="1"/>
          </p:nvGrpSpPr>
          <p:grpSpPr bwMode="auto">
            <a:xfrm>
              <a:off x="0" y="0"/>
              <a:ext cx="96" cy="4346"/>
              <a:chOff x="0" y="480"/>
              <a:chExt cx="81" cy="3866"/>
            </a:xfrm>
          </p:grpSpPr>
          <p:pic>
            <p:nvPicPr>
              <p:cNvPr id="9271" name="Picture 55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480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2" name="Picture 56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864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3" name="Picture 57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1248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4" name="Picture 58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1632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5" name="Picture 59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2016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6" name="Picture 60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2400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7" name="Picture 61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2784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8" name="Picture 62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3168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79" name="Picture 63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3552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80" name="Picture 64" descr="NAPVB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004" r="92969"/>
              <a:stretch>
                <a:fillRect/>
              </a:stretch>
            </p:blipFill>
            <p:spPr bwMode="auto">
              <a:xfrm>
                <a:off x="0" y="3936"/>
                <a:ext cx="81" cy="4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235" name="Rectangle 19"/>
            <p:cNvSpPr>
              <a:spLocks noChangeArrowheads="1"/>
            </p:cNvSpPr>
            <p:nvPr/>
          </p:nvSpPr>
          <p:spPr bwMode="hidden">
            <a:xfrm>
              <a:off x="501" y="1824"/>
              <a:ext cx="192" cy="624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36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9237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267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238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 anchor="b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39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 anchor="b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 anchor="b"/>
          <a:lstStyle>
            <a:lvl1pPr>
              <a:defRPr/>
            </a:lvl1pPr>
          </a:lstStyle>
          <a:p>
            <a:fld id="{BFCF51C5-2839-496A-A50E-79B22A3DE4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63A1E-CE13-4B5B-BC13-3064C10413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90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8631C-CB56-4501-BAC0-DC283E20548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0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83304-B152-415C-81B7-311CCF61CE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12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966CC-433A-4BB5-B454-26C87B88E0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84357-A7F2-462E-B1F0-36BDB87A0E6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2F738-0136-4F2F-946D-6E92044DB12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25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C7847-3831-4E57-B912-DBF16A86BA5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21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BA864-2D32-4934-B580-7510E3D352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88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B956C-B2AC-43D2-B096-6389019BD9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73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65B9-7320-44E1-8879-88FE371644D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95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" name="Group 61"/>
          <p:cNvGrpSpPr>
            <a:grpSpLocks/>
          </p:cNvGrpSpPr>
          <p:nvPr/>
        </p:nvGrpSpPr>
        <p:grpSpPr bwMode="auto">
          <a:xfrm>
            <a:off x="0" y="0"/>
            <a:ext cx="9144000" cy="6899275"/>
            <a:chOff x="0" y="0"/>
            <a:chExt cx="5760" cy="4346"/>
          </a:xfrm>
        </p:grpSpPr>
        <p:sp>
          <p:nvSpPr>
            <p:cNvPr id="1072" name="Rectangle 48"/>
            <p:cNvSpPr>
              <a:spLocks noChangeArrowheads="1"/>
            </p:cNvSpPr>
            <p:nvPr userDrawn="1"/>
          </p:nvSpPr>
          <p:spPr bwMode="hidden">
            <a:xfrm>
              <a:off x="528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3" name="Rectangle 49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4704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53" name="Picture 29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52" cy="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4" name="Picture 30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480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5" name="Picture 31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864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6" name="Picture 32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1248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7" name="Picture 33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1632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8" name="Picture 34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2016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9" name="Picture 35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2400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0" name="Picture 36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2784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1" name="Picture 37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3168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2" name="Picture 38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3552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3" name="Picture 39" descr="NAPV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004" r="92969"/>
            <a:stretch>
              <a:fillRect/>
            </a:stretch>
          </p:blipFill>
          <p:spPr bwMode="auto">
            <a:xfrm>
              <a:off x="0" y="3936"/>
              <a:ext cx="81" cy="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5" name="Rectangle 41" descr="Stationery"/>
            <p:cNvSpPr>
              <a:spLocks noChangeArrowheads="1"/>
            </p:cNvSpPr>
            <p:nvPr userDrawn="1"/>
          </p:nvSpPr>
          <p:spPr bwMode="auto">
            <a:xfrm>
              <a:off x="480" y="69"/>
              <a:ext cx="576" cy="416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9" name="Rectangle 45" descr="Stationery"/>
            <p:cNvSpPr>
              <a:spLocks noChangeArrowheads="1"/>
            </p:cNvSpPr>
            <p:nvPr userDrawn="1"/>
          </p:nvSpPr>
          <p:spPr bwMode="auto">
            <a:xfrm>
              <a:off x="31" y="67"/>
              <a:ext cx="497" cy="4253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71" name="Picture 47" descr="ANABNR2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0"/>
              <a:ext cx="4944" cy="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76" name="Rectangle 52"/>
            <p:cNvSpPr>
              <a:spLocks noChangeArrowheads="1"/>
            </p:cNvSpPr>
            <p:nvPr userDrawn="1"/>
          </p:nvSpPr>
          <p:spPr bwMode="auto">
            <a:xfrm>
              <a:off x="336" y="288"/>
              <a:ext cx="1440" cy="19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33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2"/>
                </a:solidFill>
              </a:defRPr>
            </a:lvl1pPr>
          </a:lstStyle>
          <a:p>
            <a:fld id="{52E3492A-EE10-469D-A996-530817A7228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370013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712913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«Кто же он? Стало быть, подлец?»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267200"/>
            <a:ext cx="5400600" cy="1752600"/>
          </a:xfrm>
        </p:spPr>
        <p:txBody>
          <a:bodyPr/>
          <a:lstStyle/>
          <a:p>
            <a:r>
              <a:rPr lang="ru-RU" dirty="0" smtClean="0"/>
              <a:t>Образ Чичикова в поэме </a:t>
            </a:r>
            <a:r>
              <a:rPr lang="ru-RU" dirty="0" err="1" smtClean="0"/>
              <a:t>Н.В.Гоголя</a:t>
            </a:r>
            <a:r>
              <a:rPr lang="ru-RU" dirty="0" smtClean="0"/>
              <a:t> «Мертвые души»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49080"/>
            <a:ext cx="216024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44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2. Чичиков в городском училище</a:t>
            </a:r>
          </a:p>
          <a:p>
            <a:pPr marL="0" indent="0" algn="just">
              <a:buNone/>
            </a:pPr>
            <a:r>
              <a:rPr lang="ru-RU" dirty="0" smtClean="0"/>
              <a:t>а) отношения с товарищами</a:t>
            </a:r>
          </a:p>
          <a:p>
            <a:pPr marL="0" indent="0" algn="just">
              <a:buNone/>
            </a:pPr>
            <a:r>
              <a:rPr lang="ru-RU" dirty="0" smtClean="0"/>
              <a:t>б) приращение к полтине, данной отцом</a:t>
            </a:r>
          </a:p>
          <a:p>
            <a:pPr marL="0" indent="0" algn="just">
              <a:buNone/>
            </a:pPr>
            <a:r>
              <a:rPr lang="ru-RU" dirty="0" smtClean="0"/>
              <a:t>в) спекуляции Чичикова</a:t>
            </a:r>
          </a:p>
          <a:p>
            <a:pPr marL="0" indent="0" algn="just">
              <a:buNone/>
            </a:pPr>
            <a:r>
              <a:rPr lang="ru-RU" dirty="0" smtClean="0"/>
              <a:t>г) дрессировка мыши</a:t>
            </a:r>
          </a:p>
          <a:p>
            <a:pPr marL="0" indent="0" algn="just">
              <a:buNone/>
            </a:pPr>
            <a:r>
              <a:rPr lang="ru-RU" dirty="0" smtClean="0"/>
              <a:t>д) отношение к учителю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2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4701928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205" y="3140968"/>
            <a:ext cx="47625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813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ru-RU" dirty="0" smtClean="0"/>
              <a:t>Проанализировать образ главного героя поэмы «Мертвые души» Павла Ивановича Чичикова.</a:t>
            </a:r>
          </a:p>
          <a:p>
            <a:pPr marL="514350" indent="-514350" algn="just">
              <a:buAutoNum type="arabicPeriod"/>
            </a:pPr>
            <a:r>
              <a:rPr lang="ru-RU" dirty="0"/>
              <a:t> </a:t>
            </a:r>
            <a:r>
              <a:rPr lang="ru-RU" dirty="0" smtClean="0"/>
              <a:t>Ответить на вопрос: «Кто же он, Чичиков: подлец, милый человек, приобретатель?»</a:t>
            </a:r>
          </a:p>
          <a:p>
            <a:pPr marL="514350" indent="-514350" algn="just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976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Портрет Чичикова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97739"/>
            <a:ext cx="682595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603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ru-RU" sz="2000" dirty="0"/>
              <a:t>ГРОТЕСК (от фр. - причудливый, затейливый; смешной, комический, от итал. - грот) — изображение людей, предметов, деталей в изобразительном искусстве, театре и литературе в фантастически преувеличенном, уродливо-комическом </a:t>
            </a:r>
            <a:r>
              <a:rPr lang="ru-RU" sz="2000" dirty="0" smtClean="0"/>
              <a:t>виде</a:t>
            </a:r>
            <a:r>
              <a:rPr lang="ru-RU" sz="2000" dirty="0"/>
              <a:t>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60848"/>
            <a:ext cx="374441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92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4" y="32786"/>
            <a:ext cx="4458072" cy="2510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543763"/>
            <a:ext cx="3943325" cy="2248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965" y="271395"/>
            <a:ext cx="3375482" cy="280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324" y="3941751"/>
            <a:ext cx="3630676" cy="289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4" y="3013849"/>
            <a:ext cx="3073524" cy="238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66995"/>
            <a:ext cx="2884165" cy="206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735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Чичиков - приспособленец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924944"/>
            <a:ext cx="2533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80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1. Тяжелая картина детства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0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Детство героя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 algn="just"/>
            <a:endParaRPr lang="ru-RU" sz="28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2533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916832"/>
            <a:ext cx="4172534" cy="484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9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69047">
  <a:themeElements>
    <a:clrScheme name="Тема Office 1">
      <a:dk1>
        <a:srgbClr val="666699"/>
      </a:dk1>
      <a:lt1>
        <a:srgbClr val="FFFFCC"/>
      </a:lt1>
      <a:dk2>
        <a:srgbClr val="687FCA"/>
      </a:dk2>
      <a:lt2>
        <a:srgbClr val="192449"/>
      </a:lt2>
      <a:accent1>
        <a:srgbClr val="C9DDF1"/>
      </a:accent1>
      <a:accent2>
        <a:srgbClr val="FAC164"/>
      </a:accent2>
      <a:accent3>
        <a:srgbClr val="B9C0E1"/>
      </a:accent3>
      <a:accent4>
        <a:srgbClr val="DADAAE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788D71"/>
        </a:dk1>
        <a:lt1>
          <a:srgbClr val="FFFFCC"/>
        </a:lt1>
        <a:dk2>
          <a:srgbClr val="93A48E"/>
        </a:dk2>
        <a:lt2>
          <a:srgbClr val="192449"/>
        </a:lt2>
        <a:accent1>
          <a:srgbClr val="E8D88A"/>
        </a:accent1>
        <a:accent2>
          <a:srgbClr val="F9B84F"/>
        </a:accent2>
        <a:accent3>
          <a:srgbClr val="C8CFC6"/>
        </a:accent3>
        <a:accent4>
          <a:srgbClr val="DADAAE"/>
        </a:accent4>
        <a:accent5>
          <a:srgbClr val="F2E9C4"/>
        </a:accent5>
        <a:accent6>
          <a:srgbClr val="E2A647"/>
        </a:accent6>
        <a:hlink>
          <a:srgbClr val="BC9652"/>
        </a:hlink>
        <a:folHlink>
          <a:srgbClr val="C1E58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99735B"/>
        </a:dk1>
        <a:lt1>
          <a:srgbClr val="FFFFCC"/>
        </a:lt1>
        <a:dk2>
          <a:srgbClr val="B3937F"/>
        </a:dk2>
        <a:lt2>
          <a:srgbClr val="3C211C"/>
        </a:lt2>
        <a:accent1>
          <a:srgbClr val="D0C4A2"/>
        </a:accent1>
        <a:accent2>
          <a:srgbClr val="F9B84F"/>
        </a:accent2>
        <a:accent3>
          <a:srgbClr val="D6C8C0"/>
        </a:accent3>
        <a:accent4>
          <a:srgbClr val="DADAAE"/>
        </a:accent4>
        <a:accent5>
          <a:srgbClr val="E4DECE"/>
        </a:accent5>
        <a:accent6>
          <a:srgbClr val="E2A647"/>
        </a:accent6>
        <a:hlink>
          <a:srgbClr val="85BBBA"/>
        </a:hlink>
        <a:folHlink>
          <a:srgbClr val="BED98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01069047</Template>
  <TotalTime>124</TotalTime>
  <Words>142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01069047</vt:lpstr>
      <vt:lpstr>«Кто же он? Стало быть, подлец?»</vt:lpstr>
      <vt:lpstr>Презентация PowerPoint</vt:lpstr>
      <vt:lpstr>Цели урока</vt:lpstr>
      <vt:lpstr>Портрет Чичикова</vt:lpstr>
      <vt:lpstr>Определение</vt:lpstr>
      <vt:lpstr>Презентация PowerPoint</vt:lpstr>
      <vt:lpstr>Вывод</vt:lpstr>
      <vt:lpstr>План</vt:lpstr>
      <vt:lpstr>Детство героя</vt:lpstr>
      <vt:lpstr>План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«Кто же он? Стало быть, подлец?»</dc:title>
  <dc:creator>Елена</dc:creator>
  <cp:lastModifiedBy>Елена</cp:lastModifiedBy>
  <cp:revision>13</cp:revision>
  <dcterms:created xsi:type="dcterms:W3CDTF">2012-02-11T18:37:03Z</dcterms:created>
  <dcterms:modified xsi:type="dcterms:W3CDTF">2012-08-01T14:14:36Z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3270716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_TemplateID">
    <vt:lpwstr>TC010690471049</vt:lpwstr>
  </property>
</Properties>
</file>