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6"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1" d="100"/>
          <a:sy n="101" d="100"/>
        </p:scale>
        <p:origin x="-26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8D0E204-10E8-46F9-BCBD-0648BCC6E666}" type="datetimeFigureOut">
              <a:rPr lang="ru-RU" smtClean="0"/>
              <a:t>28.11.2013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39AFBE-51A3-4D68-AF92-DB3BA72A2662}"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8D0E204-10E8-46F9-BCBD-0648BCC6E666}" type="datetimeFigureOut">
              <a:rPr lang="ru-RU" smtClean="0"/>
              <a:t>28.11.2013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39AFBE-51A3-4D68-AF92-DB3BA72A266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8D0E204-10E8-46F9-BCBD-0648BCC6E666}" type="datetimeFigureOut">
              <a:rPr lang="ru-RU" smtClean="0"/>
              <a:t>28.11.2013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39AFBE-51A3-4D68-AF92-DB3BA72A266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8D0E204-10E8-46F9-BCBD-0648BCC6E666}" type="datetimeFigureOut">
              <a:rPr lang="ru-RU" smtClean="0"/>
              <a:t>28.11.2013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39AFBE-51A3-4D68-AF92-DB3BA72A2662}"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8D0E204-10E8-46F9-BCBD-0648BCC6E666}" type="datetimeFigureOut">
              <a:rPr lang="ru-RU" smtClean="0"/>
              <a:t>28.11.2013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39AFBE-51A3-4D68-AF92-DB3BA72A2662}"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8D0E204-10E8-46F9-BCBD-0648BCC6E666}" type="datetimeFigureOut">
              <a:rPr lang="ru-RU" smtClean="0"/>
              <a:t>28.11.2013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39AFBE-51A3-4D68-AF92-DB3BA72A2662}"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8D0E204-10E8-46F9-BCBD-0648BCC6E666}" type="datetimeFigureOut">
              <a:rPr lang="ru-RU" smtClean="0"/>
              <a:t>28.11.2013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D39AFBE-51A3-4D68-AF92-DB3BA72A2662}"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8D0E204-10E8-46F9-BCBD-0648BCC6E666}" type="datetimeFigureOut">
              <a:rPr lang="ru-RU" smtClean="0"/>
              <a:t>28.11.2013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D39AFBE-51A3-4D68-AF92-DB3BA72A266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8D0E204-10E8-46F9-BCBD-0648BCC6E666}" type="datetimeFigureOut">
              <a:rPr lang="ru-RU" smtClean="0"/>
              <a:t>28.11.2013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D39AFBE-51A3-4D68-AF92-DB3BA72A266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8D0E204-10E8-46F9-BCBD-0648BCC6E666}" type="datetimeFigureOut">
              <a:rPr lang="ru-RU" smtClean="0"/>
              <a:t>28.11.2013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39AFBE-51A3-4D68-AF92-DB3BA72A2662}"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8D0E204-10E8-46F9-BCBD-0648BCC6E666}" type="datetimeFigureOut">
              <a:rPr lang="ru-RU" smtClean="0"/>
              <a:t>28.11.2013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39AFBE-51A3-4D68-AF92-DB3BA72A2662}"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D0E204-10E8-46F9-BCBD-0648BCC6E666}" type="datetimeFigureOut">
              <a:rPr lang="ru-RU" smtClean="0"/>
              <a:t>28.11.2013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39AFBE-51A3-4D68-AF92-DB3BA72A2662}"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tvoyrebenok.ru/animals_main.shtm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image" Target="../media/image11.jpeg"/><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7.xml"/><Relationship Id="rId4" Type="http://schemas.openxmlformats.org/officeDocument/2006/relationships/image" Target="../media/image22.jpeg"/></Relationships>
</file>

<file path=ppt/slides/_rels/slide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643042" y="928670"/>
            <a:ext cx="6429404" cy="5170646"/>
          </a:xfrm>
          <a:prstGeom prst="rect">
            <a:avLst/>
          </a:prstGeom>
        </p:spPr>
        <p:txBody>
          <a:bodyPr wrap="square">
            <a:spAutoFit/>
          </a:bodyPr>
          <a:lstStyle/>
          <a:p>
            <a:r>
              <a:rPr lang="ru-RU" sz="6600" b="1" dirty="0" smtClean="0">
                <a:hlinkClick r:id="rId2"/>
              </a:rPr>
              <a:t>ИНТЕРЕСНО О ЖИВОТНЫХ</a:t>
            </a:r>
            <a:r>
              <a:rPr lang="ru-RU" sz="6600" b="1" dirty="0" smtClean="0"/>
              <a:t>  Интересные факты о животных</a:t>
            </a:r>
            <a:endParaRPr lang="ru-RU" sz="6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001156" cy="3139321"/>
          </a:xfrm>
          <a:prstGeom prst="rect">
            <a:avLst/>
          </a:prstGeom>
        </p:spPr>
        <p:txBody>
          <a:bodyPr wrap="square">
            <a:spAutoFit/>
          </a:bodyPr>
          <a:lstStyle/>
          <a:p>
            <a:r>
              <a:rPr lang="ru-RU" sz="6000" dirty="0" smtClean="0"/>
              <a:t>Вы думаете что мир животных проще, чем мир людей?</a:t>
            </a:r>
            <a:r>
              <a:rPr lang="ru-RU" dirty="0" smtClean="0"/>
              <a:t> Интересные факты о животных, представленные в этом разделе детского сайта "Твой </a:t>
            </a:r>
            <a:r>
              <a:rPr lang="ru-RU" dirty="0" err="1" smtClean="0"/>
              <a:t>ребенок.ру</a:t>
            </a:r>
            <a:r>
              <a:rPr lang="ru-RU" dirty="0" smtClean="0"/>
              <a:t>" разрушат данный стереотип! </a:t>
            </a:r>
            <a:endParaRPr lang="ru-RU" dirty="0"/>
          </a:p>
        </p:txBody>
      </p:sp>
      <p:sp>
        <p:nvSpPr>
          <p:cNvPr id="6" name="Прямоугольник 5"/>
          <p:cNvSpPr/>
          <p:nvPr/>
        </p:nvSpPr>
        <p:spPr>
          <a:xfrm>
            <a:off x="0" y="3929066"/>
            <a:ext cx="4572000" cy="2862322"/>
          </a:xfrm>
          <a:prstGeom prst="rect">
            <a:avLst/>
          </a:prstGeom>
        </p:spPr>
        <p:txBody>
          <a:bodyPr>
            <a:spAutoFit/>
          </a:bodyPr>
          <a:lstStyle/>
          <a:p>
            <a:r>
              <a:rPr lang="ru-RU" sz="3600" b="1" dirty="0" smtClean="0">
                <a:solidFill>
                  <a:srgbClr val="0070C0"/>
                </a:solidFill>
              </a:rPr>
              <a:t>1.</a:t>
            </a:r>
            <a:r>
              <a:rPr lang="ru-RU" sz="3600" dirty="0" smtClean="0">
                <a:solidFill>
                  <a:srgbClr val="0070C0"/>
                </a:solidFill>
              </a:rPr>
              <a:t> Чтобы сделать килограмм меда, пчелка должна облететь 2 млн. цветков. </a:t>
            </a:r>
            <a:endParaRPr lang="ru-RU" sz="3600" dirty="0">
              <a:solidFill>
                <a:srgbClr val="0070C0"/>
              </a:solidFill>
            </a:endParaRPr>
          </a:p>
        </p:txBody>
      </p:sp>
      <p:pic>
        <p:nvPicPr>
          <p:cNvPr id="10242" name="Picture 2" descr="http://go1.imgsmail.ru/imgpreview?key=http%3A//mirbukashek.ru/wp-content/uploads/2008/11/pchela-na-cvetke.jpg&amp;mb=imgdb_preview_568&amp;q=90&amp;w=187"/>
          <p:cNvPicPr>
            <a:picLocks noChangeAspect="1" noChangeArrowheads="1"/>
          </p:cNvPicPr>
          <p:nvPr/>
        </p:nvPicPr>
        <p:blipFill>
          <a:blip r:embed="rId2"/>
          <a:srcRect/>
          <a:stretch>
            <a:fillRect/>
          </a:stretch>
        </p:blipFill>
        <p:spPr bwMode="auto">
          <a:xfrm>
            <a:off x="3571868" y="3071810"/>
            <a:ext cx="5000660" cy="378619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4572000" cy="6186309"/>
          </a:xfrm>
          <a:prstGeom prst="rect">
            <a:avLst/>
          </a:prstGeom>
        </p:spPr>
        <p:txBody>
          <a:bodyPr>
            <a:spAutoFit/>
          </a:bodyPr>
          <a:lstStyle/>
          <a:p>
            <a:r>
              <a:rPr lang="ru-RU" b="1" dirty="0" smtClean="0"/>
              <a:t>7.</a:t>
            </a:r>
            <a:r>
              <a:rPr lang="ru-RU" dirty="0" smtClean="0"/>
              <a:t> Когда европейцы впервые увидели жирафа, они назвали его "</a:t>
            </a:r>
            <a:r>
              <a:rPr lang="ru-RU" dirty="0" err="1" smtClean="0"/>
              <a:t>верблюдопардом</a:t>
            </a:r>
            <a:r>
              <a:rPr lang="ru-RU" dirty="0" smtClean="0"/>
              <a:t>", решив, что это гибрид верблюда и леопарда. </a:t>
            </a:r>
          </a:p>
          <a:p>
            <a:r>
              <a:rPr lang="ru-RU" b="1" dirty="0" smtClean="0"/>
              <a:t>8.</a:t>
            </a:r>
            <a:r>
              <a:rPr lang="ru-RU" dirty="0" smtClean="0"/>
              <a:t> Вес </a:t>
            </a:r>
            <a:r>
              <a:rPr lang="ru-RU" dirty="0" err="1" smtClean="0"/>
              <a:t>страусиного</a:t>
            </a:r>
            <a:r>
              <a:rPr lang="ru-RU" dirty="0" smtClean="0"/>
              <a:t> яйца может достигать 1,5 кг. </a:t>
            </a:r>
          </a:p>
          <a:p>
            <a:r>
              <a:rPr lang="ru-RU" b="1" dirty="0" smtClean="0"/>
              <a:t>9.</a:t>
            </a:r>
            <a:r>
              <a:rPr lang="ru-RU" dirty="0" smtClean="0"/>
              <a:t> Во время Первой мировой войны одна из Южно-Африканских обезьян получила медаль и даже была удостоена воинского звания капрал. </a:t>
            </a:r>
          </a:p>
          <a:p>
            <a:r>
              <a:rPr lang="ru-RU" b="1" dirty="0" smtClean="0"/>
              <a:t>10.</a:t>
            </a:r>
            <a:r>
              <a:rPr lang="ru-RU" dirty="0" smtClean="0"/>
              <a:t> Змеи могут спать 3 года подряд, ничего не принимая в пищу. </a:t>
            </a:r>
          </a:p>
          <a:p>
            <a:r>
              <a:rPr lang="ru-RU" b="1" dirty="0" smtClean="0"/>
              <a:t>11.</a:t>
            </a:r>
            <a:r>
              <a:rPr lang="ru-RU" dirty="0" smtClean="0"/>
              <a:t> Крысы появились на Земле на 48 миллионов лет раньше, чем люди. </a:t>
            </a:r>
          </a:p>
          <a:p>
            <a:r>
              <a:rPr lang="ru-RU" b="1" dirty="0" smtClean="0"/>
              <a:t>12.</a:t>
            </a:r>
            <a:r>
              <a:rPr lang="ru-RU" dirty="0" smtClean="0"/>
              <a:t> На Земле насчитывается порядка 400 пород домашних собак. </a:t>
            </a:r>
          </a:p>
          <a:p>
            <a:r>
              <a:rPr lang="ru-RU" b="1" dirty="0" smtClean="0"/>
              <a:t>13.</a:t>
            </a:r>
            <a:r>
              <a:rPr lang="ru-RU" dirty="0" smtClean="0"/>
              <a:t> Дельфины спят с одним открытым глазом. </a:t>
            </a:r>
          </a:p>
          <a:p>
            <a:r>
              <a:rPr lang="ru-RU" b="1" dirty="0" smtClean="0"/>
              <a:t>14.</a:t>
            </a:r>
            <a:r>
              <a:rPr lang="ru-RU" dirty="0" smtClean="0"/>
              <a:t> У бабочек-огневок гусеницы живут в воде и грызут водные растения. </a:t>
            </a:r>
          </a:p>
          <a:p>
            <a:r>
              <a:rPr lang="ru-RU" b="1" dirty="0" smtClean="0"/>
              <a:t>15.</a:t>
            </a:r>
            <a:r>
              <a:rPr lang="ru-RU" dirty="0" smtClean="0"/>
              <a:t> Животное с самым большим мозгом по отношению к телу - муравей. </a:t>
            </a:r>
            <a:endParaRPr lang="ru-RU" dirty="0"/>
          </a:p>
        </p:txBody>
      </p:sp>
      <p:sp>
        <p:nvSpPr>
          <p:cNvPr id="3" name="Прямоугольник 2"/>
          <p:cNvSpPr/>
          <p:nvPr/>
        </p:nvSpPr>
        <p:spPr>
          <a:xfrm>
            <a:off x="4572000" y="0"/>
            <a:ext cx="4572000" cy="2031325"/>
          </a:xfrm>
          <a:prstGeom prst="rect">
            <a:avLst/>
          </a:prstGeom>
        </p:spPr>
        <p:txBody>
          <a:bodyPr wrap="square">
            <a:spAutoFit/>
          </a:bodyPr>
          <a:lstStyle/>
          <a:p>
            <a:r>
              <a:rPr lang="ru-RU" b="1" dirty="0" smtClean="0"/>
              <a:t>18.</a:t>
            </a:r>
            <a:r>
              <a:rPr lang="ru-RU" dirty="0" smtClean="0"/>
              <a:t> Слон - единственное животное с 4 коленями. </a:t>
            </a:r>
          </a:p>
          <a:p>
            <a:r>
              <a:rPr lang="ru-RU" b="1" dirty="0" smtClean="0"/>
              <a:t>19.</a:t>
            </a:r>
            <a:r>
              <a:rPr lang="ru-RU" dirty="0" smtClean="0"/>
              <a:t> Зоопарк в Токио каждый год закрывается на 2 месяца, чтобы звери могли отдохнуть от посетителей. </a:t>
            </a:r>
          </a:p>
          <a:p>
            <a:r>
              <a:rPr lang="ru-RU" b="1" dirty="0" smtClean="0"/>
              <a:t>20.</a:t>
            </a:r>
            <a:r>
              <a:rPr lang="ru-RU" dirty="0" smtClean="0"/>
              <a:t> Муравьеды предпочитают питаться не муравьями, а термитами. </a:t>
            </a:r>
            <a:endParaRPr lang="ru-RU" dirty="0"/>
          </a:p>
        </p:txBody>
      </p:sp>
      <p:pic>
        <p:nvPicPr>
          <p:cNvPr id="9218" name="Picture 2" descr="http://www.ellf.ru/uploads/posts/2010-08/thumbs/1282906000_1-9.jpg"/>
          <p:cNvPicPr>
            <a:picLocks noChangeAspect="1" noChangeArrowheads="1"/>
          </p:cNvPicPr>
          <p:nvPr/>
        </p:nvPicPr>
        <p:blipFill>
          <a:blip r:embed="rId2"/>
          <a:srcRect/>
          <a:stretch>
            <a:fillRect/>
          </a:stretch>
        </p:blipFill>
        <p:spPr bwMode="auto">
          <a:xfrm>
            <a:off x="6286512" y="1928802"/>
            <a:ext cx="2714612" cy="2171690"/>
          </a:xfrm>
          <a:prstGeom prst="rect">
            <a:avLst/>
          </a:prstGeom>
          <a:noFill/>
        </p:spPr>
      </p:pic>
      <p:pic>
        <p:nvPicPr>
          <p:cNvPr id="9220" name="Picture 4" descr="http://go2.imgsmail.ru/imgpreview?key=http%3A//straus.siteedit.ru/images/26637902_prev.jpg&amp;mb=imgdb_preview_129"/>
          <p:cNvPicPr>
            <a:picLocks noChangeAspect="1" noChangeArrowheads="1"/>
          </p:cNvPicPr>
          <p:nvPr/>
        </p:nvPicPr>
        <p:blipFill>
          <a:blip r:embed="rId3"/>
          <a:srcRect/>
          <a:stretch>
            <a:fillRect/>
          </a:stretch>
        </p:blipFill>
        <p:spPr bwMode="auto">
          <a:xfrm>
            <a:off x="4286248" y="1928802"/>
            <a:ext cx="1971675" cy="1838325"/>
          </a:xfrm>
          <a:prstGeom prst="rect">
            <a:avLst/>
          </a:prstGeom>
          <a:noFill/>
        </p:spPr>
      </p:pic>
      <p:pic>
        <p:nvPicPr>
          <p:cNvPr id="9222" name="Picture 6" descr="http://go4.imgsmail.ru/imgpreview?key=http%3A//ru.ans4.com/media/img/y/y/yyg0e5z2lzllhtf.jpg&amp;mb=imgdb_preview_1517"/>
          <p:cNvPicPr>
            <a:picLocks noChangeAspect="1" noChangeArrowheads="1"/>
          </p:cNvPicPr>
          <p:nvPr/>
        </p:nvPicPr>
        <p:blipFill>
          <a:blip r:embed="rId4"/>
          <a:srcRect/>
          <a:stretch>
            <a:fillRect/>
          </a:stretch>
        </p:blipFill>
        <p:spPr bwMode="auto">
          <a:xfrm>
            <a:off x="4286248" y="3714752"/>
            <a:ext cx="2076450" cy="1743076"/>
          </a:xfrm>
          <a:prstGeom prst="rect">
            <a:avLst/>
          </a:prstGeom>
          <a:noFill/>
        </p:spPr>
      </p:pic>
      <p:pic>
        <p:nvPicPr>
          <p:cNvPr id="9224" name="Picture 8" descr="http://go3.imgsmail.ru/imgpreview?key=http%3A//facte.ru/wp-content/uploads/2011/05/muravei.jpg&amp;mb=imgdb_preview_678"/>
          <p:cNvPicPr>
            <a:picLocks noChangeAspect="1" noChangeArrowheads="1"/>
          </p:cNvPicPr>
          <p:nvPr/>
        </p:nvPicPr>
        <p:blipFill>
          <a:blip r:embed="rId5"/>
          <a:srcRect/>
          <a:stretch>
            <a:fillRect/>
          </a:stretch>
        </p:blipFill>
        <p:spPr bwMode="auto">
          <a:xfrm>
            <a:off x="6357950" y="3786190"/>
            <a:ext cx="1905000" cy="1905000"/>
          </a:xfrm>
          <a:prstGeom prst="rect">
            <a:avLst/>
          </a:prstGeom>
          <a:noFill/>
        </p:spPr>
      </p:pic>
      <p:pic>
        <p:nvPicPr>
          <p:cNvPr id="9226" name="Picture 10" descr="http://go2.imgsmail.ru/imgpreview?key=http%3A//foto-zverey.ru/slony/slon-2.jpg&amp;mb=imgdb_preview_236"/>
          <p:cNvPicPr>
            <a:picLocks noChangeAspect="1" noChangeArrowheads="1"/>
          </p:cNvPicPr>
          <p:nvPr/>
        </p:nvPicPr>
        <p:blipFill>
          <a:blip r:embed="rId6"/>
          <a:srcRect/>
          <a:stretch>
            <a:fillRect/>
          </a:stretch>
        </p:blipFill>
        <p:spPr bwMode="auto">
          <a:xfrm>
            <a:off x="7096125" y="5086349"/>
            <a:ext cx="2047875" cy="1771651"/>
          </a:xfrm>
          <a:prstGeom prst="rect">
            <a:avLst/>
          </a:prstGeom>
          <a:noFill/>
        </p:spPr>
      </p:pic>
      <p:pic>
        <p:nvPicPr>
          <p:cNvPr id="9228" name="Picture 12" descr="http://go1.imgsmail.ru/imgpreview?key=http%3A//www.detskiy-mir.net/images/fotoprikols/8535_big.jpg&amp;mb=imgdb_preview_933"/>
          <p:cNvPicPr>
            <a:picLocks noChangeAspect="1" noChangeArrowheads="1"/>
          </p:cNvPicPr>
          <p:nvPr/>
        </p:nvPicPr>
        <p:blipFill>
          <a:blip r:embed="rId7"/>
          <a:srcRect/>
          <a:stretch>
            <a:fillRect/>
          </a:stretch>
        </p:blipFill>
        <p:spPr bwMode="auto">
          <a:xfrm>
            <a:off x="4929190" y="5191125"/>
            <a:ext cx="2171700" cy="16668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wipe(down)">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220"/>
                                        </p:tgtEl>
                                        <p:attrNameLst>
                                          <p:attrName>style.visibility</p:attrName>
                                        </p:attrNameLst>
                                      </p:cBhvr>
                                      <p:to>
                                        <p:strVal val="visible"/>
                                      </p:to>
                                    </p:set>
                                    <p:animEffect transition="in" filter="wipe(down)">
                                      <p:cBhvr>
                                        <p:cTn id="12" dur="500"/>
                                        <p:tgtEl>
                                          <p:spTgt spid="922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9222"/>
                                        </p:tgtEl>
                                        <p:attrNameLst>
                                          <p:attrName>style.visibility</p:attrName>
                                        </p:attrNameLst>
                                      </p:cBhvr>
                                      <p:to>
                                        <p:strVal val="visible"/>
                                      </p:to>
                                    </p:set>
                                    <p:animEffect transition="in" filter="wipe(down)">
                                      <p:cBhvr>
                                        <p:cTn id="17" dur="500"/>
                                        <p:tgtEl>
                                          <p:spTgt spid="922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9224"/>
                                        </p:tgtEl>
                                        <p:attrNameLst>
                                          <p:attrName>style.visibility</p:attrName>
                                        </p:attrNameLst>
                                      </p:cBhvr>
                                      <p:to>
                                        <p:strVal val="visible"/>
                                      </p:to>
                                    </p:set>
                                    <p:animEffect transition="in" filter="wipe(down)">
                                      <p:cBhvr>
                                        <p:cTn id="22" dur="500"/>
                                        <p:tgtEl>
                                          <p:spTgt spid="922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9226"/>
                                        </p:tgtEl>
                                        <p:attrNameLst>
                                          <p:attrName>style.visibility</p:attrName>
                                        </p:attrNameLst>
                                      </p:cBhvr>
                                      <p:to>
                                        <p:strVal val="visible"/>
                                      </p:to>
                                    </p:set>
                                    <p:animEffect transition="in" filter="wipe(down)">
                                      <p:cBhvr>
                                        <p:cTn id="27" dur="500"/>
                                        <p:tgtEl>
                                          <p:spTgt spid="922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9228"/>
                                        </p:tgtEl>
                                        <p:attrNameLst>
                                          <p:attrName>style.visibility</p:attrName>
                                        </p:attrNameLst>
                                      </p:cBhvr>
                                      <p:to>
                                        <p:strVal val="visible"/>
                                      </p:to>
                                    </p:set>
                                    <p:animEffect transition="in" filter="wipe(down)">
                                      <p:cBhvr>
                                        <p:cTn id="32" dur="500"/>
                                        <p:tgtEl>
                                          <p:spTgt spid="92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4572000" cy="3416320"/>
          </a:xfrm>
          <a:prstGeom prst="rect">
            <a:avLst/>
          </a:prstGeom>
        </p:spPr>
        <p:txBody>
          <a:bodyPr>
            <a:spAutoFit/>
          </a:bodyPr>
          <a:lstStyle/>
          <a:p>
            <a:r>
              <a:rPr lang="ru-RU" b="1" dirty="0" smtClean="0"/>
              <a:t>24.</a:t>
            </a:r>
            <a:r>
              <a:rPr lang="ru-RU" dirty="0" smtClean="0"/>
              <a:t> Морская звезда может вывернуть свой желудок наизнанку. </a:t>
            </a:r>
          </a:p>
          <a:p>
            <a:r>
              <a:rPr lang="ru-RU" b="1" dirty="0" smtClean="0"/>
              <a:t>25.</a:t>
            </a:r>
            <a:r>
              <a:rPr lang="ru-RU" dirty="0" smtClean="0"/>
              <a:t> Животное, которое дольше всех может не пить - крыса. </a:t>
            </a:r>
          </a:p>
          <a:p>
            <a:r>
              <a:rPr lang="ru-RU" b="1" dirty="0" smtClean="0"/>
              <a:t>26.</a:t>
            </a:r>
            <a:r>
              <a:rPr lang="ru-RU" dirty="0" smtClean="0"/>
              <a:t> Бегемоты рождаются под водой. </a:t>
            </a:r>
          </a:p>
          <a:p>
            <a:r>
              <a:rPr lang="ru-RU" b="1" dirty="0" smtClean="0"/>
              <a:t>27.</a:t>
            </a:r>
            <a:r>
              <a:rPr lang="ru-RU" dirty="0" smtClean="0"/>
              <a:t> Орангутанги предупреждают об агрессии громкой отрыжкой. </a:t>
            </a:r>
          </a:p>
          <a:p>
            <a:r>
              <a:rPr lang="ru-RU" b="1" dirty="0" smtClean="0"/>
              <a:t>28.</a:t>
            </a:r>
            <a:r>
              <a:rPr lang="ru-RU" dirty="0" smtClean="0"/>
              <a:t> Крот может за одну ночь прорыть туннель длиной в 76 метров. </a:t>
            </a:r>
          </a:p>
          <a:p>
            <a:r>
              <a:rPr lang="ru-RU" b="1" dirty="0" smtClean="0"/>
              <a:t>29.</a:t>
            </a:r>
            <a:r>
              <a:rPr lang="ru-RU" dirty="0" smtClean="0"/>
              <a:t> У улитки около 25 000 зубов. </a:t>
            </a:r>
          </a:p>
          <a:p>
            <a:r>
              <a:rPr lang="ru-RU" b="1" dirty="0" smtClean="0"/>
              <a:t>30.</a:t>
            </a:r>
            <a:r>
              <a:rPr lang="ru-RU" dirty="0" smtClean="0"/>
              <a:t> Черная </a:t>
            </a:r>
            <a:r>
              <a:rPr lang="ru-RU" dirty="0" err="1" smtClean="0"/>
              <a:t>паучиха</a:t>
            </a:r>
            <a:r>
              <a:rPr lang="ru-RU" dirty="0" smtClean="0"/>
              <a:t> может съесть до 20 пауков в день. </a:t>
            </a:r>
            <a:endParaRPr lang="ru-RU" dirty="0"/>
          </a:p>
        </p:txBody>
      </p:sp>
      <p:sp>
        <p:nvSpPr>
          <p:cNvPr id="3" name="Прямоугольник 2"/>
          <p:cNvSpPr/>
          <p:nvPr/>
        </p:nvSpPr>
        <p:spPr>
          <a:xfrm>
            <a:off x="0" y="3286124"/>
            <a:ext cx="3107004" cy="369332"/>
          </a:xfrm>
          <a:prstGeom prst="rect">
            <a:avLst/>
          </a:prstGeom>
        </p:spPr>
        <p:txBody>
          <a:bodyPr wrap="none">
            <a:spAutoFit/>
          </a:bodyPr>
          <a:lstStyle/>
          <a:p>
            <a:r>
              <a:rPr lang="ru-RU" b="1" dirty="0" smtClean="0"/>
              <a:t>36.</a:t>
            </a:r>
            <a:r>
              <a:rPr lang="ru-RU" dirty="0" smtClean="0"/>
              <a:t> Колибри не могут ходить. </a:t>
            </a:r>
            <a:endParaRPr lang="ru-RU" dirty="0"/>
          </a:p>
        </p:txBody>
      </p:sp>
      <p:sp>
        <p:nvSpPr>
          <p:cNvPr id="4" name="Прямоугольник 3"/>
          <p:cNvSpPr/>
          <p:nvPr/>
        </p:nvSpPr>
        <p:spPr>
          <a:xfrm>
            <a:off x="0" y="3643314"/>
            <a:ext cx="4572000" cy="1477328"/>
          </a:xfrm>
          <a:prstGeom prst="rect">
            <a:avLst/>
          </a:prstGeom>
        </p:spPr>
        <p:txBody>
          <a:bodyPr>
            <a:spAutoFit/>
          </a:bodyPr>
          <a:lstStyle/>
          <a:p>
            <a:r>
              <a:rPr lang="ru-RU" b="1" dirty="0" smtClean="0"/>
              <a:t>38.</a:t>
            </a:r>
            <a:r>
              <a:rPr lang="ru-RU" dirty="0" smtClean="0"/>
              <a:t> Европейцы, приехав в Австралию, спрашивали у аборигенов: "А что это тут у вас за странные прыгающие звери?" Аборигены отвечали: "Кенгуру", - что значило: "Не понимаем!" </a:t>
            </a:r>
            <a:endParaRPr lang="ru-RU" dirty="0"/>
          </a:p>
        </p:txBody>
      </p:sp>
      <p:sp>
        <p:nvSpPr>
          <p:cNvPr id="5" name="Прямоугольник 4"/>
          <p:cNvSpPr/>
          <p:nvPr/>
        </p:nvSpPr>
        <p:spPr>
          <a:xfrm>
            <a:off x="0" y="5143512"/>
            <a:ext cx="4572000" cy="646331"/>
          </a:xfrm>
          <a:prstGeom prst="rect">
            <a:avLst/>
          </a:prstGeom>
        </p:spPr>
        <p:txBody>
          <a:bodyPr>
            <a:spAutoFit/>
          </a:bodyPr>
          <a:lstStyle/>
          <a:p>
            <a:r>
              <a:rPr lang="ru-RU" b="1" dirty="0" smtClean="0"/>
              <a:t>40.</a:t>
            </a:r>
            <a:r>
              <a:rPr lang="ru-RU" dirty="0" smtClean="0"/>
              <a:t> Летучая мышь - единственное млекопитающее, которое может летать. </a:t>
            </a:r>
            <a:endParaRPr lang="ru-RU" dirty="0"/>
          </a:p>
        </p:txBody>
      </p:sp>
      <p:sp>
        <p:nvSpPr>
          <p:cNvPr id="6" name="Прямоугольник 5"/>
          <p:cNvSpPr/>
          <p:nvPr/>
        </p:nvSpPr>
        <p:spPr>
          <a:xfrm>
            <a:off x="0" y="5786454"/>
            <a:ext cx="4572000" cy="646331"/>
          </a:xfrm>
          <a:prstGeom prst="rect">
            <a:avLst/>
          </a:prstGeom>
        </p:spPr>
        <p:txBody>
          <a:bodyPr>
            <a:spAutoFit/>
          </a:bodyPr>
          <a:lstStyle/>
          <a:p>
            <a:r>
              <a:rPr lang="ru-RU" b="1" dirty="0" smtClean="0"/>
              <a:t>42.</a:t>
            </a:r>
            <a:r>
              <a:rPr lang="ru-RU" dirty="0" smtClean="0"/>
              <a:t> Кровь кузнечика белого цвета, лобстера - </a:t>
            </a:r>
            <a:r>
              <a:rPr lang="ru-RU" dirty="0" err="1" smtClean="0"/>
              <a:t>голубого</a:t>
            </a:r>
            <a:r>
              <a:rPr lang="ru-RU" dirty="0" smtClean="0"/>
              <a:t>. </a:t>
            </a:r>
            <a:endParaRPr lang="ru-RU" dirty="0"/>
          </a:p>
        </p:txBody>
      </p:sp>
      <p:pic>
        <p:nvPicPr>
          <p:cNvPr id="8194" name="Picture 2" descr="http://tvoyrebenok.ru/images/animals/63.jpg"/>
          <p:cNvPicPr>
            <a:picLocks noChangeAspect="1" noChangeArrowheads="1"/>
          </p:cNvPicPr>
          <p:nvPr/>
        </p:nvPicPr>
        <p:blipFill>
          <a:blip r:embed="rId2"/>
          <a:srcRect/>
          <a:stretch>
            <a:fillRect/>
          </a:stretch>
        </p:blipFill>
        <p:spPr bwMode="auto">
          <a:xfrm>
            <a:off x="4214810" y="2285992"/>
            <a:ext cx="2714644" cy="2714644"/>
          </a:xfrm>
          <a:prstGeom prst="rect">
            <a:avLst/>
          </a:prstGeom>
          <a:noFill/>
        </p:spPr>
      </p:pic>
      <p:pic>
        <p:nvPicPr>
          <p:cNvPr id="8196" name="Picture 4" descr="http://tvoyrebenok.ru/images/animals/75.jpg"/>
          <p:cNvPicPr>
            <a:picLocks noChangeAspect="1" noChangeArrowheads="1"/>
          </p:cNvPicPr>
          <p:nvPr/>
        </p:nvPicPr>
        <p:blipFill>
          <a:blip r:embed="rId3"/>
          <a:srcRect/>
          <a:stretch>
            <a:fillRect/>
          </a:stretch>
        </p:blipFill>
        <p:spPr bwMode="auto">
          <a:xfrm>
            <a:off x="6357918" y="0"/>
            <a:ext cx="2786082" cy="2286026"/>
          </a:xfrm>
          <a:prstGeom prst="rect">
            <a:avLst/>
          </a:prstGeom>
          <a:noFill/>
        </p:spPr>
      </p:pic>
      <p:pic>
        <p:nvPicPr>
          <p:cNvPr id="8198" name="Picture 6" descr="http://tvoyrebenok.ru/images/animals/18.jpg"/>
          <p:cNvPicPr>
            <a:picLocks noChangeAspect="1" noChangeArrowheads="1"/>
          </p:cNvPicPr>
          <p:nvPr/>
        </p:nvPicPr>
        <p:blipFill>
          <a:blip r:embed="rId4"/>
          <a:srcRect/>
          <a:stretch>
            <a:fillRect/>
          </a:stretch>
        </p:blipFill>
        <p:spPr bwMode="auto">
          <a:xfrm>
            <a:off x="6929454" y="4357694"/>
            <a:ext cx="2214546" cy="250030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4572000" cy="3416320"/>
          </a:xfrm>
          <a:prstGeom prst="rect">
            <a:avLst/>
          </a:prstGeom>
        </p:spPr>
        <p:txBody>
          <a:bodyPr>
            <a:spAutoFit/>
          </a:bodyPr>
          <a:lstStyle/>
          <a:p>
            <a:r>
              <a:rPr lang="ru-RU" b="1" dirty="0" smtClean="0"/>
              <a:t>45.</a:t>
            </a:r>
            <a:r>
              <a:rPr lang="ru-RU" dirty="0" smtClean="0"/>
              <a:t> Шимпанзе - единственные животные, которые могут узнавать себя в зеркале. </a:t>
            </a:r>
          </a:p>
          <a:p>
            <a:r>
              <a:rPr lang="ru-RU" b="1" dirty="0" smtClean="0"/>
              <a:t>46.</a:t>
            </a:r>
            <a:r>
              <a:rPr lang="ru-RU" dirty="0" smtClean="0"/>
              <a:t> Слово "орангутанг" значит на некоторых языках Африки "человек из джунглей" </a:t>
            </a:r>
          </a:p>
          <a:p>
            <a:r>
              <a:rPr lang="ru-RU" b="1" dirty="0" smtClean="0"/>
              <a:t>47.</a:t>
            </a:r>
            <a:r>
              <a:rPr lang="ru-RU" dirty="0" smtClean="0"/>
              <a:t> Эму по-португальски значит "страус". </a:t>
            </a:r>
          </a:p>
          <a:p>
            <a:r>
              <a:rPr lang="ru-RU" b="1" dirty="0" smtClean="0"/>
              <a:t>48.</a:t>
            </a:r>
            <a:r>
              <a:rPr lang="ru-RU" dirty="0" smtClean="0"/>
              <a:t> Слоны и люди - единственные млекопитающие, которые могут стоять на голове. </a:t>
            </a:r>
          </a:p>
          <a:p>
            <a:r>
              <a:rPr lang="ru-RU" b="1" dirty="0" smtClean="0"/>
              <a:t>49.</a:t>
            </a:r>
            <a:r>
              <a:rPr lang="ru-RU" dirty="0" smtClean="0"/>
              <a:t> Крокодилы глотают камни, чтобы глубже нырнуть. </a:t>
            </a:r>
          </a:p>
          <a:p>
            <a:r>
              <a:rPr lang="ru-RU" b="1" dirty="0" smtClean="0"/>
              <a:t>50.</a:t>
            </a:r>
            <a:r>
              <a:rPr lang="ru-RU" dirty="0" smtClean="0"/>
              <a:t> Полярные медведи могут бегать со скоростью 40 км/ч. </a:t>
            </a:r>
            <a:endParaRPr lang="ru-RU" dirty="0"/>
          </a:p>
        </p:txBody>
      </p:sp>
      <p:sp>
        <p:nvSpPr>
          <p:cNvPr id="3" name="Прямоугольник 2"/>
          <p:cNvSpPr/>
          <p:nvPr/>
        </p:nvSpPr>
        <p:spPr>
          <a:xfrm>
            <a:off x="0" y="3357562"/>
            <a:ext cx="4572000" cy="2031325"/>
          </a:xfrm>
          <a:prstGeom prst="rect">
            <a:avLst/>
          </a:prstGeom>
        </p:spPr>
        <p:txBody>
          <a:bodyPr>
            <a:spAutoFit/>
          </a:bodyPr>
          <a:lstStyle/>
          <a:p>
            <a:r>
              <a:rPr lang="ru-RU" b="1" dirty="0" smtClean="0"/>
              <a:t>53.</a:t>
            </a:r>
            <a:r>
              <a:rPr lang="ru-RU" dirty="0" smtClean="0"/>
              <a:t> Хамелеоны могут выбрасывать свой язык на расстояние, равное половине длины туловища. Кроме того, его глаза способны вращаться независимо друг от друга, поэтому хамелеон может смотреть одновременно во все стороны, не двигая головой. </a:t>
            </a:r>
            <a:endParaRPr lang="ru-RU" dirty="0"/>
          </a:p>
        </p:txBody>
      </p:sp>
      <p:sp>
        <p:nvSpPr>
          <p:cNvPr id="4" name="Прямоугольник 3"/>
          <p:cNvSpPr/>
          <p:nvPr/>
        </p:nvSpPr>
        <p:spPr>
          <a:xfrm>
            <a:off x="0" y="5357826"/>
            <a:ext cx="4572000" cy="646331"/>
          </a:xfrm>
          <a:prstGeom prst="rect">
            <a:avLst/>
          </a:prstGeom>
        </p:spPr>
        <p:txBody>
          <a:bodyPr>
            <a:spAutoFit/>
          </a:bodyPr>
          <a:lstStyle/>
          <a:p>
            <a:r>
              <a:rPr lang="ru-RU" b="1" dirty="0" smtClean="0"/>
              <a:t>58.</a:t>
            </a:r>
            <a:r>
              <a:rPr lang="ru-RU" dirty="0" smtClean="0"/>
              <a:t> У тигров не только полосатый мех, но и полосатая кожа. </a:t>
            </a:r>
            <a:endParaRPr lang="ru-RU" dirty="0"/>
          </a:p>
        </p:txBody>
      </p:sp>
      <p:pic>
        <p:nvPicPr>
          <p:cNvPr id="7170" name="Picture 2" descr="http://go4.imgsmail.ru/imgpreview?key=http%3A//www.uralweb.ru/p/212505/Image/0808/chimpanzee.jpg&amp;mb=imgdb_preview_166"/>
          <p:cNvPicPr>
            <a:picLocks noChangeAspect="1" noChangeArrowheads="1"/>
          </p:cNvPicPr>
          <p:nvPr/>
        </p:nvPicPr>
        <p:blipFill>
          <a:blip r:embed="rId2"/>
          <a:srcRect/>
          <a:stretch>
            <a:fillRect/>
          </a:stretch>
        </p:blipFill>
        <p:spPr bwMode="auto">
          <a:xfrm>
            <a:off x="7143768" y="285728"/>
            <a:ext cx="1781175" cy="2038350"/>
          </a:xfrm>
          <a:prstGeom prst="rect">
            <a:avLst/>
          </a:prstGeom>
          <a:noFill/>
        </p:spPr>
      </p:pic>
      <p:pic>
        <p:nvPicPr>
          <p:cNvPr id="7172" name="Picture 4" descr="http://go3.imgsmail.ru/imgpreview?key=http%3A//www.wallon.ru/_ph/10/348078148.jpg&amp;mb=imgdb_preview_297"/>
          <p:cNvPicPr>
            <a:picLocks noChangeAspect="1" noChangeArrowheads="1"/>
          </p:cNvPicPr>
          <p:nvPr/>
        </p:nvPicPr>
        <p:blipFill>
          <a:blip r:embed="rId3"/>
          <a:srcRect/>
          <a:stretch>
            <a:fillRect/>
          </a:stretch>
        </p:blipFill>
        <p:spPr bwMode="auto">
          <a:xfrm>
            <a:off x="6943725" y="2285992"/>
            <a:ext cx="2200275" cy="1647825"/>
          </a:xfrm>
          <a:prstGeom prst="rect">
            <a:avLst/>
          </a:prstGeom>
          <a:noFill/>
        </p:spPr>
      </p:pic>
      <p:pic>
        <p:nvPicPr>
          <p:cNvPr id="7174" name="Picture 6" descr="http://go2.imgsmail.ru/imgpreview?key=http%3A//www.lifeglobe.net/media/entry/347/radionetplus_ru_jivnoct23_3.jpg&amp;mb=imgdb_preview_934"/>
          <p:cNvPicPr>
            <a:picLocks noChangeAspect="1" noChangeArrowheads="1"/>
          </p:cNvPicPr>
          <p:nvPr/>
        </p:nvPicPr>
        <p:blipFill>
          <a:blip r:embed="rId4"/>
          <a:srcRect/>
          <a:stretch>
            <a:fillRect/>
          </a:stretch>
        </p:blipFill>
        <p:spPr bwMode="auto">
          <a:xfrm>
            <a:off x="6943725" y="3857628"/>
            <a:ext cx="2200275" cy="1647825"/>
          </a:xfrm>
          <a:prstGeom prst="rect">
            <a:avLst/>
          </a:prstGeom>
          <a:noFill/>
        </p:spPr>
      </p:pic>
      <p:pic>
        <p:nvPicPr>
          <p:cNvPr id="7176" name="Picture 8" descr="http://go4.imgsmail.ru/imgpreview?key=http%3A//images.nationalgeographic.com/wpf/media-live/photos/000/002/cache/american-crocodile_219_600x450.jpg&amp;mb=imgdb_preview_1238"/>
          <p:cNvPicPr>
            <a:picLocks noChangeAspect="1" noChangeArrowheads="1"/>
          </p:cNvPicPr>
          <p:nvPr/>
        </p:nvPicPr>
        <p:blipFill>
          <a:blip r:embed="rId5"/>
          <a:srcRect/>
          <a:stretch>
            <a:fillRect/>
          </a:stretch>
        </p:blipFill>
        <p:spPr bwMode="auto">
          <a:xfrm>
            <a:off x="5000628" y="0"/>
            <a:ext cx="2200275" cy="1647825"/>
          </a:xfrm>
          <a:prstGeom prst="rect">
            <a:avLst/>
          </a:prstGeom>
          <a:noFill/>
        </p:spPr>
      </p:pic>
      <p:pic>
        <p:nvPicPr>
          <p:cNvPr id="7178" name="Picture 10" descr="http://go3.imgsmail.ru/imgpreview?key=http%3A//s1.goodfon.ru/wallpaper/previews-middle/229631.jpg&amp;mb=imgdb_preview_778"/>
          <p:cNvPicPr>
            <a:picLocks noChangeAspect="1" noChangeArrowheads="1"/>
          </p:cNvPicPr>
          <p:nvPr/>
        </p:nvPicPr>
        <p:blipFill>
          <a:blip r:embed="rId6"/>
          <a:srcRect/>
          <a:stretch>
            <a:fillRect/>
          </a:stretch>
        </p:blipFill>
        <p:spPr bwMode="auto">
          <a:xfrm>
            <a:off x="4429124" y="1643050"/>
            <a:ext cx="2381250" cy="1524001"/>
          </a:xfrm>
          <a:prstGeom prst="rect">
            <a:avLst/>
          </a:prstGeom>
          <a:noFill/>
        </p:spPr>
      </p:pic>
      <p:pic>
        <p:nvPicPr>
          <p:cNvPr id="7180" name="Picture 12" descr="http://go4.imgsmail.ru/imgpreview?key=http%3A//apus.ru/im.xp/051048048050055055051051124053048048124052048048.jpg&amp;mb=imgdb_preview_197"/>
          <p:cNvPicPr>
            <a:picLocks noChangeAspect="1" noChangeArrowheads="1"/>
          </p:cNvPicPr>
          <p:nvPr/>
        </p:nvPicPr>
        <p:blipFill>
          <a:blip r:embed="rId7"/>
          <a:srcRect/>
          <a:stretch>
            <a:fillRect/>
          </a:stretch>
        </p:blipFill>
        <p:spPr bwMode="auto">
          <a:xfrm>
            <a:off x="5214942" y="3143248"/>
            <a:ext cx="1724025" cy="2105026"/>
          </a:xfrm>
          <a:prstGeom prst="rect">
            <a:avLst/>
          </a:prstGeom>
          <a:noFill/>
        </p:spPr>
      </p:pic>
      <p:pic>
        <p:nvPicPr>
          <p:cNvPr id="7182" name="Picture 14" descr="http://go2.imgsmail.ru/imgpreview?key=http%3A//open.az/uploads/posts/2008-07/1216370064_t2.jpg&amp;mb=imgdb_preview_1630"/>
          <p:cNvPicPr>
            <a:picLocks noChangeAspect="1" noChangeArrowheads="1"/>
          </p:cNvPicPr>
          <p:nvPr/>
        </p:nvPicPr>
        <p:blipFill>
          <a:blip r:embed="rId8"/>
          <a:srcRect/>
          <a:stretch>
            <a:fillRect/>
          </a:stretch>
        </p:blipFill>
        <p:spPr bwMode="auto">
          <a:xfrm>
            <a:off x="4929190" y="5114924"/>
            <a:ext cx="2085975" cy="17430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down)">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172"/>
                                        </p:tgtEl>
                                        <p:attrNameLst>
                                          <p:attrName>style.visibility</p:attrName>
                                        </p:attrNameLst>
                                      </p:cBhvr>
                                      <p:to>
                                        <p:strVal val="visible"/>
                                      </p:to>
                                    </p:set>
                                    <p:animEffect transition="in" filter="wipe(down)">
                                      <p:cBhvr>
                                        <p:cTn id="12" dur="500"/>
                                        <p:tgtEl>
                                          <p:spTgt spid="717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174"/>
                                        </p:tgtEl>
                                        <p:attrNameLst>
                                          <p:attrName>style.visibility</p:attrName>
                                        </p:attrNameLst>
                                      </p:cBhvr>
                                      <p:to>
                                        <p:strVal val="visible"/>
                                      </p:to>
                                    </p:set>
                                    <p:animEffect transition="in" filter="wipe(down)">
                                      <p:cBhvr>
                                        <p:cTn id="17" dur="500"/>
                                        <p:tgtEl>
                                          <p:spTgt spid="717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176"/>
                                        </p:tgtEl>
                                        <p:attrNameLst>
                                          <p:attrName>style.visibility</p:attrName>
                                        </p:attrNameLst>
                                      </p:cBhvr>
                                      <p:to>
                                        <p:strVal val="visible"/>
                                      </p:to>
                                    </p:set>
                                    <p:animEffect transition="in" filter="wipe(down)">
                                      <p:cBhvr>
                                        <p:cTn id="22" dur="500"/>
                                        <p:tgtEl>
                                          <p:spTgt spid="717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7178"/>
                                        </p:tgtEl>
                                        <p:attrNameLst>
                                          <p:attrName>style.visibility</p:attrName>
                                        </p:attrNameLst>
                                      </p:cBhvr>
                                      <p:to>
                                        <p:strVal val="visible"/>
                                      </p:to>
                                    </p:set>
                                    <p:animEffect transition="in" filter="wipe(down)">
                                      <p:cBhvr>
                                        <p:cTn id="27" dur="500"/>
                                        <p:tgtEl>
                                          <p:spTgt spid="717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7180"/>
                                        </p:tgtEl>
                                        <p:attrNameLst>
                                          <p:attrName>style.visibility</p:attrName>
                                        </p:attrNameLst>
                                      </p:cBhvr>
                                      <p:to>
                                        <p:strVal val="visible"/>
                                      </p:to>
                                    </p:set>
                                    <p:animEffect transition="in" filter="wipe(down)">
                                      <p:cBhvr>
                                        <p:cTn id="32" dur="500"/>
                                        <p:tgtEl>
                                          <p:spTgt spid="718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7182"/>
                                        </p:tgtEl>
                                        <p:attrNameLst>
                                          <p:attrName>style.visibility</p:attrName>
                                        </p:attrNameLst>
                                      </p:cBhvr>
                                      <p:to>
                                        <p:strVal val="visible"/>
                                      </p:to>
                                    </p:set>
                                    <p:animEffect transition="in" filter="wipe(down)">
                                      <p:cBhvr>
                                        <p:cTn id="37" dur="500"/>
                                        <p:tgtEl>
                                          <p:spTgt spid="7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4572000" cy="923330"/>
          </a:xfrm>
          <a:prstGeom prst="rect">
            <a:avLst/>
          </a:prstGeom>
        </p:spPr>
        <p:txBody>
          <a:bodyPr>
            <a:spAutoFit/>
          </a:bodyPr>
          <a:lstStyle/>
          <a:p>
            <a:r>
              <a:rPr lang="ru-RU" b="1" dirty="0" smtClean="0"/>
              <a:t>60.</a:t>
            </a:r>
            <a:r>
              <a:rPr lang="ru-RU" dirty="0" smtClean="0"/>
              <a:t> У козы зрачок квадратный, а у некоторых копытных он похож на сердце. </a:t>
            </a:r>
          </a:p>
          <a:p>
            <a:r>
              <a:rPr lang="ru-RU" b="1" dirty="0" smtClean="0"/>
              <a:t>61.</a:t>
            </a:r>
            <a:r>
              <a:rPr lang="ru-RU" dirty="0" smtClean="0"/>
              <a:t> У осьминога прямоугольный зрачок. </a:t>
            </a:r>
            <a:endParaRPr lang="ru-RU" dirty="0"/>
          </a:p>
        </p:txBody>
      </p:sp>
      <p:pic>
        <p:nvPicPr>
          <p:cNvPr id="6146" name="Picture 2" descr="http://go2.imgsmail.ru/imgpreview?key=http%3A//img-2007-06.photosight.ru/29/2171719.jpg&amp;mb=imgdb_preview_934"/>
          <p:cNvPicPr>
            <a:picLocks noChangeAspect="1" noChangeArrowheads="1"/>
          </p:cNvPicPr>
          <p:nvPr/>
        </p:nvPicPr>
        <p:blipFill>
          <a:blip r:embed="rId2"/>
          <a:srcRect/>
          <a:stretch>
            <a:fillRect/>
          </a:stretch>
        </p:blipFill>
        <p:spPr bwMode="auto">
          <a:xfrm>
            <a:off x="4429124" y="0"/>
            <a:ext cx="4429156" cy="4714884"/>
          </a:xfrm>
          <a:prstGeom prst="rect">
            <a:avLst/>
          </a:prstGeom>
          <a:noFill/>
        </p:spPr>
      </p:pic>
      <p:pic>
        <p:nvPicPr>
          <p:cNvPr id="6148" name="Picture 4" descr="http://go3.imgsmail.ru/imgpreview?key=http%3A//katyaburg.ru/sites/default/files/pictures/zabavnie_jivotnie/osminog_kartinki_foto_04.jpg&amp;mb=imgdb_preview_4"/>
          <p:cNvPicPr>
            <a:picLocks noChangeAspect="1" noChangeArrowheads="1"/>
          </p:cNvPicPr>
          <p:nvPr/>
        </p:nvPicPr>
        <p:blipFill>
          <a:blip r:embed="rId3"/>
          <a:srcRect/>
          <a:stretch>
            <a:fillRect/>
          </a:stretch>
        </p:blipFill>
        <p:spPr bwMode="auto">
          <a:xfrm>
            <a:off x="0" y="1000108"/>
            <a:ext cx="4429124" cy="535785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14290"/>
            <a:ext cx="4572000" cy="1477328"/>
          </a:xfrm>
          <a:prstGeom prst="rect">
            <a:avLst/>
          </a:prstGeom>
        </p:spPr>
        <p:txBody>
          <a:bodyPr>
            <a:spAutoFit/>
          </a:bodyPr>
          <a:lstStyle/>
          <a:p>
            <a:r>
              <a:rPr lang="ru-RU" b="1" dirty="0" smtClean="0"/>
              <a:t>63.</a:t>
            </a:r>
            <a:r>
              <a:rPr lang="ru-RU" dirty="0" smtClean="0"/>
              <a:t> У жирафов самое большое сердце и самое высокое кровяное давление из всех наземных животных. </a:t>
            </a:r>
          </a:p>
          <a:p>
            <a:r>
              <a:rPr lang="ru-RU" b="1" dirty="0" smtClean="0"/>
              <a:t>64.</a:t>
            </a:r>
            <a:r>
              <a:rPr lang="ru-RU" dirty="0" smtClean="0"/>
              <a:t> У жирафов абсолютно черный язык, длина которого может доходить до 45 см. </a:t>
            </a:r>
            <a:endParaRPr lang="ru-RU" dirty="0"/>
          </a:p>
        </p:txBody>
      </p:sp>
      <p:pic>
        <p:nvPicPr>
          <p:cNvPr id="5122" name="Picture 2" descr="http://www.zoopicture.ru/assets/2010/04/3257309439_faae84098d.jpg"/>
          <p:cNvPicPr>
            <a:picLocks noChangeAspect="1" noChangeArrowheads="1"/>
          </p:cNvPicPr>
          <p:nvPr/>
        </p:nvPicPr>
        <p:blipFill>
          <a:blip r:embed="rId2"/>
          <a:srcRect/>
          <a:stretch>
            <a:fillRect/>
          </a:stretch>
        </p:blipFill>
        <p:spPr bwMode="auto">
          <a:xfrm>
            <a:off x="4381500" y="3676650"/>
            <a:ext cx="4762500" cy="3181350"/>
          </a:xfrm>
          <a:prstGeom prst="rect">
            <a:avLst/>
          </a:prstGeom>
          <a:noFill/>
        </p:spPr>
      </p:pic>
      <p:pic>
        <p:nvPicPr>
          <p:cNvPr id="5124" name="Picture 4" descr="http://www.zoopicture.ru/assets/2010/04/3147454361_5e12880eb8.jpg"/>
          <p:cNvPicPr>
            <a:picLocks noChangeAspect="1" noChangeArrowheads="1"/>
          </p:cNvPicPr>
          <p:nvPr/>
        </p:nvPicPr>
        <p:blipFill>
          <a:blip r:embed="rId3"/>
          <a:srcRect/>
          <a:stretch>
            <a:fillRect/>
          </a:stretch>
        </p:blipFill>
        <p:spPr bwMode="auto">
          <a:xfrm>
            <a:off x="0" y="3686174"/>
            <a:ext cx="4762500" cy="3171826"/>
          </a:xfrm>
          <a:prstGeom prst="rect">
            <a:avLst/>
          </a:prstGeom>
          <a:noFill/>
        </p:spPr>
      </p:pic>
      <p:pic>
        <p:nvPicPr>
          <p:cNvPr id="5126" name="Picture 6" descr="http://www.zoopicture.ru/assets/2010/04/3452338866_2800b13e56_o.jpg"/>
          <p:cNvPicPr>
            <a:picLocks noChangeAspect="1" noChangeArrowheads="1"/>
          </p:cNvPicPr>
          <p:nvPr/>
        </p:nvPicPr>
        <p:blipFill>
          <a:blip r:embed="rId4"/>
          <a:srcRect/>
          <a:stretch>
            <a:fillRect/>
          </a:stretch>
        </p:blipFill>
        <p:spPr bwMode="auto">
          <a:xfrm>
            <a:off x="4357686" y="0"/>
            <a:ext cx="4786314" cy="364331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214290"/>
            <a:ext cx="4572000" cy="923330"/>
          </a:xfrm>
          <a:prstGeom prst="rect">
            <a:avLst/>
          </a:prstGeom>
        </p:spPr>
        <p:txBody>
          <a:bodyPr>
            <a:spAutoFit/>
          </a:bodyPr>
          <a:lstStyle/>
          <a:p>
            <a:r>
              <a:rPr lang="ru-RU" b="1" dirty="0" smtClean="0"/>
              <a:t>88.</a:t>
            </a:r>
            <a:r>
              <a:rPr lang="ru-RU" dirty="0" smtClean="0"/>
              <a:t> Нападая на свою жертву, акулы закрывают глаза, чтобы бьющаяся добыча их не поранила. </a:t>
            </a:r>
            <a:endParaRPr lang="ru-RU" dirty="0"/>
          </a:p>
        </p:txBody>
      </p:sp>
      <p:pic>
        <p:nvPicPr>
          <p:cNvPr id="1026" name="Picture 2" descr="http://go2.imgsmail.ru/imgpreview?key=http%3A//last24.info/pictures/112006/6/1472446977_1186611788.jpg&amp;mb=imgdb_preview_211"/>
          <p:cNvPicPr>
            <a:picLocks noChangeAspect="1" noChangeArrowheads="1"/>
          </p:cNvPicPr>
          <p:nvPr/>
        </p:nvPicPr>
        <p:blipFill>
          <a:blip r:embed="rId2"/>
          <a:srcRect/>
          <a:stretch>
            <a:fillRect/>
          </a:stretch>
        </p:blipFill>
        <p:spPr bwMode="auto">
          <a:xfrm>
            <a:off x="1928794" y="1357298"/>
            <a:ext cx="4857784" cy="435771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567</Words>
  <Application>Microsoft Office PowerPoint</Application>
  <PresentationFormat>Экран (4:3)</PresentationFormat>
  <Paragraphs>39</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Слайд 1</vt:lpstr>
      <vt:lpstr>Слайд 2</vt:lpstr>
      <vt:lpstr>Слайд 3</vt:lpstr>
      <vt:lpstr>Слайд 4</vt:lpstr>
      <vt:lpstr>Слайд 5</vt:lpstr>
      <vt:lpstr>Слайд 6</vt:lpstr>
      <vt:lpstr>Слайд 7</vt:lpstr>
      <vt:lpstr>Слайд 8</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6</cp:revision>
  <dcterms:created xsi:type="dcterms:W3CDTF">2013-11-28T06:15:12Z</dcterms:created>
  <dcterms:modified xsi:type="dcterms:W3CDTF">2013-11-28T07:10:13Z</dcterms:modified>
</cp:coreProperties>
</file>